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  <p:sldMasterId id="2147483708" r:id="rId3"/>
    <p:sldMasterId id="2147483684" r:id="rId4"/>
  </p:sldMasterIdLst>
  <p:sldIdLst>
    <p:sldId id="256" r:id="rId5"/>
    <p:sldId id="257" r:id="rId6"/>
    <p:sldId id="270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1" r:id="rId20"/>
    <p:sldId id="272" r:id="rId21"/>
    <p:sldId id="27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31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91956C2-F67D-4ABA-862D-68FECCA7E49E}" type="datetimeFigureOut">
              <a:rPr lang="en-US" smtClean="0"/>
              <a:pPr/>
              <a:t>2/18/2015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ctr">
              <a:defRPr sz="1100" b="1"/>
            </a:lvl1pPr>
          </a:lstStyle>
          <a:p>
            <a:r>
              <a:rPr lang="en-US" dirty="0" smtClean="0"/>
              <a:t>The Write Place © 2012</a:t>
            </a:r>
          </a:p>
          <a:p>
            <a:r>
              <a:rPr lang="en-US" dirty="0" smtClean="0"/>
              <a:t>Created by Carol Mohrbacher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D1823A7-DA0B-4B0A-BF2D-3BDD34B7A07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956C2-F67D-4ABA-862D-68FECCA7E49E}" type="datetimeFigureOut">
              <a:rPr lang="en-US" smtClean="0"/>
              <a:pPr/>
              <a:t>2/18/2015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823A7-DA0B-4B0A-BF2D-3BDD34B7A07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956C2-F67D-4ABA-862D-68FECCA7E49E}" type="datetimeFigureOut">
              <a:rPr lang="en-US" smtClean="0"/>
              <a:pPr/>
              <a:t>2/18/2015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823A7-DA0B-4B0A-BF2D-3BDD34B7A07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B5F4-2C90-4436-838E-C83BF0E0E447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D7E6-F01E-4E88-A752-8DC46702EE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B5F4-2C90-4436-838E-C83BF0E0E447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D7E6-F01E-4E88-A752-8DC46702EE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B5F4-2C90-4436-838E-C83BF0E0E447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D7E6-F01E-4E88-A752-8DC46702EE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B5F4-2C90-4436-838E-C83BF0E0E447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D7E6-F01E-4E88-A752-8DC46702EE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B5F4-2C90-4436-838E-C83BF0E0E447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D7E6-F01E-4E88-A752-8DC46702EE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B5F4-2C90-4436-838E-C83BF0E0E447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D7E6-F01E-4E88-A752-8DC46702EE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B5F4-2C90-4436-838E-C83BF0E0E447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D7E6-F01E-4E88-A752-8DC46702EE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B5F4-2C90-4436-838E-C83BF0E0E447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D7E6-F01E-4E88-A752-8DC46702EE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91956C2-F67D-4ABA-862D-68FECCA7E49E}" type="datetimeFigureOut">
              <a:rPr lang="en-US" smtClean="0"/>
              <a:pPr/>
              <a:t>2/18/2015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77000"/>
            <a:ext cx="4260056" cy="381000"/>
          </a:xfrm>
        </p:spPr>
        <p:txBody>
          <a:bodyPr/>
          <a:lstStyle>
            <a:lvl1pPr>
              <a:defRPr b="1"/>
            </a:lvl1pPr>
          </a:lstStyle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823A7-DA0B-4B0A-BF2D-3BDD34B7A07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B5F4-2C90-4436-838E-C83BF0E0E447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D7E6-F01E-4E88-A752-8DC46702EE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B5F4-2C90-4436-838E-C83BF0E0E447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D7E6-F01E-4E88-A752-8DC46702EE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B5F4-2C90-4436-838E-C83BF0E0E447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2D7E6-F01E-4E88-A752-8DC46702EE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1E0A-129B-49CD-A0B5-C3900C47C0AE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28525-8073-48E4-ADBC-368ECE5209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1E0A-129B-49CD-A0B5-C3900C47C0AE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28525-8073-48E4-ADBC-368ECE5209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1E0A-129B-49CD-A0B5-C3900C47C0AE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28525-8073-48E4-ADBC-368ECE5209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1E0A-129B-49CD-A0B5-C3900C47C0AE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28525-8073-48E4-ADBC-368ECE5209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1E0A-129B-49CD-A0B5-C3900C47C0AE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28525-8073-48E4-ADBC-368ECE5209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1E0A-129B-49CD-A0B5-C3900C47C0AE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28525-8073-48E4-ADBC-368ECE5209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1E0A-129B-49CD-A0B5-C3900C47C0AE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28525-8073-48E4-ADBC-368ECE5209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91956C2-F67D-4ABA-862D-68FECCA7E49E}" type="datetimeFigureOut">
              <a:rPr lang="en-US" smtClean="0"/>
              <a:pPr/>
              <a:t>2/18/2015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D1823A7-DA0B-4B0A-BF2D-3BDD34B7A07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1E0A-129B-49CD-A0B5-C3900C47C0AE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28525-8073-48E4-ADBC-368ECE5209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1E0A-129B-49CD-A0B5-C3900C47C0AE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28525-8073-48E4-ADBC-368ECE5209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1E0A-129B-49CD-A0B5-C3900C47C0AE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28525-8073-48E4-ADBC-368ECE5209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1E0A-129B-49CD-A0B5-C3900C47C0AE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28525-8073-48E4-ADBC-368ECE5209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56D0D-EEA4-4905-88D9-999A5051BF44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4052C-BCFC-423B-9D3C-257426314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56D0D-EEA4-4905-88D9-999A5051BF44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4052C-BCFC-423B-9D3C-257426314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56D0D-EEA4-4905-88D9-999A5051BF44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4052C-BCFC-423B-9D3C-257426314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56D0D-EEA4-4905-88D9-999A5051BF44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4052C-BCFC-423B-9D3C-257426314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56D0D-EEA4-4905-88D9-999A5051BF44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4052C-BCFC-423B-9D3C-257426314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56D0D-EEA4-4905-88D9-999A5051BF44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4052C-BCFC-423B-9D3C-257426314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91956C2-F67D-4ABA-862D-68FECCA7E49E}" type="datetimeFigureOut">
              <a:rPr lang="en-US" smtClean="0"/>
              <a:pPr/>
              <a:t>2/18/2015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D1823A7-DA0B-4B0A-BF2D-3BDD34B7A07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56D0D-EEA4-4905-88D9-999A5051BF44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4052C-BCFC-423B-9D3C-257426314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56D0D-EEA4-4905-88D9-999A5051BF44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4052C-BCFC-423B-9D3C-257426314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56D0D-EEA4-4905-88D9-999A5051BF44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4052C-BCFC-423B-9D3C-257426314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56D0D-EEA4-4905-88D9-999A5051BF44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4052C-BCFC-423B-9D3C-257426314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56D0D-EEA4-4905-88D9-999A5051BF44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4052C-BCFC-423B-9D3C-257426314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91956C2-F67D-4ABA-862D-68FECCA7E49E}" type="datetimeFigureOut">
              <a:rPr lang="en-US" smtClean="0"/>
              <a:pPr/>
              <a:t>2/18/2015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D1823A7-DA0B-4B0A-BF2D-3BDD34B7A07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956C2-F67D-4ABA-862D-68FECCA7E49E}" type="datetimeFigureOut">
              <a:rPr lang="en-US" smtClean="0"/>
              <a:pPr/>
              <a:t>2/18/2015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823A7-DA0B-4B0A-BF2D-3BDD34B7A07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91956C2-F67D-4ABA-862D-68FECCA7E49E}" type="datetimeFigureOut">
              <a:rPr lang="en-US" smtClean="0"/>
              <a:pPr/>
              <a:t>2/18/2015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D1823A7-DA0B-4B0A-BF2D-3BDD34B7A07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91956C2-F67D-4ABA-862D-68FECCA7E49E}" type="datetimeFigureOut">
              <a:rPr lang="en-US" smtClean="0"/>
              <a:pPr/>
              <a:t>2/18/2015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D1823A7-DA0B-4B0A-BF2D-3BDD34B7A07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91956C2-F67D-4ABA-862D-68FECCA7E49E}" type="datetimeFigureOut">
              <a:rPr lang="en-US" smtClean="0"/>
              <a:pPr/>
              <a:t>2/18/2015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D1823A7-DA0B-4B0A-BF2D-3BDD34B7A07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91956C2-F67D-4ABA-862D-68FECCA7E49E}" type="datetimeFigureOut">
              <a:rPr lang="en-US" smtClean="0"/>
              <a:pPr/>
              <a:t>2/18/2015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D1823A7-DA0B-4B0A-BF2D-3BDD34B7A07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4B5F4-2C90-4436-838E-C83BF0E0E447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The Write Place © 2012</a:t>
            </a:r>
          </a:p>
          <a:p>
            <a:r>
              <a:rPr lang="en-US" dirty="0" smtClean="0"/>
              <a:t>Created by Carol Mohrbacher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2D7E6-F01E-4E88-A752-8DC46702EE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21E0A-129B-49CD-A0B5-C3900C47C0AE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28525-8073-48E4-ADBC-368ECE52090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56D0D-EEA4-4905-88D9-999A5051BF44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4052C-BCFC-423B-9D3C-257426314E4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Writing Style Pitfalls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38400"/>
            <a:ext cx="7406640" cy="1045536"/>
          </a:xfrm>
        </p:spPr>
        <p:txBody>
          <a:bodyPr>
            <a:noAutofit/>
          </a:bodyPr>
          <a:lstStyle/>
          <a:p>
            <a:r>
              <a:rPr lang="en-US" sz="1800" i="1" dirty="0" smtClean="0"/>
              <a:t>“There is a satisfactory boniness about grammar which the flesh of sheer vocabulary requires before it can become vertebrate and walk the earth.”</a:t>
            </a:r>
          </a:p>
          <a:p>
            <a:pPr algn="r"/>
            <a:r>
              <a:rPr lang="en-US" sz="1800" i="1" dirty="0" smtClean="0"/>
              <a:t>~Anthony Burgess</a:t>
            </a:r>
            <a:endParaRPr lang="en-US" sz="1800" i="1" dirty="0"/>
          </a:p>
        </p:txBody>
      </p:sp>
      <p:pic>
        <p:nvPicPr>
          <p:cNvPr id="1026" name="Picture 2" descr="C:\Users\camohrbacher\AppData\Local\Microsoft\Windows\Temporary Internet Files\Content.IE5\YDLK4H9Z\MC90043523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3581399"/>
            <a:ext cx="4343400" cy="268245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553200" y="6457890"/>
            <a:ext cx="259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The Write Place © 2012</a:t>
            </a:r>
          </a:p>
          <a:p>
            <a:pPr algn="ctr"/>
            <a:r>
              <a:rPr lang="en-US" sz="1000" dirty="0" smtClean="0"/>
              <a:t>Created by Carol Mohrbacher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Important information buried in the sentence</a:t>
            </a:r>
          </a:p>
          <a:p>
            <a:pPr lvl="1"/>
            <a:r>
              <a:rPr lang="en-US" dirty="0" smtClean="0"/>
              <a:t>To the store, we will go tomorrow. (faulty syntax)</a:t>
            </a:r>
          </a:p>
          <a:p>
            <a:pPr lvl="1"/>
            <a:r>
              <a:rPr lang="en-US" dirty="0" smtClean="0"/>
              <a:t>The inspiration created by the professor caused the student to change majors. (faulty syntax and wordy)</a:t>
            </a:r>
          </a:p>
          <a:p>
            <a:pPr lvl="1"/>
            <a:r>
              <a:rPr lang="en-US" dirty="0" smtClean="0"/>
              <a:t>There was uncertainty in President Clinton's mind about the intention of Yeltsin to disarm Russia's nuclear arsenal. (faulty syntax and wordy)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Modifier appears to modify more than one element (squinting modifier)</a:t>
            </a:r>
          </a:p>
          <a:p>
            <a:pPr lvl="1"/>
            <a:r>
              <a:rPr lang="en-US" dirty="0" smtClean="0"/>
              <a:t>The professor said on Tuesday he would return our research projects.</a:t>
            </a:r>
          </a:p>
          <a:p>
            <a:pPr lvl="1"/>
            <a:r>
              <a:rPr lang="en-US" dirty="0" smtClean="0"/>
              <a:t>Although she listed the advantages overall she still maintained the same vision.</a:t>
            </a:r>
          </a:p>
          <a:p>
            <a:pPr lvl="1"/>
            <a:r>
              <a:rPr lang="en-US" dirty="0" smtClean="0"/>
              <a:t>Students who miss class frequently fail the course.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Nominalizations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Definition: creation of a noun by adding a suffix to a verb or adjective</a:t>
            </a:r>
          </a:p>
          <a:p>
            <a:pPr lvl="1"/>
            <a:r>
              <a:rPr lang="en-US" dirty="0" smtClean="0"/>
              <a:t>require       require</a:t>
            </a:r>
            <a:r>
              <a:rPr lang="en-US" dirty="0" smtClean="0">
                <a:solidFill>
                  <a:srgbClr val="FF0000"/>
                </a:solidFill>
              </a:rPr>
              <a:t>ment</a:t>
            </a:r>
          </a:p>
          <a:p>
            <a:pPr lvl="1"/>
            <a:r>
              <a:rPr lang="en-US" dirty="0" smtClean="0"/>
              <a:t>sad             sad</a:t>
            </a:r>
            <a:r>
              <a:rPr lang="en-US" dirty="0" smtClean="0">
                <a:solidFill>
                  <a:srgbClr val="FF0000"/>
                </a:solidFill>
              </a:rPr>
              <a:t>ness</a:t>
            </a:r>
          </a:p>
          <a:p>
            <a:pPr lvl="1"/>
            <a:r>
              <a:rPr lang="en-US" dirty="0" smtClean="0"/>
              <a:t>produce      produc</a:t>
            </a:r>
            <a:r>
              <a:rPr lang="en-US" dirty="0" smtClean="0">
                <a:solidFill>
                  <a:srgbClr val="FF0000"/>
                </a:solidFill>
              </a:rPr>
              <a:t>tion</a:t>
            </a:r>
          </a:p>
          <a:p>
            <a:pPr lvl="1"/>
            <a:r>
              <a:rPr lang="en-US" dirty="0" smtClean="0"/>
              <a:t>intend         inten</a:t>
            </a:r>
            <a:r>
              <a:rPr lang="en-US" dirty="0" smtClean="0">
                <a:solidFill>
                  <a:srgbClr val="FF0000"/>
                </a:solidFill>
              </a:rPr>
              <a:t>tion</a:t>
            </a:r>
          </a:p>
          <a:p>
            <a:r>
              <a:rPr lang="en-US" dirty="0" smtClean="0"/>
              <a:t>Nominalizations are sometimes necessary, but many times hide meaning and add unnecessary words to sentences.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is a requirement that all students pay their tuition by the third week in the semester.</a:t>
            </a:r>
          </a:p>
          <a:p>
            <a:r>
              <a:rPr lang="en-US" dirty="0" smtClean="0"/>
              <a:t>She expressed deep sadness at the passing of her colleague.</a:t>
            </a:r>
          </a:p>
          <a:p>
            <a:r>
              <a:rPr lang="en-US" dirty="0" smtClean="0"/>
              <a:t>The availability of more raw material allows the factory a higher production of goods.</a:t>
            </a:r>
          </a:p>
          <a:p>
            <a:r>
              <a:rPr lang="en-US" dirty="0" smtClean="0"/>
              <a:t>The intention of the committee is to increase membership.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Prepositional Phrases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Prepositional phrases begin with prepositions (e.g., in, for, at, to, with, into, by, from)</a:t>
            </a:r>
          </a:p>
          <a:p>
            <a:r>
              <a:rPr lang="en-US" dirty="0" smtClean="0"/>
              <a:t>Although prepositional phrases are necessary at times, they should be replaced by appropriate adjectives or adverbs when they can. </a:t>
            </a:r>
          </a:p>
          <a:p>
            <a:r>
              <a:rPr lang="en-US" dirty="0" smtClean="0"/>
              <a:t>Eliminating some prepositional phrases helps meaning emerge and enlivens writing.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During that period of time, Jack went on a trip of camping and backpacking.</a:t>
            </a:r>
          </a:p>
          <a:p>
            <a:r>
              <a:rPr lang="en-US" dirty="0" smtClean="0"/>
              <a:t>The sculpture was large in size and unusual in nature.</a:t>
            </a:r>
          </a:p>
          <a:p>
            <a:r>
              <a:rPr lang="en-US" dirty="0" smtClean="0"/>
              <a:t>The columns should be aligned with accuracy.</a:t>
            </a:r>
          </a:p>
          <a:p>
            <a:r>
              <a:rPr lang="en-US" dirty="0" smtClean="0"/>
              <a:t>Because of the fact that she was of the Catholic faith, she would not divorce.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Unnecessary Clauses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clauses merely add unnecessary words, without enhancing meaning</a:t>
            </a:r>
          </a:p>
          <a:p>
            <a:r>
              <a:rPr lang="en-US" dirty="0" smtClean="0"/>
              <a:t>To reduce unnecessary clauses</a:t>
            </a:r>
          </a:p>
          <a:p>
            <a:pPr lvl="1"/>
            <a:r>
              <a:rPr lang="en-US" dirty="0" smtClean="0"/>
              <a:t>Eliminate clauses beginning with </a:t>
            </a:r>
            <a:r>
              <a:rPr lang="en-US" dirty="0" smtClean="0">
                <a:solidFill>
                  <a:srgbClr val="FF0000"/>
                </a:solidFill>
              </a:rPr>
              <a:t>that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which</a:t>
            </a:r>
            <a:r>
              <a:rPr lang="en-US" dirty="0" smtClean="0"/>
              <a:t>, or </a:t>
            </a:r>
            <a:r>
              <a:rPr lang="en-US" dirty="0" smtClean="0">
                <a:solidFill>
                  <a:srgbClr val="FF0000"/>
                </a:solidFill>
              </a:rPr>
              <a:t>who</a:t>
            </a:r>
            <a:r>
              <a:rPr lang="en-US" dirty="0" smtClean="0"/>
              <a:t>, if removing them doesn’t interfere with clarity of meaning</a:t>
            </a:r>
          </a:p>
          <a:p>
            <a:pPr lvl="1"/>
            <a:r>
              <a:rPr lang="en-US" dirty="0" smtClean="0"/>
              <a:t>Combine two or more sentences into one, more effective, sentence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Scientists cite glaciers, which have been retreating, and polar ice caps, which have been shrinking, as evidence of global climate change (Howard 286).</a:t>
            </a:r>
          </a:p>
          <a:p>
            <a:r>
              <a:rPr lang="en-US" dirty="0" smtClean="0"/>
              <a:t>Joe said it was the dog that was barking in the apartment next door that was keeping him awake.</a:t>
            </a:r>
          </a:p>
          <a:p>
            <a:r>
              <a:rPr lang="en-US" dirty="0" smtClean="0"/>
              <a:t>He complained to Lee, who was his next door neighbor.</a:t>
            </a:r>
          </a:p>
          <a:p>
            <a:r>
              <a:rPr lang="en-US" dirty="0" smtClean="0"/>
              <a:t>The negotiators worked to gain approval for the contract.  They worked at a steady pace. However, they worked slowly.</a:t>
            </a:r>
          </a:p>
          <a:p>
            <a:r>
              <a:rPr lang="en-US" dirty="0" smtClean="0"/>
              <a:t>The statistics in the proposal were inaccurate.  It was this that made the proposal fail.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1447800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Thank you for your kind attention</a:t>
            </a:r>
            <a:endParaRPr lang="en-US" dirty="0"/>
          </a:p>
        </p:txBody>
      </p:sp>
      <p:pic>
        <p:nvPicPr>
          <p:cNvPr id="1026" name="Picture 2" descr="C:\Users\camohrbacher\AppData\Local\Microsoft\Windows\Temporary Internet Files\Content.IE5\DTQBBUOC\MC900435237[1]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3048000"/>
            <a:ext cx="3534581" cy="21829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Unclear pronoun reference</a:t>
            </a:r>
          </a:p>
          <a:p>
            <a:r>
              <a:rPr lang="en-US" dirty="0" smtClean="0"/>
              <a:t>Faulty pronoun agreement</a:t>
            </a:r>
          </a:p>
          <a:p>
            <a:r>
              <a:rPr lang="en-US" dirty="0" smtClean="0"/>
              <a:t>Syntax problems</a:t>
            </a:r>
          </a:p>
          <a:p>
            <a:r>
              <a:rPr lang="en-US" dirty="0" smtClean="0"/>
              <a:t>Nominalizations</a:t>
            </a:r>
          </a:p>
          <a:p>
            <a:r>
              <a:rPr lang="en-US" dirty="0" smtClean="0"/>
              <a:t>Modifier issues</a:t>
            </a:r>
          </a:p>
          <a:p>
            <a:r>
              <a:rPr lang="en-US" dirty="0" smtClean="0"/>
              <a:t>Prepositional phrases</a:t>
            </a:r>
          </a:p>
          <a:p>
            <a:r>
              <a:rPr lang="en-US" dirty="0" smtClean="0"/>
              <a:t>Unnecessary clauses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workshop is not comprehensive, but attendees should</a:t>
            </a:r>
          </a:p>
          <a:p>
            <a:pPr marL="82296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Learn to identify writing issues that make writing unclear to the reader</a:t>
            </a:r>
          </a:p>
          <a:p>
            <a:pPr lvl="1"/>
            <a:r>
              <a:rPr lang="en-US" dirty="0" smtClean="0"/>
              <a:t>Learn strategies for clarifying problem areas</a:t>
            </a:r>
          </a:p>
          <a:p>
            <a:pPr lvl="1"/>
            <a:r>
              <a:rPr lang="en-US" dirty="0" smtClean="0"/>
              <a:t>Better understand writing terminology</a:t>
            </a:r>
          </a:p>
          <a:p>
            <a:pPr lvl="1"/>
            <a:r>
              <a:rPr lang="en-US" dirty="0" smtClean="0"/>
              <a:t>Be able to better identify problem areas in their own writing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Pronoun 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Definitions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Pronoun</a:t>
            </a:r>
            <a:r>
              <a:rPr lang="en-US" dirty="0" smtClean="0"/>
              <a:t> = a word that replaces another word.  Examples: he, she, it, yourself, this, that, which, him, her, who, herself, himself, itself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Antecedent</a:t>
            </a:r>
            <a:r>
              <a:rPr lang="en-US" dirty="0" smtClean="0"/>
              <a:t> = the word that the pronoun replaces</a:t>
            </a:r>
          </a:p>
          <a:p>
            <a:pPr lvl="1"/>
            <a:r>
              <a:rPr lang="en-US" dirty="0" smtClean="0"/>
              <a:t>Example:  The </a:t>
            </a:r>
            <a:r>
              <a:rPr lang="en-US" u="sng" dirty="0" smtClean="0">
                <a:solidFill>
                  <a:srgbClr val="0070C0"/>
                </a:solidFill>
              </a:rPr>
              <a:t>doctor</a:t>
            </a:r>
            <a:r>
              <a:rPr lang="en-US" dirty="0" smtClean="0"/>
              <a:t> is back from the golf course, so </a:t>
            </a:r>
            <a:r>
              <a:rPr lang="en-US" u="sng" dirty="0" smtClean="0">
                <a:solidFill>
                  <a:srgbClr val="FF0000"/>
                </a:solidFill>
              </a:rPr>
              <a:t>he</a:t>
            </a:r>
            <a:r>
              <a:rPr lang="en-US" dirty="0" smtClean="0"/>
              <a:t> can see you now.</a:t>
            </a:r>
          </a:p>
          <a:p>
            <a:endParaRPr lang="en-US" dirty="0" smtClean="0"/>
          </a:p>
          <a:p>
            <a:r>
              <a:rPr lang="en-US" dirty="0" smtClean="0"/>
              <a:t>A pronoun should </a:t>
            </a:r>
            <a:r>
              <a:rPr lang="en-US" b="1" dirty="0" smtClean="0"/>
              <a:t>clearly</a:t>
            </a:r>
            <a:r>
              <a:rPr lang="en-US" dirty="0" smtClean="0"/>
              <a:t> refer to the antecedent it replaces. </a:t>
            </a:r>
          </a:p>
          <a:p>
            <a:endParaRPr lang="en-US" dirty="0" smtClean="0"/>
          </a:p>
          <a:p>
            <a:r>
              <a:rPr lang="en-US" dirty="0" smtClean="0"/>
              <a:t>In most cases, there are two reasons for unclear or vague pronoun reference:</a:t>
            </a:r>
          </a:p>
          <a:p>
            <a:pPr marL="916686" lvl="1" indent="-514350">
              <a:buFont typeface="+mj-lt"/>
              <a:buAutoNum type="arabicPeriod"/>
            </a:pPr>
            <a:r>
              <a:rPr lang="en-US" dirty="0" smtClean="0"/>
              <a:t>Distance between pronoun and antecedent.</a:t>
            </a:r>
          </a:p>
          <a:p>
            <a:pPr marL="916686" lvl="1" indent="-514350">
              <a:buFont typeface="+mj-lt"/>
              <a:buAutoNum type="arabicPeriod"/>
            </a:pPr>
            <a:r>
              <a:rPr lang="en-US" dirty="0" smtClean="0"/>
              <a:t>More than one word could be the antecedent.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Starting final writing assignments early is a good way to avoid being jammed up with other projects at the end of the semester and avoiding turning them in late.</a:t>
            </a:r>
          </a:p>
          <a:p>
            <a:r>
              <a:rPr lang="en-US" dirty="0" smtClean="0"/>
              <a:t>Nikki brought Gary to work to show Derek how much she liked him.</a:t>
            </a:r>
          </a:p>
          <a:p>
            <a:r>
              <a:rPr lang="en-US" dirty="0" smtClean="0"/>
              <a:t>The university prohibited smoking, which many students resented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Pronoun-Antecedent  Agreement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Definition</a:t>
            </a:r>
          </a:p>
          <a:p>
            <a:pPr lvl="1"/>
            <a:r>
              <a:rPr lang="en-US" dirty="0" smtClean="0"/>
              <a:t>Agreement refers to agreement in number (i.e., plural vs. singular) Pronouns and antecedents need to match each other in number.  If one is singular, the other must also be singular; if one is plural, the other one must be plural.</a:t>
            </a:r>
          </a:p>
          <a:p>
            <a:pPr lvl="0">
              <a:buClr>
                <a:srgbClr val="D16349"/>
              </a:buClr>
            </a:pPr>
            <a:r>
              <a:rPr lang="en-US" dirty="0" smtClean="0"/>
              <a:t>Indefinite pronouns, such as everyone, each, and someone, are </a:t>
            </a:r>
            <a:r>
              <a:rPr lang="en-US" dirty="0" smtClean="0">
                <a:solidFill>
                  <a:srgbClr val="00B050"/>
                </a:solidFill>
              </a:rPr>
              <a:t>always</a:t>
            </a:r>
            <a:r>
              <a:rPr lang="en-US" dirty="0" smtClean="0"/>
              <a:t> singular.</a:t>
            </a:r>
          </a:p>
          <a:p>
            <a:pPr lvl="0">
              <a:buClr>
                <a:srgbClr val="D16349"/>
              </a:buClr>
            </a:pPr>
            <a:r>
              <a:rPr lang="en-US" dirty="0" smtClean="0"/>
              <a:t>When antecedents are joined by “or” or “nor,” the pronoun agrees with the closest.</a:t>
            </a:r>
          </a:p>
          <a:p>
            <a:pPr lvl="0">
              <a:buClr>
                <a:srgbClr val="D16349"/>
              </a:buClr>
            </a:pPr>
            <a:r>
              <a:rPr lang="en-US" dirty="0" smtClean="0"/>
              <a:t>A collective noun (e.g., group, committee, task force, family) can be either singular or plural, depending on whether people will see it as a single unit or as multiple units.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student who doesn’t start their paper early is a student who asks their professor for a due date extension.</a:t>
            </a:r>
          </a:p>
          <a:p>
            <a:r>
              <a:rPr lang="en-US" dirty="0" smtClean="0"/>
              <a:t>Everyone likes their Kindle.</a:t>
            </a:r>
          </a:p>
          <a:p>
            <a:r>
              <a:rPr lang="en-US" dirty="0" smtClean="0"/>
              <a:t>Each person should donate something to their local food shelf.</a:t>
            </a:r>
          </a:p>
          <a:p>
            <a:pPr lvl="0">
              <a:buClr>
                <a:srgbClr val="D16349"/>
              </a:buClr>
            </a:pPr>
            <a:r>
              <a:rPr lang="en-US" dirty="0" smtClean="0"/>
              <a:t>Neither my uncles nor my grandpa loaned their money to strangers.</a:t>
            </a:r>
          </a:p>
          <a:p>
            <a:pPr lvl="0">
              <a:buClr>
                <a:srgbClr val="D16349"/>
              </a:buClr>
            </a:pPr>
            <a:r>
              <a:rPr lang="en-US" dirty="0" smtClean="0"/>
              <a:t>The softball team changed its positions frequently to get varied experiences.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Definition</a:t>
            </a:r>
          </a:p>
          <a:p>
            <a:pPr lvl="1"/>
            <a:r>
              <a:rPr lang="en-US" dirty="0" smtClean="0"/>
              <a:t>Syntax is the order of words or phrases. </a:t>
            </a:r>
          </a:p>
          <a:p>
            <a:pPr lvl="1"/>
            <a:r>
              <a:rPr lang="en-US" dirty="0" smtClean="0"/>
              <a:t>Modifiers are words (i.e., adjectives, adverbs) or phrases that further describe or modify other words or phrases. </a:t>
            </a:r>
          </a:p>
          <a:p>
            <a:pPr lvl="2"/>
            <a:r>
              <a:rPr lang="en-US" dirty="0" smtClean="0"/>
              <a:t>Example: Jason, </a:t>
            </a:r>
            <a:r>
              <a:rPr lang="en-US" u="sng" dirty="0" smtClean="0"/>
              <a:t>an </a:t>
            </a:r>
            <a:r>
              <a:rPr lang="en-US" i="1" u="sng" dirty="0" smtClean="0"/>
              <a:t>intelligent</a:t>
            </a:r>
            <a:r>
              <a:rPr lang="en-US" dirty="0" smtClean="0"/>
              <a:t> [adjective modifier] </a:t>
            </a:r>
            <a:r>
              <a:rPr lang="en-US" u="sng" dirty="0" smtClean="0"/>
              <a:t>grad student</a:t>
            </a:r>
            <a:r>
              <a:rPr lang="en-US" dirty="0" smtClean="0"/>
              <a:t> [modifier phrase], works in the writing center.</a:t>
            </a:r>
          </a:p>
          <a:p>
            <a:r>
              <a:rPr lang="en-US" dirty="0" smtClean="0"/>
              <a:t>Common types of syntax problems that interfere with meaning or emphasis:</a:t>
            </a:r>
          </a:p>
          <a:p>
            <a:pPr lvl="1"/>
            <a:r>
              <a:rPr lang="en-US" dirty="0" smtClean="0"/>
              <a:t>Misplaced modifiers</a:t>
            </a:r>
          </a:p>
          <a:p>
            <a:pPr lvl="2"/>
            <a:r>
              <a:rPr lang="en-US" dirty="0" smtClean="0"/>
              <a:t>Modifiers too far away from person or thing it modifies</a:t>
            </a:r>
          </a:p>
          <a:p>
            <a:pPr lvl="1"/>
            <a:r>
              <a:rPr lang="en-US" dirty="0" smtClean="0"/>
              <a:t>Important info buried in the sentence </a:t>
            </a:r>
          </a:p>
          <a:p>
            <a:pPr lvl="1"/>
            <a:r>
              <a:rPr lang="en-US" dirty="0" smtClean="0"/>
              <a:t>Squinting modifier</a:t>
            </a:r>
          </a:p>
          <a:p>
            <a:pPr lvl="2"/>
            <a:r>
              <a:rPr lang="en-US" dirty="0" smtClean="0"/>
              <a:t>Appears to modify more than one element</a:t>
            </a:r>
            <a:endParaRPr lang="en-US" dirty="0"/>
          </a:p>
          <a:p>
            <a:pPr marL="402336" lvl="1" indent="0">
              <a:buNone/>
            </a:pPr>
            <a:endParaRPr lang="en-US" dirty="0" smtClean="0"/>
          </a:p>
          <a:p>
            <a:pPr marL="402336" lvl="1" indent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Misplaced modifiers</a:t>
            </a:r>
          </a:p>
          <a:p>
            <a:pPr marL="82296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On her way to school, Tiffany found a gold woman’s watch.</a:t>
            </a:r>
          </a:p>
          <a:p>
            <a:pPr lvl="1"/>
            <a:r>
              <a:rPr lang="en-US" dirty="0" smtClean="0"/>
              <a:t>This morning I ate a cold bowl of cereal.</a:t>
            </a:r>
          </a:p>
          <a:p>
            <a:pPr lvl="1"/>
            <a:r>
              <a:rPr lang="en-US" dirty="0" smtClean="0"/>
              <a:t>I read about a student who was drunk and out of control in last week’s </a:t>
            </a:r>
            <a:r>
              <a:rPr lang="en-US" i="1" dirty="0" smtClean="0"/>
              <a:t>Chronicle.</a:t>
            </a:r>
            <a:r>
              <a:rPr lang="en-US" dirty="0" smtClean="0"/>
              <a:t> 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1180</TotalTime>
  <Words>1056</Words>
  <Application>Microsoft Office PowerPoint</Application>
  <PresentationFormat>On-screen Show (4:3)</PresentationFormat>
  <Paragraphs>107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Calibri</vt:lpstr>
      <vt:lpstr>Century Gothic</vt:lpstr>
      <vt:lpstr>Verdana</vt:lpstr>
      <vt:lpstr>Wingdings 2</vt:lpstr>
      <vt:lpstr>Verve</vt:lpstr>
      <vt:lpstr>1_Custom Design</vt:lpstr>
      <vt:lpstr>2_Custom Design</vt:lpstr>
      <vt:lpstr>Custom Design</vt:lpstr>
      <vt:lpstr>Writing Style Pitfalls</vt:lpstr>
      <vt:lpstr>Contents</vt:lpstr>
      <vt:lpstr>Workshop Goals</vt:lpstr>
      <vt:lpstr>Pronoun reference</vt:lpstr>
      <vt:lpstr>Examples</vt:lpstr>
      <vt:lpstr>Pronoun-Antecedent  Agreement</vt:lpstr>
      <vt:lpstr>Examples</vt:lpstr>
      <vt:lpstr>Syntax </vt:lpstr>
      <vt:lpstr>Examples</vt:lpstr>
      <vt:lpstr>Examples</vt:lpstr>
      <vt:lpstr>Examples</vt:lpstr>
      <vt:lpstr>Nominalizations</vt:lpstr>
      <vt:lpstr>Examples</vt:lpstr>
      <vt:lpstr>Prepositional Phrases</vt:lpstr>
      <vt:lpstr> Examples</vt:lpstr>
      <vt:lpstr>Unnecessary Clauses</vt:lpstr>
      <vt:lpstr>Examples</vt:lpstr>
      <vt:lpstr>Thank you for your kind attention</vt:lpstr>
    </vt:vector>
  </TitlesOfParts>
  <Company>St. Cloud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Style Pitfalls</dc:title>
  <dc:creator>camohrbacher</dc:creator>
  <cp:lastModifiedBy>Mohrbacher, Carol A.</cp:lastModifiedBy>
  <cp:revision>100</cp:revision>
  <dcterms:created xsi:type="dcterms:W3CDTF">2012-02-14T16:26:56Z</dcterms:created>
  <dcterms:modified xsi:type="dcterms:W3CDTF">2015-02-18T16:34:12Z</dcterms:modified>
</cp:coreProperties>
</file>