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9" r:id="rId4"/>
    <p:sldId id="260" r:id="rId5"/>
    <p:sldId id="261" r:id="rId6"/>
    <p:sldId id="262" r:id="rId7"/>
    <p:sldId id="263" r:id="rId8"/>
    <p:sldId id="264" r:id="rId9"/>
    <p:sldId id="265" r:id="rId10"/>
    <p:sldId id="266" r:id="rId11"/>
    <p:sldId id="267" r:id="rId12"/>
    <p:sldId id="258" r:id="rId13"/>
    <p:sldId id="269" r:id="rId14"/>
    <p:sldId id="270" r:id="rId15"/>
    <p:sldId id="271" r:id="rId16"/>
    <p:sldId id="272"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mohrbacher" initials="c" lastIdx="8"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8-09-24T13:06:07.738" idx="1">
    <p:pos x="5161" y="1530"/>
    <p:text>Begins with a bold statement</p:text>
  </p:cm>
  <p:cm authorId="0" dt="2008-09-24T13:06:36.191" idx="2">
    <p:pos x="5376" y="2054"/>
    <p:text>Concisely explains the problem</p:text>
  </p:cm>
  <p:cm authorId="0" dt="2008-09-24T13:07:37.003" idx="3">
    <p:pos x="5434" y="2508"/>
    <p:text>Recent history up to present.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08-09-24T14:34:34.858" idx="4">
    <p:pos x="5341" y="1059"/>
    <p:text>Topic: multiple intelligences</p:text>
  </p:cm>
  <p:cm authorId="0" dt="2008-09-24T14:35:12.904" idx="5">
    <p:pos x="5167" y="2752"/>
    <p:text>point of view</p:text>
  </p:cm>
  <p:cm authorId="0" dt="2008-09-24T14:37:15.293" idx="6">
    <p:pos x="5388" y="1571"/>
    <p:text>Even though the piece is in 1st person, the tone is formal and academic, as is shown by vocabulary and these two long and complex sentences.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08-09-24T16:44:36.664" idx="7">
    <p:pos x="2118" y="1059"/>
    <p:text>general----We ALL negotiate
</p:text>
  </p:cm>
  <p:cm authorId="0" dt="2008-09-24T16:45:18.523" idx="8">
    <p:pos x="2513" y="2304"/>
    <p:text>More specific--non-Anglo students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4D440-9635-4C54-A280-A8732C153C90}" type="datetimeFigureOut">
              <a:rPr lang="en-US" smtClean="0"/>
              <a:pPr/>
              <a:t>1/11/2010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66F30-E4E7-43B5-81D6-FDE6E842754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Begins by telling the audience that the topic is multiple</a:t>
            </a:r>
            <a:r>
              <a:rPr lang="en-US" baseline="0" dirty="0" smtClean="0"/>
              <a:t> intellingences (first sentence).  Even though the piece is in 1st person, the tone is formal and academic, as is shown by vocabulary and these two long and complex sentences.  The last 2 sentences explain the point of view or perspective to be developed in the rest of the paper.</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sentence uses</a:t>
            </a:r>
            <a:r>
              <a:rPr lang="en-US" baseline="0" dirty="0" smtClean="0"/>
              <a:t> a broad “We all negotiate multiple identities.”  The second sentence more specifically refers to non-anglo students negotiating multiple identities.</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should be a sense that the topic has been satisfactorily</a:t>
            </a:r>
            <a:r>
              <a:rPr lang="en-US" baseline="0" dirty="0" smtClean="0"/>
              <a:t> developed and that the writing’s purpose (to inform, persuade, or to entertain) has been accomplished.</a:t>
            </a:r>
          </a:p>
          <a:p>
            <a:r>
              <a:rPr lang="en-US" baseline="0" dirty="0" smtClean="0"/>
              <a:t>When restating the thesis, do not use the same wording as the original.</a:t>
            </a:r>
          </a:p>
          <a:p>
            <a:r>
              <a:rPr lang="en-US" baseline="0" dirty="0" smtClean="0"/>
              <a:t>Specific to general pattern is the opposite of the intro’s pattern.</a:t>
            </a:r>
          </a:p>
        </p:txBody>
      </p:sp>
      <p:sp>
        <p:nvSpPr>
          <p:cNvPr id="4" name="Slide Number Placeholder 3"/>
          <p:cNvSpPr>
            <a:spLocks noGrp="1"/>
          </p:cNvSpPr>
          <p:nvPr>
            <p:ph type="sldNum" sz="quarter" idx="10"/>
          </p:nvPr>
        </p:nvSpPr>
        <p:spPr/>
        <p:txBody>
          <a:bodyPr/>
          <a:lstStyle/>
          <a:p>
            <a:fld id="{41766F30-E4E7-43B5-81D6-FDE6E842754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excerpt, the author</a:t>
            </a:r>
            <a:r>
              <a:rPr lang="en-US" baseline="0" dirty="0" smtClean="0"/>
              <a:t> is actually describing the statue of Venus de Milo from his essay advocating for those who live with disfigured bodies and faces.  Notice how the writer includes very concrete details, not just general ones like, for example, “She was horribly disfigure.”  Instead he tells how she was disfigured, making the piece more real and interesting to the reader.</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Introduces an essay</a:t>
            </a:r>
            <a:r>
              <a:rPr lang="en-US" baseline="0" dirty="0" smtClean="0"/>
              <a:t> arguing that tutors should be careful not to take over writing an ESL writer’s work.</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Makes an</a:t>
            </a:r>
            <a:r>
              <a:rPr lang="en-US" baseline="0" dirty="0" smtClean="0"/>
              <a:t> argument that there is a cultural perception that only limited career choices are available to African American youth, particularly those who are poor.  This introductory paragraph actually combines the startling statistics with an anecdote.  Many intros combine approaches.  The statistics or facts should directly support your main idea.</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Argues for moderation in censorship.  The rhetorical question forces</a:t>
            </a:r>
            <a:r>
              <a:rPr lang="en-US" baseline="0" dirty="0" smtClean="0"/>
              <a:t> readers to answer the question in their heads.  Be careful that you do not use too many rhet questions because it will lead the reader to think you have no answers.  Notice again how the writer combines strategies, using both the rhetorical question and a short anecdote.  Again the rhetorical question should be relevant to your main idea.</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thesis is usually placed somewhere</a:t>
            </a:r>
            <a:r>
              <a:rPr lang="en-US" baseline="0" dirty="0" smtClean="0"/>
              <a:t> in the intro, usually on the first page in an essay.  If you begin with it, what follows should explain and support the thesis.</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Statements of problem</a:t>
            </a:r>
            <a:r>
              <a:rPr lang="en-US" baseline="0" dirty="0" smtClean="0"/>
              <a:t> mostly occur in argument or research papers, studies, theses, and dissertations.  Sometimes can also be found in analyses. They do not generally appear in reports, in summaries, or in reaction papers.</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sentence begins with a bold statement to capture audience</a:t>
            </a:r>
            <a:r>
              <a:rPr lang="en-US" baseline="0" dirty="0" smtClean="0"/>
              <a:t> interest.  Second sentence concisely explains the problem.  The rest of the intro paragraphs give history of the problem up to the present.</a:t>
            </a:r>
            <a:endParaRPr lang="en-US" dirty="0"/>
          </a:p>
        </p:txBody>
      </p:sp>
      <p:sp>
        <p:nvSpPr>
          <p:cNvPr id="4" name="Slide Number Placeholder 3"/>
          <p:cNvSpPr>
            <a:spLocks noGrp="1"/>
          </p:cNvSpPr>
          <p:nvPr>
            <p:ph type="sldNum" sz="quarter" idx="10"/>
          </p:nvPr>
        </p:nvSpPr>
        <p:spPr/>
        <p:txBody>
          <a:bodyPr/>
          <a:lstStyle/>
          <a:p>
            <a:fld id="{41766F30-E4E7-43B5-81D6-FDE6E842754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5C46347-FC09-4354-8AED-308255032EB8}" type="slidenum">
              <a:rPr lang="en-US" smtClean="0"/>
              <a:pPr/>
              <a:t>‹#›</a:t>
            </a:fld>
            <a:endParaRPr lang="en-US" dirty="0"/>
          </a:p>
        </p:txBody>
      </p:sp>
      <p:sp>
        <p:nvSpPr>
          <p:cNvPr id="12" name="Footer Placeholder 11"/>
          <p:cNvSpPr>
            <a:spLocks noGrp="1"/>
          </p:cNvSpPr>
          <p:nvPr>
            <p:ph type="ftr" sz="quarter" idx="12"/>
          </p:nvPr>
        </p:nvSpPr>
        <p:spPr>
          <a:xfrm>
            <a:off x="1600200" y="6400800"/>
            <a:ext cx="3907464" cy="274320"/>
          </a:xfrm>
        </p:spPr>
        <p:txBody>
          <a:bodyPr vert="horz" rtlCol="0"/>
          <a:lstStyle>
            <a:extLst/>
          </a:lstStyle>
          <a:p>
            <a:r>
              <a:rPr lang="en-US" dirty="0" smtClean="0"/>
              <a:t>The Write Place © 2008</a:t>
            </a:r>
          </a:p>
          <a:p>
            <a:r>
              <a:rPr lang="en-US" dirty="0" smtClean="0"/>
              <a:t>Created by C. Mohrbacher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5C46347-FC09-4354-8AED-308255032E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5C46347-FC09-4354-8AED-308255032E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5C46347-FC09-4354-8AED-308255032E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9EF5B40-1604-43FF-B8D5-17E3B2611237}" type="datetimeFigureOut">
              <a:rPr lang="en-US" smtClean="0"/>
              <a:pPr/>
              <a:t>1/11/2010</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5C46347-FC09-4354-8AED-308255032EB8}"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C5C46347-FC09-4354-8AED-308255032EB8}"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C5C46347-FC09-4354-8AED-308255032E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5C46347-FC09-4354-8AED-308255032EB8}"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9EF5B40-1604-43FF-B8D5-17E3B2611237}" type="datetimeFigureOut">
              <a:rPr lang="en-US" smtClean="0"/>
              <a:pPr/>
              <a:t>1/11/2010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5C46347-FC09-4354-8AED-308255032E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9EF5B40-1604-43FF-B8D5-17E3B2611237}" type="datetimeFigureOut">
              <a:rPr lang="en-US" smtClean="0"/>
              <a:pPr/>
              <a:t>1/11/2010</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5C46347-FC09-4354-8AED-308255032EB8}"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9EF5B40-1604-43FF-B8D5-17E3B2611237}" type="datetimeFigureOut">
              <a:rPr lang="en-US" smtClean="0"/>
              <a:pPr/>
              <a:t>1/11/2010</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5C46347-FC09-4354-8AED-308255032EB8}"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9EF5B40-1604-43FF-B8D5-17E3B2611237}" type="datetimeFigureOut">
              <a:rPr lang="en-US" smtClean="0"/>
              <a:pPr/>
              <a:t>1/11/2010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5C46347-FC09-4354-8AED-308255032EB8}"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0"/>
            <a:ext cx="8763000" cy="2057400"/>
          </a:xfrm>
        </p:spPr>
        <p:txBody>
          <a:bodyPr>
            <a:normAutofit fontScale="90000"/>
          </a:bodyPr>
          <a:lstStyle/>
          <a:p>
            <a:r>
              <a:rPr lang="en-US" sz="5300" dirty="0" smtClean="0">
                <a:solidFill>
                  <a:schemeClr val="accent1"/>
                </a:solidFill>
              </a:rPr>
              <a:t>Introductions and Conclusions: </a:t>
            </a:r>
            <a:r>
              <a:rPr lang="en-US" dirty="0" smtClean="0">
                <a:solidFill>
                  <a:schemeClr val="accent1"/>
                </a:solidFill>
              </a:rPr>
              <a:t/>
            </a:r>
            <a:br>
              <a:rPr lang="en-US" dirty="0" smtClean="0">
                <a:solidFill>
                  <a:schemeClr val="accent1"/>
                </a:solidFill>
              </a:rPr>
            </a:br>
            <a:r>
              <a:rPr lang="en-US" sz="3100" dirty="0" smtClean="0">
                <a:solidFill>
                  <a:schemeClr val="accent1"/>
                </a:solidFill>
              </a:rPr>
              <a:t>creating opening and closing paragraphs that work</a:t>
            </a:r>
            <a:r>
              <a:rPr lang="en-US" sz="3100" dirty="0" smtClean="0">
                <a:solidFill>
                  <a:schemeClr val="accent6">
                    <a:lumMod val="90000"/>
                  </a:schemeClr>
                </a:solidFill>
              </a:rPr>
              <a:t/>
            </a:r>
            <a:br>
              <a:rPr lang="en-US" sz="3100" dirty="0" smtClean="0">
                <a:solidFill>
                  <a:schemeClr val="accent6">
                    <a:lumMod val="90000"/>
                  </a:schemeClr>
                </a:solidFill>
              </a:rPr>
            </a:br>
            <a:endParaRPr lang="en-US" sz="3100" dirty="0">
              <a:solidFill>
                <a:schemeClr val="accent6">
                  <a:lumMod val="90000"/>
                </a:schemeClr>
              </a:solidFill>
            </a:endParaRPr>
          </a:p>
        </p:txBody>
      </p:sp>
      <p:sp>
        <p:nvSpPr>
          <p:cNvPr id="3" name="Subtitle 2"/>
          <p:cNvSpPr>
            <a:spLocks noGrp="1"/>
          </p:cNvSpPr>
          <p:nvPr>
            <p:ph type="subTitle" idx="1"/>
          </p:nvPr>
        </p:nvSpPr>
        <p:spPr>
          <a:xfrm>
            <a:off x="2286000" y="3810000"/>
            <a:ext cx="6560234" cy="1752600"/>
          </a:xfrm>
        </p:spPr>
        <p:txBody>
          <a:bodyPr>
            <a:normAutofit/>
          </a:bodyPr>
          <a:lstStyle/>
          <a:p>
            <a:r>
              <a:rPr lang="en-US" sz="2000" dirty="0" smtClean="0"/>
              <a:t>"When something can be read without effort, great effort has gone into its writing." </a:t>
            </a:r>
            <a:br>
              <a:rPr lang="en-US" sz="2000" dirty="0" smtClean="0"/>
            </a:br>
            <a:r>
              <a:rPr lang="en-US" sz="2000" dirty="0" smtClean="0"/>
              <a:t>-Enrique Jardiel Poncela , author</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Establish topic, tone, and point of view</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“Intelligence is not an absolute such as height that can be measured simply, largely because people have multiple intelligences rather than one single intelligence.</a:t>
            </a:r>
          </a:p>
          <a:p>
            <a:pPr>
              <a:buNone/>
            </a:pPr>
            <a:r>
              <a:rPr lang="en-US" dirty="0" smtClean="0"/>
              <a:t>		In all, I have identified seven forms of intelligence.  The two that are valued most highly in this society are linguistic and logical-mathematical intelligences.  When people think of someone as smart, they are usually referring to those two, because individuals who possess linguistic and logical-mathematical abilities do well on tests that supposedly measure intelligence.</a:t>
            </a:r>
          </a:p>
          <a:p>
            <a:pPr>
              <a:buNone/>
            </a:pPr>
            <a:r>
              <a:rPr lang="en-US" dirty="0" smtClean="0"/>
              <a:t>		But there are five other kinds of intelligence that are every bit a important: Spatial, musical, bodily-kinesthetic and two forms of personal intelligence—interpersonal, knowing how to deal with others, and intrapersonal, knowledge of self.  None of these ought to have a priority over others.”</a:t>
            </a:r>
          </a:p>
          <a:p>
            <a:pPr>
              <a:buNone/>
            </a:pPr>
            <a:endParaRPr lang="en-US" dirty="0" smtClean="0"/>
          </a:p>
          <a:p>
            <a:pPr algn="r">
              <a:buNone/>
            </a:pPr>
            <a:r>
              <a:rPr lang="en-US" dirty="0" smtClean="0"/>
              <a:t>From  “Human Intelligence Isn’t What We Think It Is”</a:t>
            </a:r>
          </a:p>
          <a:p>
            <a:pPr algn="r">
              <a:buNone/>
            </a:pPr>
            <a:r>
              <a:rPr lang="en-US" dirty="0" smtClean="0"/>
              <a:t>By Howard Gardner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a general to specific pattern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“We all negotiate among multiple identities, moving between public and private selves, living in present shadowed by the past, encountering periods in which time and circumstance converge to realign or even restructure our images of who we are. As increasing numbers of non-Anglo students pass through the doors of our writing centers, such knowledge of our own shapeshifting can help us begin—if </a:t>
            </a:r>
            <a:r>
              <a:rPr lang="en-US" i="1" dirty="0" smtClean="0"/>
              <a:t>only </a:t>
            </a:r>
            <a:r>
              <a:rPr lang="en-US" dirty="0" smtClean="0"/>
              <a:t>begin—to understand the social and linguistic challenges which inform their struggles with writing.”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Conclusions should</a:t>
            </a:r>
          </a:p>
          <a:p>
            <a:pPr lvl="1"/>
            <a:r>
              <a:rPr lang="en-US" dirty="0" smtClean="0"/>
              <a:t>Complete a “full” discussion</a:t>
            </a:r>
          </a:p>
          <a:p>
            <a:pPr lvl="1"/>
            <a:r>
              <a:rPr lang="en-US" dirty="0" smtClean="0"/>
              <a:t>Restate the thesis</a:t>
            </a:r>
          </a:p>
          <a:p>
            <a:pPr lvl="1"/>
            <a:r>
              <a:rPr lang="en-US" dirty="0" smtClean="0"/>
              <a:t>Leave the reader with something to think about</a:t>
            </a:r>
          </a:p>
          <a:p>
            <a:pPr lvl="1"/>
            <a:r>
              <a:rPr lang="en-US" dirty="0" smtClean="0"/>
              <a:t>Use a specific-to-general pattern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Concluding Paragraphs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Restate thesis</a:t>
            </a:r>
          </a:p>
          <a:p>
            <a:pPr lvl="1"/>
            <a:r>
              <a:rPr lang="en-US" dirty="0" smtClean="0"/>
              <a:t>“You have to give up a lot of superficially attractive material benefits in order to preserve the quality of your life and your sanity” (From “Why I quit the Company” by Tomoyuki Iwashita) </a:t>
            </a:r>
            <a:endParaRPr lang="en-US" dirty="0" smtClean="0"/>
          </a:p>
          <a:p>
            <a:pPr lvl="1"/>
            <a:endParaRPr lang="en-US" dirty="0" smtClean="0"/>
          </a:p>
          <a:p>
            <a:pPr lvl="1"/>
            <a:r>
              <a:rPr lang="en-US" dirty="0" smtClean="0"/>
              <a:t>Original introductory thesis </a:t>
            </a:r>
            <a:r>
              <a:rPr lang="en-US" dirty="0" smtClean="0"/>
              <a:t>could have been, “Quality of life is more important than the sacrifice of benefits of a high salary</a:t>
            </a:r>
            <a:r>
              <a:rPr lang="en-US" dirty="0" smtClean="0"/>
              <a:t>.”</a:t>
            </a:r>
          </a:p>
          <a:p>
            <a:pPr lvl="1"/>
            <a:endParaRPr lang="en-US" dirty="0" smtClean="0"/>
          </a:p>
          <a:p>
            <a:pPr lvl="0">
              <a:buClr>
                <a:srgbClr val="72A376"/>
              </a:buClr>
            </a:pPr>
            <a:r>
              <a:rPr lang="en-US" dirty="0" smtClean="0">
                <a:solidFill>
                  <a:prstClr val="white"/>
                </a:solidFill>
              </a:rPr>
              <a:t>Restate main points</a:t>
            </a:r>
          </a:p>
          <a:p>
            <a:pPr lvl="1"/>
            <a:r>
              <a:rPr lang="en-US" dirty="0" smtClean="0"/>
              <a:t>Be brief and use different wording than was used earlier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dirty="0" smtClean="0"/>
              <a:t>Strategies for Concluding Paragraphs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Use emotion</a:t>
            </a:r>
          </a:p>
          <a:p>
            <a:pPr lvl="1"/>
            <a:r>
              <a:rPr lang="en-US" dirty="0" smtClean="0"/>
              <a:t>Ex.  A subsidy of just $10 per child per year would guarantee that no more innocent infants have to die unnecessarily and no more families have to suffer the resulting grief.</a:t>
            </a:r>
          </a:p>
          <a:p>
            <a:r>
              <a:rPr lang="en-US" dirty="0" smtClean="0"/>
              <a:t>Give a powerful fact or detail</a:t>
            </a:r>
          </a:p>
          <a:p>
            <a:pPr lvl="1"/>
            <a:r>
              <a:rPr lang="en-US" dirty="0" smtClean="0"/>
              <a:t>Nearly 2500 babies a year die for lack of a simple and inexpensive supplement.</a:t>
            </a:r>
          </a:p>
          <a:p>
            <a:r>
              <a:rPr lang="en-US" dirty="0" smtClean="0"/>
              <a:t>Offer a compelling example</a:t>
            </a:r>
          </a:p>
          <a:p>
            <a:pPr lvl="1"/>
            <a:r>
              <a:rPr lang="en-US" dirty="0" smtClean="0"/>
              <a:t>If Baby Joan had received this simple medicine, she might have lived beyond three days old to ride a bicycle, discover a sense of humor, or to get a college degree</a:t>
            </a:r>
            <a:r>
              <a:rPr lang="en-US" dirty="0" smtClean="0"/>
              <a:t>.</a:t>
            </a:r>
          </a:p>
          <a:p>
            <a:pPr lvl="1">
              <a:buNone/>
            </a:pPr>
            <a:endParaRPr lang="en-US" dirty="0" smtClean="0"/>
          </a:p>
          <a:p>
            <a:r>
              <a:rPr lang="en-US" dirty="0" smtClean="0"/>
              <a:t>Use a quotation: must be relevant and should be well integrated.</a:t>
            </a:r>
          </a:p>
          <a:p>
            <a:pPr lvl="1"/>
            <a:r>
              <a:rPr lang="en-US" i="1" dirty="0" smtClean="0"/>
              <a:t>One player, seventeen-year-old Kevin Jarrett of Granbury, Texas, wakes up at 7 a.m. every day to hang out with friends he originally met in an Internet Relay Chat channel.  “It was a chance to blow them up,” he says.  “It’s become a community.”</a:t>
            </a:r>
          </a:p>
          <a:p>
            <a:pPr lvl="1"/>
            <a:endParaRPr lang="en-US" i="1" dirty="0" smtClean="0"/>
          </a:p>
          <a:p>
            <a:pPr lvl="1">
              <a:buNone/>
            </a:pPr>
            <a:r>
              <a:rPr lang="en-US" i="1" dirty="0" smtClean="0"/>
              <a:t>	For now, online gaming is a niche market catering to a devoted clientele.  As beta testers, gamers can go on fifteen hour binges . . .  </a:t>
            </a:r>
            <a:r>
              <a:rPr lang="en-US" dirty="0" smtClean="0"/>
              <a:t>(Hafner 75).</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Concluding Strategies</a:t>
            </a:r>
            <a:endParaRPr lang="en-US" dirty="0"/>
          </a:p>
        </p:txBody>
      </p:sp>
      <p:sp>
        <p:nvSpPr>
          <p:cNvPr id="3" name="Content Placeholder 2"/>
          <p:cNvSpPr>
            <a:spLocks noGrp="1"/>
          </p:cNvSpPr>
          <p:nvPr>
            <p:ph idx="1"/>
          </p:nvPr>
        </p:nvSpPr>
        <p:spPr/>
        <p:txBody>
          <a:bodyPr>
            <a:normAutofit lnSpcReduction="10000"/>
          </a:bodyPr>
          <a:lstStyle/>
          <a:p>
            <a:r>
              <a:rPr lang="en-US" dirty="0" smtClean="0"/>
              <a:t>Refer back to the </a:t>
            </a:r>
            <a:r>
              <a:rPr lang="en-US" dirty="0" smtClean="0"/>
              <a:t>introduction</a:t>
            </a:r>
          </a:p>
          <a:p>
            <a:endParaRPr lang="en-US" dirty="0" smtClean="0"/>
          </a:p>
          <a:p>
            <a:r>
              <a:rPr lang="en-US" dirty="0" smtClean="0"/>
              <a:t>Recommend a course of action (ex. Vote; contact congressperson; change the way you drive to save gas; recycle </a:t>
            </a:r>
            <a:r>
              <a:rPr lang="en-US" dirty="0" err="1" smtClean="0"/>
              <a:t>flourescent</a:t>
            </a:r>
            <a:r>
              <a:rPr lang="en-US" dirty="0" smtClean="0"/>
              <a:t> bulb), and tell the effects of this action</a:t>
            </a:r>
            <a:r>
              <a:rPr lang="en-US" dirty="0" smtClean="0"/>
              <a:t>.</a:t>
            </a:r>
          </a:p>
          <a:p>
            <a:endParaRPr lang="en-US" dirty="0" smtClean="0"/>
          </a:p>
          <a:p>
            <a:r>
              <a:rPr lang="en-US" dirty="0" smtClean="0"/>
              <a:t>End with an appropriate anecdote</a:t>
            </a:r>
            <a:r>
              <a:rPr lang="en-US" dirty="0" smtClean="0"/>
              <a:t>.</a:t>
            </a:r>
          </a:p>
          <a:p>
            <a:endParaRPr lang="en-US" dirty="0" smtClean="0"/>
          </a:p>
          <a:p>
            <a:r>
              <a:rPr lang="en-US" dirty="0" smtClean="0"/>
              <a:t>Use more than one of the above.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Not to Conclude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Do not include new information that needs development or justification earlier in the </a:t>
            </a:r>
            <a:r>
              <a:rPr lang="en-US" dirty="0" smtClean="0"/>
              <a:t>paper</a:t>
            </a:r>
          </a:p>
          <a:p>
            <a:endParaRPr lang="en-US" dirty="0" smtClean="0"/>
          </a:p>
          <a:p>
            <a:r>
              <a:rPr lang="en-US" dirty="0" smtClean="0"/>
              <a:t>Do not continue to add empty words and sentences to fill out a word or page </a:t>
            </a:r>
            <a:r>
              <a:rPr lang="en-US" dirty="0" smtClean="0"/>
              <a:t>requirement</a:t>
            </a:r>
          </a:p>
          <a:p>
            <a:endParaRPr lang="en-US" dirty="0" smtClean="0"/>
          </a:p>
          <a:p>
            <a:r>
              <a:rPr lang="en-US" dirty="0" smtClean="0"/>
              <a:t>Don’t end with </a:t>
            </a:r>
            <a:r>
              <a:rPr lang="en-US" dirty="0" smtClean="0"/>
              <a:t>a “life’s </a:t>
            </a:r>
            <a:r>
              <a:rPr lang="en-US" dirty="0" smtClean="0"/>
              <a:t>lesson.”  </a:t>
            </a:r>
            <a:endParaRPr lang="en-US" dirty="0" smtClean="0"/>
          </a:p>
          <a:p>
            <a:endParaRPr lang="en-US" dirty="0" smtClean="0"/>
          </a:p>
          <a:p>
            <a:r>
              <a:rPr lang="en-US" dirty="0" smtClean="0"/>
              <a:t>Don’t </a:t>
            </a:r>
            <a:r>
              <a:rPr lang="en-US" dirty="0" smtClean="0"/>
              <a:t>tell </a:t>
            </a:r>
            <a:r>
              <a:rPr lang="en-US" dirty="0" smtClean="0"/>
              <a:t>the reader what he or she should be thinking or believing or realizing.  Ex.  “As you can see . . . . “As I have proved . . .”  “All of this will persuade you  to . . .”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a:xfrm>
            <a:off x="457200" y="1600200"/>
            <a:ext cx="8229600" cy="4526280"/>
          </a:xfrm>
        </p:spPr>
        <p:txBody>
          <a:bodyPr>
            <a:normAutofit/>
          </a:bodyPr>
          <a:lstStyle/>
          <a:p>
            <a:pPr>
              <a:buNone/>
            </a:pPr>
            <a:endParaRPr lang="en-US" sz="1200" dirty="0" smtClean="0"/>
          </a:p>
          <a:p>
            <a:pPr>
              <a:buNone/>
            </a:pPr>
            <a:r>
              <a:rPr lang="en-US" sz="1200" dirty="0" smtClean="0"/>
              <a:t>Davis, Lennard J. “Visualizing the Disabled Body.”  </a:t>
            </a:r>
            <a:r>
              <a:rPr lang="en-US" sz="1200" i="1" dirty="0" smtClean="0"/>
              <a:t>On World, Many Cultures</a:t>
            </a:r>
            <a:r>
              <a:rPr lang="en-US" sz="1200" dirty="0" smtClean="0"/>
              <a:t> 5</a:t>
            </a:r>
            <a:r>
              <a:rPr lang="en-US" sz="1200" baseline="30000" dirty="0" smtClean="0"/>
              <a:t>th</a:t>
            </a:r>
            <a:r>
              <a:rPr lang="en-US" sz="1200" dirty="0" smtClean="0"/>
              <a:t> ed. Eds. Stuart Hirschberg and Terry Hirschberg.  New York: Pearson Longman, 2004. 180-187.</a:t>
            </a:r>
          </a:p>
          <a:p>
            <a:pPr>
              <a:buNone/>
            </a:pPr>
            <a:r>
              <a:rPr lang="en-US" sz="1200" dirty="0" smtClean="0"/>
              <a:t>Gardner, Howard.  “Human Intelligence Isn’t What We Think it Is.”  </a:t>
            </a:r>
            <a:r>
              <a:rPr lang="en-US" sz="1200" i="1" dirty="0" smtClean="0"/>
              <a:t>Seeking Common Cause: Reading and Writing in Action.</a:t>
            </a:r>
            <a:r>
              <a:rPr lang="en-US" sz="1200" dirty="0" smtClean="0"/>
              <a:t> Eds. Diane Durkin and Lisa Gerrard.  Madison: McGraw-Hill, 2006. 232-240.</a:t>
            </a:r>
          </a:p>
          <a:p>
            <a:pPr>
              <a:buNone/>
            </a:pPr>
            <a:r>
              <a:rPr lang="en-US" sz="1200" dirty="0" smtClean="0"/>
              <a:t>Gates Jr., Henry Louis.  “Delusions of Grandeur.”  </a:t>
            </a:r>
            <a:r>
              <a:rPr lang="en-US" sz="1200" i="1" dirty="0" smtClean="0"/>
              <a:t>The McGraw-Hill Reader </a:t>
            </a:r>
            <a:r>
              <a:rPr lang="en-US" sz="1200" dirty="0" smtClean="0"/>
              <a:t>10</a:t>
            </a:r>
            <a:r>
              <a:rPr lang="en-US" sz="1200" baseline="30000" dirty="0" smtClean="0"/>
              <a:t>th</a:t>
            </a:r>
            <a:r>
              <a:rPr lang="en-US" sz="1200" dirty="0" smtClean="0"/>
              <a:t> ed.  Ed. Gilbert H. Muller.  Dubuque:  McGraw-Hill, 2008. 504-513.</a:t>
            </a:r>
          </a:p>
          <a:p>
            <a:pPr>
              <a:buNone/>
            </a:pPr>
            <a:r>
              <a:rPr lang="en-US" sz="1200" dirty="0" smtClean="0"/>
              <a:t>Hafner, Katie.  “Log on and Shoot.”  </a:t>
            </a:r>
            <a:r>
              <a:rPr lang="en-US" sz="1200" i="1" dirty="0" smtClean="0"/>
              <a:t>The Wired Society</a:t>
            </a:r>
            <a:r>
              <a:rPr lang="en-US" sz="1200" dirty="0" smtClean="0"/>
              <a:t>. Ed. Carol Lea Clark.  El Paso: Heinle and Heinle, 1999.  73-75.</a:t>
            </a:r>
          </a:p>
          <a:p>
            <a:pPr>
              <a:buNone/>
            </a:pPr>
            <a:r>
              <a:rPr lang="en-US" sz="1200" dirty="0" smtClean="0"/>
              <a:t>Ledbetter, James. “The Culture Blockade.”  </a:t>
            </a:r>
            <a:r>
              <a:rPr lang="en-US" sz="1200" i="1" dirty="0" smtClean="0"/>
              <a:t>75 Arguments: An Anthology.</a:t>
            </a:r>
            <a:r>
              <a:rPr lang="en-US" sz="1200" dirty="0" smtClean="0"/>
              <a:t> Ed. Alan Ainsworth. Dubuque: McGraw-Hill, 2008. 169-172.</a:t>
            </a:r>
          </a:p>
          <a:p>
            <a:pPr>
              <a:buNone/>
            </a:pPr>
            <a:r>
              <a:rPr lang="en-US" sz="1200" dirty="0" smtClean="0"/>
              <a:t>Muller, Gilbert  H.  “Philosophy, Ethics, and Religion: What do We Believe?”  </a:t>
            </a:r>
            <a:r>
              <a:rPr lang="en-US" sz="1200" i="1" dirty="0" smtClean="0"/>
              <a:t>The McGraw-Hill Reader </a:t>
            </a:r>
            <a:r>
              <a:rPr lang="en-US" sz="1200" dirty="0" smtClean="0"/>
              <a:t>10</a:t>
            </a:r>
            <a:r>
              <a:rPr lang="en-US" sz="1200" baseline="30000" dirty="0" smtClean="0"/>
              <a:t>th</a:t>
            </a:r>
            <a:r>
              <a:rPr lang="en-US" sz="1200" dirty="0" smtClean="0"/>
              <a:t> ed.  Ed. Gilbert H. Muller.  Dubuque: McGraw-Hill, 2008. 676-677.</a:t>
            </a:r>
          </a:p>
          <a:p>
            <a:pPr>
              <a:buNone/>
            </a:pPr>
            <a:r>
              <a:rPr lang="en-US" sz="1200" dirty="0" smtClean="0"/>
              <a:t>Severino, Carol.  “Avoiding Appropriation.”  </a:t>
            </a:r>
            <a:r>
              <a:rPr lang="en-US" sz="1200" i="1" dirty="0" smtClean="0"/>
              <a:t>ESL Writers: A Guide for Writing Center Tutors</a:t>
            </a:r>
            <a:r>
              <a:rPr lang="en-US" sz="1200" dirty="0" smtClean="0"/>
              <a:t>.  Eds. Shanti Bruce and Ben Rafoth.  Portsmouth: Boynton Cook,2004. 48-59.</a:t>
            </a:r>
          </a:p>
          <a:p>
            <a:pPr>
              <a:buNone/>
            </a:pP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What they should do</a:t>
            </a:r>
          </a:p>
          <a:p>
            <a:pPr lvl="1"/>
            <a:r>
              <a:rPr lang="en-US" dirty="0" smtClean="0"/>
              <a:t>Arouse reader’s interest</a:t>
            </a:r>
          </a:p>
          <a:p>
            <a:pPr lvl="1"/>
            <a:r>
              <a:rPr lang="en-US" dirty="0" smtClean="0"/>
              <a:t>Offer statement of problem</a:t>
            </a:r>
          </a:p>
          <a:p>
            <a:pPr lvl="1"/>
            <a:r>
              <a:rPr lang="en-US" dirty="0" smtClean="0"/>
              <a:t>Establish topic, tone, and point of view</a:t>
            </a:r>
          </a:p>
          <a:p>
            <a:pPr lvl="1"/>
            <a:r>
              <a:rPr lang="en-US" dirty="0" smtClean="0"/>
              <a:t>Use a general-to-specific pattern</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Arouse readers’ interest</a:t>
            </a:r>
            <a:endParaRPr lang="en-US" dirty="0"/>
          </a:p>
        </p:txBody>
      </p:sp>
      <p:sp>
        <p:nvSpPr>
          <p:cNvPr id="3" name="Content Placeholder 2"/>
          <p:cNvSpPr>
            <a:spLocks noGrp="1"/>
          </p:cNvSpPr>
          <p:nvPr>
            <p:ph idx="1"/>
          </p:nvPr>
        </p:nvSpPr>
        <p:spPr/>
        <p:txBody>
          <a:bodyPr>
            <a:normAutofit/>
          </a:bodyPr>
          <a:lstStyle/>
          <a:p>
            <a:r>
              <a:rPr lang="en-US" dirty="0" smtClean="0"/>
              <a:t>Begin with descriptive details</a:t>
            </a:r>
          </a:p>
          <a:p>
            <a:pPr lvl="1"/>
            <a:r>
              <a:rPr lang="en-US" sz="1900" i="1" dirty="0" smtClean="0"/>
              <a:t>“She has no arms or hands, although the stump of her upper right arm extends just to her breast.  Her left foot has been severed, and her face is badly scarred, with her nose torn at the tip, and her lower lip gouged out.  Fortunately, her facial mutilations have been treated and are barely visible, except for minor scarring visible only up close.  The scars, including a particularly large one between her shoulder blades, one that covers her shoulder, and covering the tip of her breast where her left nipple was torn out.”</a:t>
            </a:r>
          </a:p>
          <a:p>
            <a:pPr lvl="1" algn="r">
              <a:buNone/>
            </a:pPr>
            <a:r>
              <a:rPr lang="en-US" sz="2000" i="1" dirty="0" smtClean="0"/>
              <a:t>From “Visualizing the Disabled Body” </a:t>
            </a:r>
          </a:p>
          <a:p>
            <a:pPr lvl="1" algn="r">
              <a:buNone/>
            </a:pPr>
            <a:r>
              <a:rPr lang="en-US" sz="2000" i="1" dirty="0" smtClean="0"/>
              <a:t>By Lennard Davis </a:t>
            </a:r>
            <a:endParaRPr lang="en-US" sz="20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Arouse reader’s interest</a:t>
            </a:r>
            <a:endParaRPr lang="en-US" dirty="0"/>
          </a:p>
        </p:txBody>
      </p:sp>
      <p:sp>
        <p:nvSpPr>
          <p:cNvPr id="3" name="Content Placeholder 2"/>
          <p:cNvSpPr>
            <a:spLocks noGrp="1"/>
          </p:cNvSpPr>
          <p:nvPr>
            <p:ph idx="1"/>
          </p:nvPr>
        </p:nvSpPr>
        <p:spPr/>
        <p:txBody>
          <a:bodyPr>
            <a:normAutofit lnSpcReduction="10000"/>
          </a:bodyPr>
          <a:lstStyle/>
          <a:p>
            <a:r>
              <a:rPr lang="en-US" dirty="0" smtClean="0"/>
              <a:t>Begin with an anecdote</a:t>
            </a:r>
          </a:p>
          <a:p>
            <a:endParaRPr lang="en-US" dirty="0" smtClean="0"/>
          </a:p>
          <a:p>
            <a:pPr lvl="1"/>
            <a:r>
              <a:rPr lang="en-US" sz="1800" i="1" dirty="0" smtClean="0"/>
              <a:t>When I was studying Intermediate Italian in a study-abroad program in Italy, I wrote for our last assignment a brief essay “Un Viagio a Venezia” about a trip to Venice I had taken some weeks before.  In my simple syntax and vocabulary, I explained the theme of my mini travel essay: despite the fact that we travelers—four students, another professor and I—had conflicting interests and itineraries, we managed to negotiate and compromise so each person could do or see one thing she wanted to.  We managed to shop for jewelry, masks, and shoes, feed the pigeons on St. Marks Square, eat pizza by the Grand Canal, and watch the parade of boats in celebration of the Feast of the Redeemer.  </a:t>
            </a:r>
          </a:p>
          <a:p>
            <a:pPr lvl="1" algn="r">
              <a:buNone/>
            </a:pPr>
            <a:r>
              <a:rPr lang="en-US" sz="2000" i="1" dirty="0" smtClean="0"/>
              <a:t>From “Avoiding Appropriation”</a:t>
            </a:r>
          </a:p>
          <a:p>
            <a:pPr lvl="1" algn="r">
              <a:buNone/>
            </a:pPr>
            <a:r>
              <a:rPr lang="en-US" sz="2000" i="1" dirty="0" smtClean="0"/>
              <a:t>By Carol Serverino</a:t>
            </a:r>
            <a:endParaRPr lang="en-US" sz="20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Arouse readers’ interest</a:t>
            </a:r>
            <a:endParaRPr lang="en-US"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Begin with a startling fact or statistics</a:t>
            </a:r>
          </a:p>
          <a:p>
            <a:endParaRPr lang="en-US" dirty="0" smtClean="0"/>
          </a:p>
          <a:p>
            <a:pPr lvl="1"/>
            <a:r>
              <a:rPr lang="en-US" sz="1800" i="1" dirty="0" smtClean="0"/>
              <a:t>Standing at the bar of an all-black VFW post in my hometown of Piedmont W. Va., I offered fived dollars to anyone who could tell me how may African-American professional athletes were at work today.  There are 35 million African Americans, I said.</a:t>
            </a:r>
          </a:p>
          <a:p>
            <a:pPr lvl="2">
              <a:buNone/>
            </a:pPr>
            <a:r>
              <a:rPr lang="en-US" sz="1500" i="1" dirty="0" smtClean="0"/>
              <a:t>	“Ten million!” yelled one intrepid soul, too far into his cups.</a:t>
            </a:r>
          </a:p>
          <a:p>
            <a:pPr lvl="2">
              <a:buNone/>
            </a:pPr>
            <a:r>
              <a:rPr lang="en-US" sz="1500" i="1" dirty="0" smtClean="0"/>
              <a:t>	“No way . . .more like 500,000,” said another.</a:t>
            </a:r>
          </a:p>
          <a:p>
            <a:pPr lvl="2">
              <a:buNone/>
            </a:pPr>
            <a:r>
              <a:rPr lang="en-US" sz="1500" i="1" dirty="0" smtClean="0"/>
              <a:t>	“You mean  </a:t>
            </a:r>
            <a:r>
              <a:rPr lang="en-US" sz="1500" dirty="0" smtClean="0"/>
              <a:t>all </a:t>
            </a:r>
            <a:r>
              <a:rPr lang="en-US" sz="1500" i="1" dirty="0" smtClean="0"/>
              <a:t>professional sports,” someone interjected, “including golf and tennis, but not counting the brothers from Puerto Rico?”  Everyone laughed.</a:t>
            </a:r>
          </a:p>
          <a:p>
            <a:pPr lvl="2">
              <a:buNone/>
            </a:pPr>
            <a:r>
              <a:rPr lang="en-US" sz="1500" i="1" dirty="0" smtClean="0"/>
              <a:t>	“Fifty thousand, minimum,” was another guess.</a:t>
            </a:r>
          </a:p>
          <a:p>
            <a:pPr lvl="2">
              <a:buNone/>
            </a:pPr>
            <a:r>
              <a:rPr lang="en-US" sz="1500" i="1" dirty="0" smtClean="0"/>
              <a:t>Here are the facts:</a:t>
            </a:r>
          </a:p>
          <a:p>
            <a:pPr lvl="2">
              <a:buNone/>
            </a:pPr>
            <a:r>
              <a:rPr lang="en-US" sz="1500" i="1" dirty="0" smtClean="0"/>
              <a:t>	There are 1200 black professional athletes in the U.S.</a:t>
            </a:r>
          </a:p>
          <a:p>
            <a:pPr lvl="2">
              <a:buNone/>
            </a:pPr>
            <a:r>
              <a:rPr lang="en-US" sz="1500" i="1" dirty="0" smtClean="0"/>
              <a:t>	There are 12 times more black lawyers than black  athletes.</a:t>
            </a:r>
          </a:p>
          <a:p>
            <a:pPr lvl="2">
              <a:buNone/>
            </a:pPr>
            <a:r>
              <a:rPr lang="en-US" sz="1500" i="1" dirty="0" smtClean="0"/>
              <a:t>	There are 2 1/1 more black dentists than black athletes.</a:t>
            </a:r>
          </a:p>
          <a:p>
            <a:pPr lvl="2">
              <a:buNone/>
            </a:pPr>
            <a:r>
              <a:rPr lang="en-US" sz="1500" i="1" dirty="0" smtClean="0"/>
              <a:t>	There are 15 times more black doctors than black athletes.</a:t>
            </a:r>
          </a:p>
          <a:p>
            <a:pPr lvl="2">
              <a:buNone/>
            </a:pPr>
            <a:endParaRPr lang="en-US" sz="1500" i="1" dirty="0" smtClean="0"/>
          </a:p>
          <a:p>
            <a:pPr lvl="2" algn="r">
              <a:buNone/>
            </a:pPr>
            <a:r>
              <a:rPr lang="en-US" sz="1500" i="1" dirty="0" smtClean="0"/>
              <a:t>From “Delusions of Grandeur”</a:t>
            </a:r>
          </a:p>
          <a:p>
            <a:pPr lvl="2" algn="r">
              <a:buNone/>
            </a:pPr>
            <a:r>
              <a:rPr lang="en-US" sz="1500" i="1" dirty="0" smtClean="0"/>
              <a:t>By Henry Louis Gates Jr.</a:t>
            </a:r>
            <a:endParaRPr lang="en-US" sz="15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Arousing readers’ interest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Begin with a rhetorical question</a:t>
            </a:r>
          </a:p>
          <a:p>
            <a:endParaRPr lang="en-US" dirty="0" smtClean="0"/>
          </a:p>
          <a:p>
            <a:pPr lvl="1"/>
            <a:r>
              <a:rPr lang="en-US" i="1" dirty="0" smtClean="0"/>
              <a:t>What if you were about to present a PowerPoint lecture to a large undergraduate class, but found instead on your computer a series of sexually explicit ads and material from pornographic Web sites?  That’s essentially what happened recently to Mary Pederson, a nutrition-science professor at California Polytechnic State University at San Luis Obispo.  That incident and the increasing presence of such imagery at Cal Poly have led to a novel, although undoubtedly predictable, struggle over computer content—one that is quite likely to be replicated at countless campuses in the coming months.</a:t>
            </a:r>
          </a:p>
          <a:p>
            <a:pPr lvl="1"/>
            <a:endParaRPr lang="en-US" i="1" dirty="0" smtClean="0"/>
          </a:p>
          <a:p>
            <a:pPr lvl="1" algn="r">
              <a:buNone/>
            </a:pPr>
            <a:r>
              <a:rPr lang="en-US" i="1" dirty="0" smtClean="0"/>
              <a:t>From “What Limits Should Campus Networks Place on Pornography”</a:t>
            </a:r>
          </a:p>
          <a:p>
            <a:pPr lvl="1" algn="r">
              <a:buNone/>
            </a:pPr>
            <a:r>
              <a:rPr lang="en-US" i="1" dirty="0" smtClean="0"/>
              <a:t>By Robert O’Neill</a:t>
            </a:r>
          </a:p>
          <a:p>
            <a:pPr lvl="1" algn="r">
              <a:buNone/>
            </a:pPr>
            <a:endParaRPr lang="en-US"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Arousing readers’ interest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More techniques</a:t>
            </a:r>
          </a:p>
          <a:p>
            <a:pPr lvl="1"/>
            <a:r>
              <a:rPr lang="en-US" dirty="0" smtClean="0">
                <a:solidFill>
                  <a:schemeClr val="accent1"/>
                </a:solidFill>
              </a:rPr>
              <a:t>Begin with quotation</a:t>
            </a:r>
            <a:r>
              <a:rPr lang="en-US" dirty="0" smtClean="0"/>
              <a:t>—should be relevant and appropriate and you should say something about it.</a:t>
            </a:r>
          </a:p>
          <a:p>
            <a:pPr lvl="1"/>
            <a:r>
              <a:rPr lang="en-US" dirty="0" smtClean="0">
                <a:solidFill>
                  <a:schemeClr val="accent1"/>
                </a:solidFill>
              </a:rPr>
              <a:t>Begin with a figure of speech</a:t>
            </a:r>
            <a:r>
              <a:rPr lang="en-US" dirty="0" smtClean="0"/>
              <a:t>—a</a:t>
            </a:r>
            <a:r>
              <a:rPr lang="en-US" dirty="0" smtClean="0">
                <a:solidFill>
                  <a:schemeClr val="accent1"/>
                </a:solidFill>
              </a:rPr>
              <a:t>  </a:t>
            </a:r>
            <a:r>
              <a:rPr lang="en-US" dirty="0" smtClean="0"/>
              <a:t>metaphor or simile (With faces like </a:t>
            </a:r>
            <a:r>
              <a:rPr lang="en-US" u="sng" dirty="0" smtClean="0"/>
              <a:t>road maps</a:t>
            </a:r>
            <a:r>
              <a:rPr lang="en-US" dirty="0" smtClean="0"/>
              <a:t> of their lives, the women lined up for their 5 lb. bags of rice)</a:t>
            </a:r>
          </a:p>
          <a:p>
            <a:pPr lvl="1"/>
            <a:r>
              <a:rPr lang="en-US" dirty="0" smtClean="0">
                <a:solidFill>
                  <a:schemeClr val="accent1"/>
                </a:solidFill>
              </a:rPr>
              <a:t>Begin with a strong, unexpected statement</a:t>
            </a:r>
            <a:r>
              <a:rPr lang="en-US" dirty="0" smtClean="0"/>
              <a:t> (The United States should prohibit dog and cat owners from living in cities. Period. End of discussion.)</a:t>
            </a:r>
          </a:p>
          <a:p>
            <a:pPr lvl="1"/>
            <a:r>
              <a:rPr lang="en-US" dirty="0" smtClean="0">
                <a:solidFill>
                  <a:schemeClr val="accent1"/>
                </a:solidFill>
              </a:rPr>
              <a:t>Begin with your thesis in the first sentence </a:t>
            </a:r>
            <a:r>
              <a:rPr lang="en-US" dirty="0" smtClean="0"/>
              <a:t>(“You do not have to be an academician in an ivory tower to think about religion and the destiny of humankind or about questions of right and wrong” [Muller 676])</a:t>
            </a:r>
          </a:p>
          <a:p>
            <a:pPr lvl="1">
              <a:buNone/>
            </a:pP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statement of problem varies in length according to the type of writing from a paragraph in a short essay or two to several pages in a longer work like a thesis.  </a:t>
            </a:r>
          </a:p>
          <a:p>
            <a:endParaRPr lang="en-US" dirty="0" smtClean="0"/>
          </a:p>
          <a:p>
            <a:r>
              <a:rPr lang="en-US" dirty="0" smtClean="0"/>
              <a:t>If you are arguing for a solution to a problem, making a case for the cause of a problem, or researching a problem, you must:</a:t>
            </a:r>
          </a:p>
          <a:p>
            <a:pPr lvl="1"/>
            <a:r>
              <a:rPr lang="en-US" dirty="0" smtClean="0"/>
              <a:t>Clearly define the problem</a:t>
            </a:r>
          </a:p>
          <a:p>
            <a:pPr lvl="1"/>
            <a:r>
              <a:rPr lang="en-US" dirty="0" smtClean="0"/>
              <a:t>Offer the history of the problem</a:t>
            </a:r>
          </a:p>
          <a:p>
            <a:pPr lvl="1"/>
            <a:r>
              <a:rPr lang="en-US" dirty="0" smtClean="0"/>
              <a:t>Give the current status of the problem</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a:t>
            </a:r>
          </a:p>
          <a:p>
            <a:pPr>
              <a:buNone/>
            </a:pPr>
            <a:endParaRPr lang="en-US" dirty="0" smtClean="0"/>
          </a:p>
          <a:p>
            <a:pPr>
              <a:buNone/>
            </a:pPr>
            <a:r>
              <a:rPr lang="en-US" dirty="0" smtClean="0"/>
              <a:t>	</a:t>
            </a:r>
            <a:r>
              <a:rPr lang="en-US" sz="2000" dirty="0" smtClean="0"/>
              <a:t>“The Bush Administration seems to be gunning to make history as the first great unilateralist government of the twenty-first century.  But if the notion of going it alone appeals to the American public, it’s partly because America routinely practices a less-noticed </a:t>
            </a:r>
            <a:r>
              <a:rPr lang="en-US" sz="2000" i="1" dirty="0" smtClean="0"/>
              <a:t>cultural </a:t>
            </a:r>
            <a:r>
              <a:rPr lang="en-US" sz="2000" dirty="0" smtClean="0"/>
              <a:t>unilateralism:  If a work of art wasn’t made in America, chances are Americans will never know about it.</a:t>
            </a:r>
          </a:p>
          <a:p>
            <a:pPr>
              <a:buNone/>
            </a:pPr>
            <a:r>
              <a:rPr lang="en-US" sz="2000" dirty="0" smtClean="0"/>
              <a:t>		Consider:</a:t>
            </a:r>
          </a:p>
          <a:p>
            <a:pPr>
              <a:buNone/>
            </a:pPr>
            <a:r>
              <a:rPr lang="en-US" sz="2000" dirty="0" smtClean="0"/>
              <a:t>		Approximately 92 percent of the US market in the year 2000 consisted of music from domestic acts. That makes America the most insular music market in the world except for Pakistan.  The inward listening trend survives even though most of the big labels—Sony, Universal and BMG—are now controlled by non-US companies. </a:t>
            </a:r>
          </a:p>
          <a:p>
            <a:pPr>
              <a:buNone/>
            </a:pPr>
            <a:r>
              <a:rPr lang="en-US" sz="2000" dirty="0" smtClean="0"/>
              <a:t>		This summer the bestseller lists in both France and Argentina included novels from the American author Paul Auster.  (The top spot on France’s list, however, was captured by our own Mary Higgins Clark.)”</a:t>
            </a:r>
          </a:p>
          <a:p>
            <a:pPr>
              <a:buNone/>
            </a:pPr>
            <a:endParaRPr lang="en-US" sz="2000" dirty="0" smtClean="0"/>
          </a:p>
          <a:p>
            <a:pPr algn="r">
              <a:buNone/>
            </a:pPr>
            <a:r>
              <a:rPr lang="en-US" sz="2000" dirty="0" smtClean="0"/>
              <a:t>From “The Culture Blockade”</a:t>
            </a:r>
          </a:p>
          <a:p>
            <a:pPr algn="r">
              <a:buNone/>
            </a:pPr>
            <a:r>
              <a:rPr lang="en-US" sz="2000" dirty="0" smtClean="0"/>
              <a:t>By James Ledbetter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952</TotalTime>
  <Words>1963</Words>
  <Application>Microsoft Office PowerPoint</Application>
  <PresentationFormat>On-screen Show (4:3)</PresentationFormat>
  <Paragraphs>154</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Foundry</vt:lpstr>
      <vt:lpstr>Introductions and Conclusions:  creating opening and closing paragraphs that work </vt:lpstr>
      <vt:lpstr>Introductions</vt:lpstr>
      <vt:lpstr>Arouse readers’ interest</vt:lpstr>
      <vt:lpstr>Arouse reader’s interest</vt:lpstr>
      <vt:lpstr>Arouse readers’ interest</vt:lpstr>
      <vt:lpstr>Arousing readers’ interest</vt:lpstr>
      <vt:lpstr>Arousing readers’ interest</vt:lpstr>
      <vt:lpstr>Statement of problem</vt:lpstr>
      <vt:lpstr>Statement of problem</vt:lpstr>
      <vt:lpstr>Establish topic, tone, and point of view</vt:lpstr>
      <vt:lpstr>Use a general to specific pattern</vt:lpstr>
      <vt:lpstr>Conclusions</vt:lpstr>
      <vt:lpstr>Suggestions for Concluding Paragraphs</vt:lpstr>
      <vt:lpstr>Strategies for Concluding Paragraphs</vt:lpstr>
      <vt:lpstr>More Concluding Strategies</vt:lpstr>
      <vt:lpstr>How Not to Conclude</vt:lpstr>
      <vt:lpstr>Works Cited</vt:lpstr>
    </vt:vector>
  </TitlesOfParts>
  <Company>St. Cloud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Effective Introductions and Conclusions</dc:title>
  <dc:creator>camohrbacher</dc:creator>
  <cp:lastModifiedBy>camohrbacher</cp:lastModifiedBy>
  <cp:revision>101</cp:revision>
  <dcterms:created xsi:type="dcterms:W3CDTF">2008-09-23T14:22:42Z</dcterms:created>
  <dcterms:modified xsi:type="dcterms:W3CDTF">2010-01-11T19:11:37Z</dcterms:modified>
</cp:coreProperties>
</file>