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0" r:id="rId3"/>
    <p:sldId id="269" r:id="rId4"/>
    <p:sldId id="257" r:id="rId5"/>
    <p:sldId id="258" r:id="rId6"/>
    <p:sldId id="259" r:id="rId7"/>
    <p:sldId id="260" r:id="rId8"/>
    <p:sldId id="261" r:id="rId9"/>
    <p:sldId id="272" r:id="rId10"/>
    <p:sldId id="266" r:id="rId11"/>
    <p:sldId id="267" r:id="rId12"/>
    <p:sldId id="268" r:id="rId13"/>
    <p:sldId id="264" r:id="rId14"/>
    <p:sldId id="265" r:id="rId15"/>
    <p:sldId id="271" r:id="rId16"/>
    <p:sldId id="262" r:id="rId17"/>
    <p:sldId id="263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2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3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4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6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2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2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5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0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B1F23-01F8-4232-8E46-65E4CBBFC0E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D7E4-892C-486E-9444-77725F2C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44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ojs.lib.swin.edu.au/index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Databases and Visuals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01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Technology is a way of organizing the universe so that man doesn't have to experience it. </a:t>
            </a:r>
          </a:p>
          <a:p>
            <a:pPr algn="r"/>
            <a:r>
              <a:rPr lang="en-US" sz="1800" dirty="0" smtClean="0"/>
              <a:t>~Max Frisch</a:t>
            </a:r>
          </a:p>
          <a:p>
            <a:pPr algn="r"/>
            <a:r>
              <a:rPr lang="en-US" sz="1800" dirty="0" smtClean="0"/>
              <a:t>(Swiss playwright, novelist, philosopher, social critic)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86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Citations—MLA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Tables are labeled </a:t>
            </a:r>
            <a:r>
              <a:rPr lang="en-US" i="1" dirty="0" smtClean="0"/>
              <a:t>Table </a:t>
            </a:r>
            <a:r>
              <a:rPr lang="en-US" dirty="0" smtClean="0"/>
              <a:t>and given a number to indicate sequence (e.g., Table 1).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 label and caption flush left above the table.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visual material, including photographs, art, drawings, illustrations, charts, or graphs are labeled </a:t>
            </a:r>
            <a:r>
              <a:rPr lang="en-US" i="1" dirty="0" smtClean="0"/>
              <a:t>Figure</a:t>
            </a:r>
            <a:r>
              <a:rPr lang="en-US" dirty="0" smtClean="0"/>
              <a:t> and given a number to indicate sequence (e.g., Figure 1).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label and caption for figures appears below the illustration and centered.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Internal Citation—MLA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689428"/>
              </p:ext>
            </p:extLst>
          </p:nvPr>
        </p:nvGraphicFramePr>
        <p:xfrm>
          <a:off x="2133599" y="2209800"/>
          <a:ext cx="4876801" cy="21243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9632"/>
                <a:gridCol w="479685"/>
                <a:gridCol w="484683"/>
                <a:gridCol w="457200"/>
                <a:gridCol w="457200"/>
                <a:gridCol w="533400"/>
                <a:gridCol w="457200"/>
                <a:gridCol w="533400"/>
                <a:gridCol w="438775"/>
                <a:gridCol w="475626"/>
              </a:tblGrid>
              <a:tr h="472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2005-6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2006-7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2007-8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2008-9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2009-10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2010-11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2011-12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2012-13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2013-14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2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Fall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3204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3369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2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Spring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2274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2443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2321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2797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2981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8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AY total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4342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5178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5671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6110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43000" y="1604939"/>
            <a:ext cx="3604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1</a:t>
            </a:r>
          </a:p>
          <a:p>
            <a:r>
              <a:rPr lang="en-US" sz="1600" dirty="0" smtClean="0"/>
              <a:t>Total Writing Center Tutorials, 2005-2006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3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Internal Citation--MLA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0" y="1905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179291"/>
              </p:ext>
            </p:extLst>
          </p:nvPr>
        </p:nvGraphicFramePr>
        <p:xfrm>
          <a:off x="1524000" y="1905000"/>
          <a:ext cx="6105525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3" imgW="6114999" imgH="2886030" progId="MSGraph.Chart.8">
                  <p:embed/>
                </p:oleObj>
              </mc:Choice>
              <mc:Fallback>
                <p:oleObj name="Chart" r:id="rId3" imgW="6114999" imgH="2886030" progId="MSGraph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105525" cy="288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0" y="4791075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1. Tutorials by semester, 2005-2014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8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Citations—APA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smtClean="0"/>
              <a:t>Have </a:t>
            </a:r>
            <a:r>
              <a:rPr lang="en-US" sz="3500" dirty="0"/>
              <a:t>a figure number, usually abbreviated as "Fig. 1" for example.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Include artist's name (</a:t>
            </a:r>
            <a:r>
              <a:rPr lang="en-US" sz="3500" dirty="0" err="1"/>
              <a:t>lastname</a:t>
            </a:r>
            <a:r>
              <a:rPr lang="en-US" sz="3500" dirty="0"/>
              <a:t>, </a:t>
            </a:r>
            <a:r>
              <a:rPr lang="en-US" sz="3500" dirty="0" err="1"/>
              <a:t>firstname</a:t>
            </a:r>
            <a:r>
              <a:rPr lang="en-US" sz="3500" dirty="0"/>
              <a:t>), date (in parentheses), title of work, and work type (in brackets).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Medium and measurements and institution which houses the work may be included after the work type.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/>
              <a:t>Include the source from which the image </a:t>
            </a:r>
            <a:r>
              <a:rPr lang="en-US" sz="3500" dirty="0" smtClean="0"/>
              <a:t>came. For </a:t>
            </a:r>
            <a:r>
              <a:rPr lang="en-US" sz="3500" dirty="0"/>
              <a:t>books, start with "From" followed by an italicized title, page number in parentheses, "by" the author, followed by date and publication information</a:t>
            </a:r>
          </a:p>
          <a:p>
            <a:pPr lvl="1"/>
            <a:r>
              <a:rPr lang="en-US" sz="3500" dirty="0"/>
              <a:t>For electronic resources, start with "Retrieved" and include retrieval date (month day, year) and "from: " followed by the URL</a:t>
            </a:r>
            <a:r>
              <a:rPr lang="en-US" sz="3500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Internal Citations*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Image scanned from a book reproduced in a text</a:t>
            </a:r>
          </a:p>
          <a:p>
            <a:r>
              <a:rPr lang="en-US" dirty="0"/>
              <a:t>Fig. 1. Neel, Alice (1975) </a:t>
            </a:r>
            <a:r>
              <a:rPr lang="en-US" i="1" dirty="0"/>
              <a:t>Nancy and the Rubber Plant</a:t>
            </a:r>
            <a:r>
              <a:rPr lang="en-US" dirty="0"/>
              <a:t>, [painting], oil on canvas, 203.4 x 91.4 cm. From </a:t>
            </a:r>
            <a:r>
              <a:rPr lang="en-US" i="1" dirty="0"/>
              <a:t>Alice Neel</a:t>
            </a:r>
            <a:r>
              <a:rPr lang="en-US" dirty="0"/>
              <a:t> (pg. 144), by Ann </a:t>
            </a:r>
            <a:r>
              <a:rPr lang="en-US" dirty="0" err="1"/>
              <a:t>Temkin</a:t>
            </a:r>
            <a:r>
              <a:rPr lang="en-US" dirty="0"/>
              <a:t> et al., 2000, New York: Harry N. Abrams.</a:t>
            </a:r>
          </a:p>
          <a:p>
            <a:pPr marL="0" indent="0">
              <a:buNone/>
            </a:pPr>
            <a:r>
              <a:rPr lang="en-US" b="1" dirty="0"/>
              <a:t>Image downloaded from </a:t>
            </a:r>
            <a:r>
              <a:rPr lang="en-US" b="1" dirty="0" err="1"/>
              <a:t>ARTstor</a:t>
            </a:r>
            <a:r>
              <a:rPr lang="en-US" b="1" dirty="0"/>
              <a:t> reproduced in a text</a:t>
            </a:r>
          </a:p>
          <a:p>
            <a:r>
              <a:rPr lang="en-US" dirty="0"/>
              <a:t>Fig. 2. Weyden, </a:t>
            </a:r>
            <a:r>
              <a:rPr lang="en-US" dirty="0" err="1"/>
              <a:t>Rogier</a:t>
            </a:r>
            <a:r>
              <a:rPr lang="en-US" dirty="0"/>
              <a:t> van der (1430-1432) </a:t>
            </a:r>
            <a:r>
              <a:rPr lang="en-US" i="1" dirty="0"/>
              <a:t>Saint Catherine of Alexandria, </a:t>
            </a:r>
            <a:r>
              <a:rPr lang="en-US" dirty="0"/>
              <a:t>[diptych panel]. Retrieved September 30, 2009 from </a:t>
            </a:r>
            <a:r>
              <a:rPr lang="en-US" dirty="0" err="1"/>
              <a:t>ARTstor</a:t>
            </a:r>
            <a:r>
              <a:rPr lang="en-US" dirty="0"/>
              <a:t>: http://www.artstor.org.</a:t>
            </a:r>
          </a:p>
          <a:p>
            <a:pPr marL="0" indent="0">
              <a:buNone/>
            </a:pPr>
            <a:r>
              <a:rPr lang="en-US" b="1" dirty="0"/>
              <a:t>Image downloaded from a museum website reproduced in a text</a:t>
            </a:r>
          </a:p>
          <a:p>
            <a:r>
              <a:rPr lang="en-US" dirty="0"/>
              <a:t>Fig. 3. Caravaggio (ca. 1600) </a:t>
            </a:r>
            <a:r>
              <a:rPr lang="en-US" i="1" dirty="0"/>
              <a:t>The Denial of Saint Peter</a:t>
            </a:r>
            <a:r>
              <a:rPr lang="en-US" dirty="0"/>
              <a:t>, [painting]. Retrieved September 29, 2009 from The Metropolitan Museum of Art website: http://www.metmuseum.org.</a:t>
            </a:r>
          </a:p>
          <a:p>
            <a:pPr marL="0" indent="0">
              <a:buNone/>
            </a:pPr>
            <a:r>
              <a:rPr lang="en-US" b="1" dirty="0"/>
              <a:t>Image downloaded from Flickr Commons reproduced in a text</a:t>
            </a:r>
          </a:p>
          <a:p>
            <a:r>
              <a:rPr lang="en-US" dirty="0"/>
              <a:t>Fig. 4. Eakins, Thomas (1891) </a:t>
            </a:r>
            <a:r>
              <a:rPr lang="en-US" i="1" dirty="0"/>
              <a:t>William Rudolf O'Donovan</a:t>
            </a:r>
            <a:r>
              <a:rPr lang="en-US" dirty="0"/>
              <a:t>, [photograph]. Archives of American Art, Smithsonian institution. Retrieved September 29, 2009 from Flickr Commons: http://www.flickr.com/photos/smithsonian/2547841439</a:t>
            </a:r>
            <a:r>
              <a:rPr lang="en-US" dirty="0" smtClean="0"/>
              <a:t>/.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*Source examples borrowed from Colgate University Visual </a:t>
            </a:r>
            <a:r>
              <a:rPr lang="en-US" dirty="0"/>
              <a:t>Resources Library, https://sites.google.com/a/colgate.edu/colgatevr/citing-images/citing-images-apa</a:t>
            </a:r>
          </a:p>
        </p:txBody>
      </p:sp>
    </p:spTree>
    <p:extLst>
      <p:ext uri="{BB962C8B-B14F-4D97-AF65-F5344CB8AC3E}">
        <p14:creationId xmlns:p14="http://schemas.microsoft.com/office/powerpoint/2010/main" val="338788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Visuals—Bibliographic Citations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Visuals—MLA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Creator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Title of work italicized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Date of composition (if unknown, </a:t>
            </a:r>
            <a:r>
              <a:rPr lang="en-US" sz="2000" dirty="0" err="1" smtClean="0"/>
              <a:t>N.d</a:t>
            </a:r>
            <a:r>
              <a:rPr lang="en-US" sz="20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Medium (e.g., photograph, lithograph, oil, bronze)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Name of institution housing the work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If private collection, name of collection (i.e., Collection of . . . OR for anonymous collector, Private collection)</a:t>
            </a:r>
          </a:p>
          <a:p>
            <a:pPr marL="457200" lvl="1" indent="0">
              <a:buNone/>
            </a:pPr>
            <a:r>
              <a:rPr lang="en-US" sz="2000" dirty="0" smtClean="0"/>
              <a:t>Example:</a:t>
            </a:r>
          </a:p>
          <a:p>
            <a:pPr marL="457200" lvl="1" indent="0">
              <a:buNone/>
            </a:pPr>
            <a:r>
              <a:rPr lang="en-US" sz="2000" dirty="0" smtClean="0"/>
              <a:t>Bearden, </a:t>
            </a:r>
            <a:r>
              <a:rPr lang="en-US" sz="2000" dirty="0" err="1" smtClean="0"/>
              <a:t>Romare</a:t>
            </a:r>
            <a:r>
              <a:rPr lang="en-US" sz="2000" dirty="0" smtClean="0"/>
              <a:t>. </a:t>
            </a:r>
            <a:r>
              <a:rPr lang="en-US" sz="2000" i="1" dirty="0" smtClean="0"/>
              <a:t>The Train. </a:t>
            </a:r>
            <a:r>
              <a:rPr lang="en-US" sz="2000" dirty="0" smtClean="0"/>
              <a:t>1974. Photogravure and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aquatint. Museum of Modern Art, New York.</a:t>
            </a:r>
          </a:p>
          <a:p>
            <a:pPr marL="457200" lvl="1" indent="0">
              <a:buNone/>
            </a:pPr>
            <a:r>
              <a:rPr lang="en-US" sz="2000" dirty="0" smtClean="0"/>
              <a:t>Heckman, Albert. </a:t>
            </a:r>
            <a:r>
              <a:rPr lang="en-US" sz="2000" i="1" dirty="0" smtClean="0"/>
              <a:t>Windblown Trees. </a:t>
            </a:r>
            <a:r>
              <a:rPr lang="en-US" sz="2000" dirty="0" err="1" smtClean="0"/>
              <a:t>N.d.</a:t>
            </a:r>
            <a:r>
              <a:rPr lang="en-US" sz="2000" dirty="0" smtClean="0"/>
              <a:t> Lithograph on paper. 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Private collection.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5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Visuals—APA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Creator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Year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Title of material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(Description of Material)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(Call number, Box number, File name or number, etc.)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Name and location of institution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Example</a:t>
            </a:r>
          </a:p>
          <a:p>
            <a:pPr marL="457200" lvl="1" indent="0">
              <a:buNone/>
            </a:pPr>
            <a:r>
              <a:rPr lang="en-US" sz="2000" dirty="0" smtClean="0"/>
              <a:t>Yerkes, R. M. (2014). Profile of Angie (Photograph). St. Cloud State 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University Archives, Learning Resource Center. St. </a:t>
            </a:r>
            <a:r>
              <a:rPr lang="en-US" sz="2000" smtClean="0"/>
              <a:t>Cloud, MN.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Any Questions?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Citing Databases</a:t>
            </a:r>
          </a:p>
          <a:p>
            <a:pPr lvl="1"/>
            <a:r>
              <a:rPr lang="en-US" dirty="0" smtClean="0"/>
              <a:t>General Info</a:t>
            </a:r>
          </a:p>
          <a:p>
            <a:pPr lvl="1"/>
            <a:r>
              <a:rPr lang="en-US" dirty="0" smtClean="0"/>
              <a:t>MLA</a:t>
            </a:r>
          </a:p>
          <a:p>
            <a:pPr lvl="1"/>
            <a:r>
              <a:rPr lang="en-US" dirty="0" smtClean="0"/>
              <a:t>APA</a:t>
            </a:r>
          </a:p>
          <a:p>
            <a:r>
              <a:rPr lang="en-US" dirty="0" smtClean="0"/>
              <a:t>Visuals—Internal Citations</a:t>
            </a:r>
          </a:p>
          <a:p>
            <a:pPr lvl="1"/>
            <a:r>
              <a:rPr lang="en-US" dirty="0" smtClean="0"/>
              <a:t>MLA</a:t>
            </a:r>
          </a:p>
          <a:p>
            <a:pPr lvl="1"/>
            <a:r>
              <a:rPr lang="en-US" dirty="0" smtClean="0"/>
              <a:t>APA</a:t>
            </a:r>
          </a:p>
          <a:p>
            <a:r>
              <a:rPr lang="en-US" dirty="0" smtClean="0"/>
              <a:t>Visuals—Bibliographic Citations</a:t>
            </a:r>
          </a:p>
          <a:p>
            <a:pPr lvl="1"/>
            <a:r>
              <a:rPr lang="en-US" dirty="0" smtClean="0"/>
              <a:t>MLA</a:t>
            </a:r>
          </a:p>
          <a:p>
            <a:pPr lvl="1"/>
            <a:r>
              <a:rPr lang="en-US" dirty="0" smtClean="0"/>
              <a:t>APA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022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Citing Databases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Databases—General Info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Examples of types</a:t>
            </a:r>
          </a:p>
          <a:p>
            <a:pPr lvl="1"/>
            <a:r>
              <a:rPr lang="en-US" dirty="0" smtClean="0"/>
              <a:t>Digital scans of entire periodicals (e.g., JSTOR journals, </a:t>
            </a:r>
            <a:r>
              <a:rPr lang="en-US" i="1" dirty="0" smtClean="0"/>
              <a:t>Writing Lab Newsletter, or CCC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Aggregating databases.  Often draw from many types of sources (both web and print), most often arranged by subject (e.g. </a:t>
            </a:r>
            <a:r>
              <a:rPr lang="en-US" i="1" dirty="0" err="1" smtClean="0"/>
              <a:t>LexusNexus</a:t>
            </a:r>
            <a:r>
              <a:rPr lang="en-US" i="1" dirty="0" smtClean="0"/>
              <a:t> or EBSCO)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ome are accurate facsimiles.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smtClean="0"/>
              <a:t>Some databases don’t have original’s features like pagination, visuals, and original print format.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smtClean="0"/>
              <a:t>Some have additional enhancements like links, sound recordings, or videos.</a:t>
            </a:r>
          </a:p>
          <a:p>
            <a:pPr marL="457200" lvl="1" indent="-457200">
              <a:buFont typeface="Arial" pitchFamily="34" charset="0"/>
              <a:buChar char="•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2141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 Work Cited--Databases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Author</a:t>
            </a:r>
          </a:p>
          <a:p>
            <a:r>
              <a:rPr lang="en-US" dirty="0" smtClean="0"/>
              <a:t>“Article Title”</a:t>
            </a:r>
          </a:p>
          <a:p>
            <a:r>
              <a:rPr lang="en-US" i="1" dirty="0" smtClean="0"/>
              <a:t>Name of periodical</a:t>
            </a:r>
          </a:p>
          <a:p>
            <a:r>
              <a:rPr lang="en-US" dirty="0" smtClean="0"/>
              <a:t>Series number or name</a:t>
            </a:r>
          </a:p>
          <a:p>
            <a:r>
              <a:rPr lang="en-US" dirty="0" smtClean="0"/>
              <a:t>Volume number and Issue number (separated by a period with no abbreviations for </a:t>
            </a:r>
            <a:r>
              <a:rPr lang="en-US" dirty="0" smtClean="0">
                <a:solidFill>
                  <a:srgbClr val="FFC000"/>
                </a:solidFill>
              </a:rPr>
              <a:t>volume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C000"/>
                </a:solidFill>
              </a:rPr>
              <a:t>issue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Date of publication—for scholarly journal, the year; for other periodicals, day, month, and year (if available)</a:t>
            </a:r>
          </a:p>
          <a:p>
            <a:r>
              <a:rPr lang="en-US" dirty="0" smtClean="0"/>
              <a:t>Page range (if no page, n. </a:t>
            </a:r>
            <a:r>
              <a:rPr lang="en-US" dirty="0" err="1" smtClean="0"/>
              <a:t>pag</a:t>
            </a:r>
            <a:r>
              <a:rPr lang="en-US" dirty="0" smtClean="0"/>
              <a:t>.)</a:t>
            </a:r>
          </a:p>
          <a:p>
            <a:r>
              <a:rPr lang="en-US" i="1" dirty="0" smtClean="0"/>
              <a:t>Title of database</a:t>
            </a:r>
          </a:p>
          <a:p>
            <a:r>
              <a:rPr lang="en-US" dirty="0" smtClean="0"/>
              <a:t>Medium of publication (Web)</a:t>
            </a:r>
          </a:p>
          <a:p>
            <a:r>
              <a:rPr lang="en-US" dirty="0" smtClean="0"/>
              <a:t>Date of access (day, month,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Database Entries--MLA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Chan, Evans. “Postmodernism and Hong Kong Cinema.” </a:t>
            </a:r>
            <a:r>
              <a:rPr lang="en-US" sz="2000" i="1" dirty="0" smtClean="0"/>
              <a:t>Postmodern Culture </a:t>
            </a:r>
          </a:p>
          <a:p>
            <a:pPr marL="0" indent="0">
              <a:buNone/>
            </a:pPr>
            <a:r>
              <a:rPr lang="en-US" sz="2000" i="1" dirty="0"/>
              <a:t>	</a:t>
            </a:r>
            <a:r>
              <a:rPr lang="en-US" sz="2000" dirty="0" smtClean="0"/>
              <a:t>10.3 (2000): n. </a:t>
            </a:r>
            <a:r>
              <a:rPr lang="en-US" sz="2000" dirty="0" err="1" smtClean="0"/>
              <a:t>pag</a:t>
            </a:r>
            <a:r>
              <a:rPr lang="en-US" sz="2000" dirty="0" smtClean="0"/>
              <a:t>. </a:t>
            </a:r>
            <a:r>
              <a:rPr lang="en-US" sz="2000" i="1" dirty="0" smtClean="0"/>
              <a:t>Project Muse. </a:t>
            </a:r>
            <a:r>
              <a:rPr lang="en-US" sz="2000" dirty="0" smtClean="0"/>
              <a:t>Web. 20 Oct. 2012.</a:t>
            </a:r>
          </a:p>
          <a:p>
            <a:pPr marL="0" indent="0">
              <a:buNone/>
            </a:pPr>
            <a:r>
              <a:rPr lang="en-US" sz="2000" dirty="0" smtClean="0"/>
              <a:t>France, Anatole. “Pour la </a:t>
            </a:r>
            <a:r>
              <a:rPr lang="en-US" sz="2000" dirty="0" err="1" smtClean="0"/>
              <a:t>Paix</a:t>
            </a:r>
            <a:r>
              <a:rPr lang="en-US" sz="2000" dirty="0" smtClean="0"/>
              <a:t>, pour la </a:t>
            </a:r>
            <a:r>
              <a:rPr lang="en-US" sz="2000" dirty="0" err="1" smtClean="0"/>
              <a:t>Liberté</a:t>
            </a:r>
            <a:r>
              <a:rPr lang="en-US" sz="2000" dirty="0" smtClean="0"/>
              <a:t>.” </a:t>
            </a:r>
            <a:r>
              <a:rPr lang="en-US" sz="2000" i="1" dirty="0" smtClean="0"/>
              <a:t>New Age.</a:t>
            </a:r>
            <a:r>
              <a:rPr lang="en-US" sz="2000" dirty="0" smtClean="0"/>
              <a:t> 5 Sept. 1907: 297-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98. </a:t>
            </a:r>
            <a:r>
              <a:rPr lang="en-US" sz="2000" i="1" dirty="0" smtClean="0"/>
              <a:t>The Modernist Journals Project</a:t>
            </a:r>
            <a:r>
              <a:rPr lang="en-US" sz="2000" dirty="0" smtClean="0"/>
              <a:t>. Web. 12 Nov. 2009.</a:t>
            </a:r>
          </a:p>
          <a:p>
            <a:pPr marL="0" indent="0">
              <a:buNone/>
            </a:pPr>
            <a:r>
              <a:rPr lang="en-US" sz="2000" dirty="0" smtClean="0"/>
              <a:t>Richardson, Lynda. “Minority students Languish in Special Education System.”  </a:t>
            </a:r>
          </a:p>
          <a:p>
            <a:pPr marL="0" indent="0">
              <a:buNone/>
            </a:pPr>
            <a:r>
              <a:rPr lang="en-US" sz="2000" i="1" dirty="0"/>
              <a:t>	</a:t>
            </a:r>
            <a:r>
              <a:rPr lang="en-US" sz="2000" i="1" dirty="0" smtClean="0"/>
              <a:t>New York Times </a:t>
            </a:r>
            <a:r>
              <a:rPr lang="en-US" sz="2000" dirty="0" smtClean="0"/>
              <a:t>6 Apr. 1994, late ed.: A1+. Pt. 1 of a series, A Class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Apart: Special Education in New York City. </a:t>
            </a:r>
            <a:r>
              <a:rPr lang="en-US" sz="2000" i="1" dirty="0" smtClean="0"/>
              <a:t>LexisNexis. </a:t>
            </a:r>
            <a:r>
              <a:rPr lang="en-US" sz="2000" dirty="0" smtClean="0"/>
              <a:t>Web.  15 July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2010.</a:t>
            </a:r>
          </a:p>
          <a:p>
            <a:pPr marL="0" indent="0">
              <a:buNone/>
            </a:pPr>
            <a:r>
              <a:rPr lang="en-US" sz="2000" dirty="0" err="1" smtClean="0"/>
              <a:t>Tolson</a:t>
            </a:r>
            <a:r>
              <a:rPr lang="en-US" sz="2000" dirty="0" smtClean="0"/>
              <a:t>, Nancy. “Making Books Available: The Role of Libraries, Librarians, and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Booksellers in the Promotion of African American Children’s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Literature.” </a:t>
            </a:r>
            <a:r>
              <a:rPr lang="en-US" sz="2000" i="1" dirty="0" smtClean="0"/>
              <a:t>African American Review</a:t>
            </a:r>
            <a:r>
              <a:rPr lang="en-US" sz="2000" dirty="0" smtClean="0"/>
              <a:t> 32.1 (1998): 9-16. </a:t>
            </a:r>
            <a:r>
              <a:rPr lang="en-US" sz="2000" i="1" dirty="0" smtClean="0"/>
              <a:t>JSTOR.</a:t>
            </a:r>
            <a:r>
              <a:rPr lang="en-US" sz="2000" dirty="0" smtClean="0"/>
              <a:t> Web.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1 Oct. 2002.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79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Reference Page—Databases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APA, it is NOT necessary to include database information.</a:t>
            </a:r>
          </a:p>
          <a:p>
            <a:pPr lvl="1"/>
            <a:r>
              <a:rPr lang="en-US" dirty="0" smtClean="0"/>
              <a:t>APA Manual rationale: “Journal coverage in a particular database may change over time; also, if using an aggregator such </a:t>
            </a:r>
            <a:r>
              <a:rPr lang="en-US" dirty="0" err="1" smtClean="0"/>
              <a:t>Ebsco</a:t>
            </a:r>
            <a:r>
              <a:rPr lang="en-US" dirty="0" smtClean="0"/>
              <a:t>, OVID, or </a:t>
            </a:r>
            <a:r>
              <a:rPr lang="en-US" dirty="0" err="1" smtClean="0"/>
              <a:t>ProQuest</a:t>
            </a:r>
            <a:r>
              <a:rPr lang="en-US" dirty="0" smtClean="0"/>
              <a:t> (each of which contain many discipline-specific databases, such as </a:t>
            </a:r>
            <a:r>
              <a:rPr lang="en-US" dirty="0" err="1" smtClean="0"/>
              <a:t>PsycINFO</a:t>
            </a:r>
            <a:r>
              <a:rPr lang="en-US" dirty="0" smtClean="0"/>
              <a:t>), it may be unclear exactly which database provided the full text of the article” (192).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 smtClean="0"/>
              <a:t>Include DOI if possible; otherwise URL</a:t>
            </a:r>
          </a:p>
        </p:txBody>
      </p:sp>
    </p:spTree>
    <p:extLst>
      <p:ext uri="{BB962C8B-B14F-4D97-AF65-F5344CB8AC3E}">
        <p14:creationId xmlns:p14="http://schemas.microsoft.com/office/powerpoint/2010/main" val="9734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Database Entries—APA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Herbst-Damm</a:t>
            </a:r>
            <a:r>
              <a:rPr lang="en-US" sz="2400" dirty="0" smtClean="0"/>
              <a:t>, K.L. &amp; </a:t>
            </a:r>
            <a:r>
              <a:rPr lang="en-US" sz="2400" dirty="0" err="1" smtClean="0"/>
              <a:t>Kulik</a:t>
            </a:r>
            <a:r>
              <a:rPr lang="en-US" sz="2400" dirty="0" smtClean="0"/>
              <a:t>, J.A. (2005). Volunteer support,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marital status, and the survival times of the terminally ill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patients. </a:t>
            </a:r>
            <a:r>
              <a:rPr lang="en-US" sz="2400" i="1" dirty="0" smtClean="0"/>
              <a:t>Health Psychology, 24, </a:t>
            </a:r>
            <a:r>
              <a:rPr lang="en-US" sz="2400" dirty="0" smtClean="0"/>
              <a:t>225-229. </a:t>
            </a:r>
            <a:r>
              <a:rPr lang="en-US" sz="2400" dirty="0" err="1" smtClean="0"/>
              <a:t>doi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10.1037/0278-6133.24.2.225</a:t>
            </a:r>
          </a:p>
          <a:p>
            <a:pPr marL="0" indent="0">
              <a:buNone/>
            </a:pPr>
            <a:r>
              <a:rPr lang="en-US" sz="2400" dirty="0" smtClean="0"/>
              <a:t>Light, M.A., &amp;Light, I.H. (2008). The geographic expansion of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Mexican immigration in the United States and its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implications for local law enforcement. </a:t>
            </a:r>
            <a:r>
              <a:rPr lang="en-US" sz="2400" i="1" dirty="0" smtClean="0"/>
              <a:t>Law Enforcement 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Executive Forum Journal</a:t>
            </a:r>
            <a:r>
              <a:rPr lang="en-US" sz="2400" dirty="0" smtClean="0"/>
              <a:t>, </a:t>
            </a:r>
            <a:r>
              <a:rPr lang="en-US" sz="2400" i="1" dirty="0" smtClean="0"/>
              <a:t>8</a:t>
            </a:r>
            <a:r>
              <a:rPr lang="en-US" sz="2400" dirty="0" smtClean="0"/>
              <a:t>(1), 73-82.  Retrieved from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2"/>
              </a:rPr>
              <a:t>http://ojs.lib.swin.edu.au/index.php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NOTE: Retrieval dates aren’t needed.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9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Visuals—Internal Citations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779</Words>
  <Application>Microsoft Office PowerPoint</Application>
  <PresentationFormat>On-screen Show (4:3)</PresentationFormat>
  <Paragraphs>159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Chart</vt:lpstr>
      <vt:lpstr>Databases and Visuals</vt:lpstr>
      <vt:lpstr>Contents</vt:lpstr>
      <vt:lpstr>Citing Databases</vt:lpstr>
      <vt:lpstr>Databases—General Info </vt:lpstr>
      <vt:lpstr>MLA Work Cited--Databases</vt:lpstr>
      <vt:lpstr>Example Database Entries--MLA</vt:lpstr>
      <vt:lpstr>APA Reference Page—Databases </vt:lpstr>
      <vt:lpstr>Example Database Entries—APA </vt:lpstr>
      <vt:lpstr>Visuals—Internal Citations</vt:lpstr>
      <vt:lpstr>Internal Citations—MLA</vt:lpstr>
      <vt:lpstr>Example Internal Citation—MLA </vt:lpstr>
      <vt:lpstr>Example Internal Citation--MLA</vt:lpstr>
      <vt:lpstr>Internal Citations—APA </vt:lpstr>
      <vt:lpstr>Example Internal Citations*</vt:lpstr>
      <vt:lpstr>Visuals—Bibliographic Citations</vt:lpstr>
      <vt:lpstr>Visuals—MLA </vt:lpstr>
      <vt:lpstr>Visuals—APA </vt:lpstr>
      <vt:lpstr>Any Questions?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 and Visuals</dc:title>
  <dc:creator>camohrbacher</dc:creator>
  <cp:lastModifiedBy>Mohrbacher, Carol A.</cp:lastModifiedBy>
  <cp:revision>26</cp:revision>
  <dcterms:created xsi:type="dcterms:W3CDTF">2012-10-17T15:25:25Z</dcterms:created>
  <dcterms:modified xsi:type="dcterms:W3CDTF">2015-10-28T16:07:36Z</dcterms:modified>
</cp:coreProperties>
</file>