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44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1" r:id="rId3"/>
    <p:sldId id="297" r:id="rId4"/>
    <p:sldId id="298" r:id="rId5"/>
    <p:sldId id="299" r:id="rId6"/>
    <p:sldId id="282" r:id="rId7"/>
    <p:sldId id="300" r:id="rId8"/>
    <p:sldId id="301" r:id="rId9"/>
    <p:sldId id="302" r:id="rId10"/>
    <p:sldId id="303" r:id="rId11"/>
    <p:sldId id="306" r:id="rId12"/>
    <p:sldId id="304" r:id="rId13"/>
    <p:sldId id="305" r:id="rId14"/>
    <p:sldId id="307" r:id="rId15"/>
    <p:sldId id="308" r:id="rId16"/>
    <p:sldId id="309" r:id="rId17"/>
    <p:sldId id="310" r:id="rId18"/>
    <p:sldId id="311" r:id="rId19"/>
  </p:sldIdLst>
  <p:sldSz cx="12192000" cy="9144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igail Rech" initials="A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/>
    <p:restoredTop sz="93205" autoAdjust="0"/>
  </p:normalViewPr>
  <p:slideViewPr>
    <p:cSldViewPr>
      <p:cViewPr varScale="1">
        <p:scale>
          <a:sx n="96" d="100"/>
          <a:sy n="96" d="100"/>
        </p:scale>
        <p:origin x="1488" y="176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5T10:40:17.639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88390F-F648-881E-2CA0-786D3900B5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8A41B-726A-46A2-4346-DCBCF84A3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108C8C2-C9E8-7F4D-806B-1C1C203B72A9}" type="datetimeFigureOut">
              <a:rPr lang="en-US" altLang="en-US"/>
              <a:pPr>
                <a:defRPr/>
              </a:pPr>
              <a:t>1/23/23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E96CD-EFE1-5F59-ED4F-7E75A0FDA5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8310B-9218-E63B-AD3F-D15914DD7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66F7767-2A6A-9A42-9FDA-EA8B48782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149E9EB-D192-89E5-2ED0-A5579BE3ED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D98C594-42AE-B95B-F09C-44038DE398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7EC74FB5-8F1D-32D6-1951-C7F72566811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C6FCAE8-0B92-6C17-6043-30C9988B6A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DA80228-B914-A574-942E-C14A394E02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A8E331F-7719-94E8-9959-F2DE57DDF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4AA091B-68F3-6341-A418-205BAC5C6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ACEFE208-1E6A-0CA1-D110-D19BAF44DD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A765D9-EE5F-8E44-A2C3-02C36EF3BA02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B0A5E78-F86D-CA47-11A8-A3017EF977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2570464-A41D-4694-7D4D-608C54809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584F661C-A819-8523-264B-FD81795D1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618EAE2-CCDD-1D47-A36B-1DCBC97DAED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35D86D4E-B14C-17BA-4E88-EFDB8ACA16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D738D70-D12E-35CA-A539-0A322D101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8A117892-2EC6-041F-003C-941AFC534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C197BA-7F93-0E43-AA31-DFE7D101780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6DEEDA9-74C5-4099-979C-28AD36A2FD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BF8DD0B-A616-A6CA-3D70-FF65430E4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B1A27452-EC3B-6E95-AA9F-62586DC61D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07A13A-B66E-2F48-ACA3-136C42A30F7F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8D8B55B5-23B0-A380-EC60-1AD34C2146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0AD3C56-B137-131B-AD5B-869A34C64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04412CD8-58D5-7D9C-33EF-414B4E5941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DEA949-CAE5-1C4C-A6D0-0D6D175A3749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40998B3-2E53-880A-45F6-8B94F7F065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1E2625E-E3CB-B950-3246-CB715EE1D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79AFA414-99E9-27B4-DB55-9E6C120AA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E4A4D9-D007-8140-95BC-76BCAC51554A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A1F2FD2B-D1FD-A1B6-CD63-953681F183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D7DA919-0CF0-A884-9B71-64FBC9800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F7CB7DCC-05DC-9792-2365-1AF997EAF0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906C0D-F174-4349-A336-9CFDB3AF9177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ECC71A17-73B6-6F06-FD08-892ACD894A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9DFCF1B-9956-8C86-DBC4-90A4BC533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594BC690-E95B-2233-B199-44CBA97AA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1E593C-7CAB-4C49-95FC-810C941D75B4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A85527C6-1B1A-D980-08BA-9E0953A316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837B3C4-F4B1-7429-140E-9CEA75239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81BFD1EA-CD12-7DDD-9CE7-E5B506D41A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ABFBCE2-FACC-234D-A15C-17F406C636AB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9C77630-A571-45CE-CDE1-0887D4724B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C9040B1-2A3F-AF9E-0C7B-D1DF5562B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8AF6D6BC-2111-F42D-EF02-5DC163625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F6B4CF-5ABF-D242-B384-276BB7483441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31373739-6F8C-1A5F-8A18-661E52C584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DFBBCCC-2D9B-515F-A272-9E401AA26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37C8FA92-6961-07DF-0A1E-6B479BD0F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874FA5-45D8-5E43-945A-BC6DBE1DADFB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7E3D9A4-EF34-6AF5-53CC-1127597125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8D8EA4F-A033-7127-0CE8-E724DBCFF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DE8277DF-898B-09E5-C7F5-20ACCBF287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5ABC32-4B0C-8D40-A6C9-2815505A8BC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7A5C890-3A42-3460-B513-57FBFFB43A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C54E277-CC3A-940B-3BEF-4E154684C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DE1C4BDF-365A-A0E4-8E03-822B49FEF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AA8213-CA5E-AE45-BD23-36B4E202EFBD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1D13423-BD9E-1EF1-6B82-5C1E4823EE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4C14B5F-74C8-F1CE-DAAB-4F461F4CA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E6BF4C88-DDEB-0DA3-D115-AB6C75C963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7F3DF3-C488-EF40-96AB-32298950F761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C6E33D7-2960-0648-46B4-FE2272A956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6DEF026-F3D4-9C04-6ED6-ED0650487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8BCF3B18-2BBF-D6A9-265C-EBFEBC0F74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BC4DAA-B270-8D45-BC2B-D742F9E2A8D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E7C94A2-761B-BF28-CD77-4B75F3EF16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6670176-EF2B-5A72-2700-5311FC47F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ADD5882A-86E9-6AC1-90CE-BDFA2F60D4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C2ED59-A7A7-FD48-A368-E77E7738D2CB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521CA71-5739-5AC6-4F96-9F2BB2A178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6F9C87C-D193-1E10-23A0-EDE1D2B4A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AA1FEB30-1051-884A-6BF9-8758349476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6BFCD12-120F-F34A-99B3-1528D41FECD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30E59E1-5AA9-F6D5-54E5-D6B17DDA20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4CF088F-84B0-839E-E4B7-77998A989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7B888FDE-D62F-D140-6ACD-45F6A63555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AD9E8F-BE73-3145-810C-F18DB3CE5A52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5F3C1642-8CB2-A96C-9972-1ACA94A45E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CEAA0A1-B322-D603-AEEA-26F53B027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0B2B8AE-B0B0-39D9-3D1B-68B25626C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16180F-36C7-5AE4-4ED8-7A76EBAAAF62}"/>
              </a:ext>
            </a:extLst>
          </p:cNvPr>
          <p:cNvCxnSpPr/>
          <p:nvPr/>
        </p:nvCxnSpPr>
        <p:spPr>
          <a:xfrm>
            <a:off x="2692400" y="4629150"/>
            <a:ext cx="681831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2415818"/>
            <a:ext cx="7078488" cy="2020711"/>
          </a:xfrm>
        </p:spPr>
        <p:txBody>
          <a:bodyPr anchor="b">
            <a:noAutofit/>
          </a:bodyPr>
          <a:lstStyle>
            <a:lvl1pPr algn="ctr">
              <a:defRPr sz="6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4797770"/>
            <a:ext cx="7078488" cy="1836868"/>
          </a:xfrm>
        </p:spPr>
        <p:txBody>
          <a:bodyPr/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CEA9038-7173-9658-3A34-40FF8839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86725" y="6738938"/>
            <a:ext cx="898525" cy="3730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EEFE1B-CEFB-CF63-B3A6-618CEC70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225" y="6738938"/>
            <a:ext cx="5419725" cy="3730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2191D3E-F0C0-4D31-D60F-E8549FE0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025" y="6738938"/>
            <a:ext cx="550863" cy="3730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2809AD-087C-3A44-AC99-C491D8B12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72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6420553"/>
            <a:ext cx="9064979" cy="755651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377245"/>
            <a:ext cx="9455309" cy="448169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7176204"/>
            <a:ext cx="9064979" cy="658283"/>
          </a:xfrm>
        </p:spPr>
        <p:txBody>
          <a:bodyPr/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2AD5FB-5717-3B9C-C2F4-1C4A6E5D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E12A8E-724D-3F84-A710-99194403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C1F704-2139-0E79-1FC4-562F830E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61B6-B15F-5A48-B2F6-D1E38F3CE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26431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F120CD-7E3F-F33A-534C-1B0CF6662909}"/>
              </a:ext>
            </a:extLst>
          </p:cNvPr>
          <p:cNvCxnSpPr/>
          <p:nvPr/>
        </p:nvCxnSpPr>
        <p:spPr>
          <a:xfrm>
            <a:off x="1704975" y="5519738"/>
            <a:ext cx="88074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1209164"/>
            <a:ext cx="9064979" cy="4130480"/>
          </a:xfrm>
        </p:spPr>
        <p:txBody>
          <a:bodyPr/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5700888"/>
            <a:ext cx="9064981" cy="2133603"/>
          </a:xfrm>
        </p:spPr>
        <p:txBody>
          <a:bodyPr anchor="ctr"/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A5D012-E448-82CD-61FC-5681C051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DD391E-C601-41CB-A382-73E3B8A4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898ECF-FB4B-CCAA-3912-F9A487E5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341027-FF4A-264F-9FAE-E8BD743F5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08267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662879-C5E4-0C38-1A26-EF322BEBE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1206500"/>
            <a:ext cx="609600" cy="781050"/>
          </a:xfrm>
          <a:prstGeom prst="rect">
            <a:avLst/>
          </a:prstGeom>
          <a:noFill/>
          <a:ln>
            <a:noFill/>
          </a:ln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9600"/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F4D74-FE16-0E20-679B-97FFE8987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7463" y="3770313"/>
            <a:ext cx="609600" cy="779462"/>
          </a:xfrm>
          <a:prstGeom prst="rect">
            <a:avLst/>
          </a:prstGeom>
          <a:noFill/>
          <a:ln>
            <a:noFill/>
          </a:ln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600"/>
              <a:t>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F54BBA-613F-AEEF-E722-4FFE79BD2EAA}"/>
              </a:ext>
            </a:extLst>
          </p:cNvPr>
          <p:cNvCxnSpPr/>
          <p:nvPr/>
        </p:nvCxnSpPr>
        <p:spPr>
          <a:xfrm>
            <a:off x="1704975" y="5519738"/>
            <a:ext cx="87931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1" y="1309509"/>
            <a:ext cx="8533667" cy="3160891"/>
          </a:xfrm>
        </p:spPr>
        <p:txBody>
          <a:bodyPr/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4470399"/>
            <a:ext cx="7857064" cy="869244"/>
          </a:xfrm>
        </p:spPr>
        <p:txBody>
          <a:bodyPr anchor="ctr"/>
          <a:lstStyle>
            <a:lvl1pPr marL="0" indent="0" algn="r">
              <a:buFontTx/>
              <a:buNone/>
              <a:defRPr sz="2400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1" y="5791201"/>
            <a:ext cx="9064984" cy="2043289"/>
          </a:xfrm>
        </p:spPr>
        <p:txBody>
          <a:bodyPr anchor="ctr"/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9D0C60-C70F-DC2E-5D7A-DD836BB3D0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F9BAE6-AD4F-7D48-AB2C-B60A537E46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DFF985-4853-7849-8CDE-3519EAE9BE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4F9F7-0133-CF43-9151-27A09F936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34390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4411441"/>
            <a:ext cx="9064971" cy="1958400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6369841"/>
            <a:ext cx="9064973" cy="1147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D86FE-07C0-8D19-D77A-185FE26A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8E8C5-15A1-D7D8-F0F2-B6949C81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57C9F-482B-5737-6A39-7FB4C0D2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3CD5-823C-9A46-82D4-8994D2FE1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5763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136F5E-08F8-D849-A9FF-A36CAC464106}"/>
              </a:ext>
            </a:extLst>
          </p:cNvPr>
          <p:cNvSpPr txBox="1"/>
          <p:nvPr/>
        </p:nvSpPr>
        <p:spPr>
          <a:xfrm>
            <a:off x="1169988" y="1195388"/>
            <a:ext cx="611187" cy="779462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6" dirty="0">
                <a:latin typeface="+mn-lt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4E338-737B-9D51-BF62-D930238DDD51}"/>
              </a:ext>
            </a:extLst>
          </p:cNvPr>
          <p:cNvSpPr txBox="1"/>
          <p:nvPr/>
        </p:nvSpPr>
        <p:spPr>
          <a:xfrm>
            <a:off x="10199688" y="3476625"/>
            <a:ext cx="609600" cy="779463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6" dirty="0">
                <a:latin typeface="+mn-lt"/>
              </a:rPr>
              <a:t>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042D0-1729-77F9-66D5-E6030FE85F97}"/>
              </a:ext>
            </a:extLst>
          </p:cNvPr>
          <p:cNvCxnSpPr/>
          <p:nvPr/>
        </p:nvCxnSpPr>
        <p:spPr>
          <a:xfrm>
            <a:off x="1704975" y="4572000"/>
            <a:ext cx="87931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1309510"/>
            <a:ext cx="8433557" cy="2991557"/>
          </a:xfrm>
        </p:spPr>
        <p:txBody>
          <a:bodyPr/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4852416"/>
            <a:ext cx="9064973" cy="1182624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6039556"/>
            <a:ext cx="9064981" cy="1794933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tx1"/>
                </a:solidFill>
              </a:defRPr>
            </a:lvl1pPr>
            <a:lvl2pPr marL="6095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9E6818-7F84-EACD-A1E4-B760EACD19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753945-36A5-DAC3-B042-4A94CDEB7E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CE5969-85AF-2350-F286-2289281D90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E28EA1-C2CF-474B-B6C7-C88CE7376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91013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8012F3-574F-2E05-2C23-A5B7E07B9667}"/>
              </a:ext>
            </a:extLst>
          </p:cNvPr>
          <p:cNvCxnSpPr/>
          <p:nvPr/>
        </p:nvCxnSpPr>
        <p:spPr>
          <a:xfrm>
            <a:off x="1704975" y="4572000"/>
            <a:ext cx="88074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309509"/>
            <a:ext cx="9064979" cy="3059289"/>
          </a:xfrm>
        </p:spPr>
        <p:txBody>
          <a:bodyPr/>
          <a:lstStyle>
            <a:lvl1pPr>
              <a:defRPr lang="en-US" sz="4267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4754880"/>
            <a:ext cx="9064973" cy="120700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5960534"/>
            <a:ext cx="9064979" cy="1873956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tx1"/>
                </a:solidFill>
              </a:defRPr>
            </a:lvl1pPr>
            <a:lvl2pPr marL="6095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CDBF79-16F3-AA5B-A944-A48FA7B25A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99FB39-F0AD-70C8-672F-7C8E4268F6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B9E9E9-2319-7D0A-7C68-2ECA3B20A2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1063D-92B6-4C46-934D-2B5694AD2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6576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801892-1007-B798-F714-E26E081E5A96}"/>
              </a:ext>
            </a:extLst>
          </p:cNvPr>
          <p:cNvCxnSpPr/>
          <p:nvPr/>
        </p:nvCxnSpPr>
        <p:spPr>
          <a:xfrm>
            <a:off x="1704975" y="3140075"/>
            <a:ext cx="88074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3320181"/>
            <a:ext cx="9064981" cy="45143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C306E-25F3-C818-A9DC-25349791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FF05C6-66F4-F371-FDBB-AAC223B9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C09915-26F4-7070-C199-C00D38E7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7F75DD-93FA-FD47-B148-C36E7D857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19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648679-F9E0-EED9-9ADF-FD631962537C}"/>
              </a:ext>
            </a:extLst>
          </p:cNvPr>
          <p:cNvCxnSpPr/>
          <p:nvPr/>
        </p:nvCxnSpPr>
        <p:spPr>
          <a:xfrm>
            <a:off x="8328025" y="1209675"/>
            <a:ext cx="0" cy="6624638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1209165"/>
            <a:ext cx="2158573" cy="66253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1209165"/>
            <a:ext cx="6554012" cy="66253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E4B3D4-1D47-70B9-88E6-FFB2AF5A7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E67A45-4A7D-B344-54C8-2A68A4FB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281826-DC6C-CD43-4296-0C80DFA6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14D62B-B3EC-C647-8E2B-91208FB56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39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8734EA-5083-1FE2-E9F8-87B48B4D16A0}"/>
              </a:ext>
            </a:extLst>
          </p:cNvPr>
          <p:cNvCxnSpPr/>
          <p:nvPr/>
        </p:nvCxnSpPr>
        <p:spPr>
          <a:xfrm>
            <a:off x="1704975" y="3140075"/>
            <a:ext cx="87931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FB2D25-A28A-D6CA-DF9B-14213556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D5752D-9C8B-5CA2-5A81-594CF9DE2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BB592B-D1EC-4E14-48D0-3B84B001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A80B58-516A-1E4B-8854-7C2704C2B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50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056498-05F3-0F1D-7607-F0943259F4B2}"/>
              </a:ext>
            </a:extLst>
          </p:cNvPr>
          <p:cNvCxnSpPr/>
          <p:nvPr/>
        </p:nvCxnSpPr>
        <p:spPr>
          <a:xfrm>
            <a:off x="1704975" y="4799013"/>
            <a:ext cx="87931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2188551"/>
            <a:ext cx="8794045" cy="2430019"/>
          </a:xfrm>
        </p:spPr>
        <p:txBody>
          <a:bodyPr anchor="b"/>
          <a:lstStyle>
            <a:lvl1pPr algn="ctr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4979813"/>
            <a:ext cx="8794045" cy="145335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981DF1-C91D-9BDA-7F2F-28CF06CF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D444CD-ED9F-2A4B-DDEB-232D2B4E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90617C-CFA7-CF81-CA7C-46982040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D9F54D-9D87-A349-ACA9-560678967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80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481488-2733-E57B-4DA1-D24A6BEAC84C}"/>
              </a:ext>
            </a:extLst>
          </p:cNvPr>
          <p:cNvCxnSpPr/>
          <p:nvPr/>
        </p:nvCxnSpPr>
        <p:spPr>
          <a:xfrm>
            <a:off x="1704975" y="3141663"/>
            <a:ext cx="87931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2768" y="3316224"/>
            <a:ext cx="4450080" cy="4596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3316224"/>
            <a:ext cx="4450080" cy="4596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3C60872-D459-37DF-39F2-61447EC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73C221F-71DF-1D6C-8E1E-E25C0E30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678DE6E-9C51-A332-BAB0-5327DEC3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071602-9033-E940-B5FE-67D18C4BE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9B9620-7A00-73E0-DA6D-CE8E79B972D4}"/>
              </a:ext>
            </a:extLst>
          </p:cNvPr>
          <p:cNvCxnSpPr/>
          <p:nvPr/>
        </p:nvCxnSpPr>
        <p:spPr>
          <a:xfrm>
            <a:off x="1704975" y="3140075"/>
            <a:ext cx="87931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3544711"/>
            <a:ext cx="4450080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4324349"/>
            <a:ext cx="4450080" cy="3608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3544711"/>
            <a:ext cx="4450080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4324349"/>
            <a:ext cx="4450080" cy="3608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8C066736-300C-3821-3F2D-AD9AC6AC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B15BEB10-CFCE-EE6D-81E6-2C444E24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3B65240-BBD4-A6CC-2C87-1CB4A790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1F0857-C493-A54C-8FC0-99DACAB5E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81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AA6B7E-8F0E-FEB1-703A-7B46B76711AA}"/>
              </a:ext>
            </a:extLst>
          </p:cNvPr>
          <p:cNvCxnSpPr/>
          <p:nvPr/>
        </p:nvCxnSpPr>
        <p:spPr>
          <a:xfrm>
            <a:off x="1704975" y="3140075"/>
            <a:ext cx="87931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1220450"/>
            <a:ext cx="9064980" cy="17384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080C4B4-1F2E-2EF5-2509-0202C4B2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9F567CD-94B5-D941-38F7-4F5E8A44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443212C-BA11-3513-0326-478BD8E7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C0297D-007C-6A4E-BB16-673AA240D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20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CE637F7-635A-AE60-C319-5003113C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1455C7-2B4E-D723-0452-5FC142A9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DA0411-DAB4-0A65-4EDD-60DF8142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1317C-3FC7-4341-80A2-699ACC518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82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5BCE02-3A78-D24E-D465-AEDF9EF1663A}"/>
              </a:ext>
            </a:extLst>
          </p:cNvPr>
          <p:cNvCxnSpPr/>
          <p:nvPr/>
        </p:nvCxnSpPr>
        <p:spPr>
          <a:xfrm>
            <a:off x="1704975" y="3883025"/>
            <a:ext cx="31115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851379"/>
            <a:ext cx="3382397" cy="1828800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1309510"/>
            <a:ext cx="5140719" cy="65249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4041420"/>
            <a:ext cx="3382397" cy="3251205"/>
          </a:xfrm>
        </p:spPr>
        <p:txBody>
          <a:bodyPr/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5F91FC9-318E-FB50-DFA4-F135D6B2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3010263-BD78-09BC-8D68-18EFB510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8DF5E16-16AA-6F24-938B-A00BA636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6C6F74-D4AB-0C4C-9FA0-D72EECDC7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55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2511776"/>
            <a:ext cx="4842936" cy="1828800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759" y="1377244"/>
            <a:ext cx="3905951" cy="638951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4340576"/>
            <a:ext cx="4842935" cy="2438400"/>
          </a:xfrm>
        </p:spPr>
        <p:txBody>
          <a:bodyPr/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4E6E56-377A-B7C9-3043-4E636263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F2A9A-7148-DB14-791B-57B5F47E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CD19D-7EA2-4655-EBC2-F89469AF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622F-6EE5-BE4E-9877-3351932B3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79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C2D49C51-0020-6170-DF55-062F60398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6EC9802-F69E-D6B4-F822-667EE9D50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8450" y="1220788"/>
            <a:ext cx="906621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DADD8B9-556A-D811-803C-18E9E481D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3319463"/>
            <a:ext cx="9066213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AF8D3-0005-D922-D4E8-1AE21D8C8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5663" y="7947025"/>
            <a:ext cx="1530350" cy="373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8A165-53CF-4D8F-515E-FCC30172B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450" y="7947025"/>
            <a:ext cx="6807200" cy="373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Information modified from APA *Publication Manual* 5th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7E515-4C2F-C1BE-C2C4-DC2484AE2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6025" y="7947025"/>
            <a:ext cx="528638" cy="3730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7558FCEE-1D7C-2B43-9BC1-F039DAEA3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71" r:id="rId7"/>
    <p:sldLayoutId id="2147484681" r:id="rId8"/>
    <p:sldLayoutId id="2147484672" r:id="rId9"/>
    <p:sldLayoutId id="2147484673" r:id="rId10"/>
    <p:sldLayoutId id="2147484682" r:id="rId11"/>
    <p:sldLayoutId id="2147484683" r:id="rId12"/>
    <p:sldLayoutId id="2147484674" r:id="rId13"/>
    <p:sldLayoutId id="2147484684" r:id="rId14"/>
    <p:sldLayoutId id="2147484685" r:id="rId15"/>
    <p:sldLayoutId id="2147484686" r:id="rId16"/>
    <p:sldLayoutId id="2147484687" r:id="rId17"/>
  </p:sldLayoutIdLst>
  <p:hf sldNum="0" hdr="0" dt="0"/>
  <p:txStyles>
    <p:titleStyle>
      <a:lvl1pPr algn="ctr" defTabSz="608013" rtl="0" eaLnBrk="0" fontAlgn="base" hangingPunct="0">
        <a:spcBef>
          <a:spcPct val="0"/>
        </a:spcBef>
        <a:spcAft>
          <a:spcPct val="0"/>
        </a:spcAft>
        <a:defRPr sz="53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608013" rtl="0" eaLnBrk="0" fontAlgn="base" hangingPunct="0">
        <a:spcBef>
          <a:spcPct val="0"/>
        </a:spcBef>
        <a:spcAft>
          <a:spcPct val="0"/>
        </a:spcAft>
        <a:defRPr sz="5300">
          <a:solidFill>
            <a:srgbClr val="262626"/>
          </a:solidFill>
          <a:latin typeface="Garamond" panose="02020404030301010803" pitchFamily="18" charset="0"/>
        </a:defRPr>
      </a:lvl2pPr>
      <a:lvl3pPr algn="ctr" defTabSz="608013" rtl="0" eaLnBrk="0" fontAlgn="base" hangingPunct="0">
        <a:spcBef>
          <a:spcPct val="0"/>
        </a:spcBef>
        <a:spcAft>
          <a:spcPct val="0"/>
        </a:spcAft>
        <a:defRPr sz="5300">
          <a:solidFill>
            <a:srgbClr val="262626"/>
          </a:solidFill>
          <a:latin typeface="Garamond" panose="02020404030301010803" pitchFamily="18" charset="0"/>
        </a:defRPr>
      </a:lvl3pPr>
      <a:lvl4pPr algn="ctr" defTabSz="608013" rtl="0" eaLnBrk="0" fontAlgn="base" hangingPunct="0">
        <a:spcBef>
          <a:spcPct val="0"/>
        </a:spcBef>
        <a:spcAft>
          <a:spcPct val="0"/>
        </a:spcAft>
        <a:defRPr sz="5300">
          <a:solidFill>
            <a:srgbClr val="262626"/>
          </a:solidFill>
          <a:latin typeface="Garamond" panose="02020404030301010803" pitchFamily="18" charset="0"/>
        </a:defRPr>
      </a:lvl4pPr>
      <a:lvl5pPr algn="ctr" defTabSz="608013" rtl="0" eaLnBrk="0" fontAlgn="base" hangingPunct="0">
        <a:spcBef>
          <a:spcPct val="0"/>
        </a:spcBef>
        <a:spcAft>
          <a:spcPct val="0"/>
        </a:spcAft>
        <a:defRPr sz="53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9413" indent="-379413" algn="l" defTabSz="608013" rtl="0" eaLnBrk="0" fontAlgn="base" hangingPunct="0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989013" indent="-379413" algn="l" defTabSz="608013" rtl="0" eaLnBrk="0" fontAlgn="base" hangingPunct="0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600" kern="1200">
          <a:solidFill>
            <a:srgbClr val="262626"/>
          </a:solidFill>
          <a:latin typeface="+mn-lt"/>
          <a:ea typeface="+mn-ea"/>
          <a:cs typeface="+mn-cs"/>
        </a:defRPr>
      </a:lvl2pPr>
      <a:lvl3pPr marL="1598613" indent="-379413" algn="l" defTabSz="608013" rtl="0" eaLnBrk="0" fontAlgn="base" hangingPunct="0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2055813" indent="-227013" algn="l" defTabSz="608013" rtl="0" eaLnBrk="0" fontAlgn="base" hangingPunct="0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100" kern="1200">
          <a:solidFill>
            <a:srgbClr val="262626"/>
          </a:solidFill>
          <a:latin typeface="+mn-lt"/>
          <a:ea typeface="+mn-ea"/>
          <a:cs typeface="+mn-cs"/>
        </a:defRPr>
      </a:lvl4pPr>
      <a:lvl5pPr marL="2665413" indent="-227013" algn="l" defTabSz="608013" rtl="0" eaLnBrk="0" fontAlgn="base" hangingPunct="0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wl.english.purdue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uc.edu/library/libhow/apa_examples.cf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3DF782D2-8B93-5055-E021-9828F5C5FA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19500" y="3200400"/>
            <a:ext cx="4953000" cy="1752600"/>
          </a:xfrm>
        </p:spPr>
        <p:txBody>
          <a:bodyPr rtlCol="0">
            <a:normAutofit fontScale="90000"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br>
              <a:rPr lang="en-US" sz="53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en-US" sz="53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 Manuscript and Documentation Format</a:t>
            </a:r>
            <a:b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19B0F2A-6637-B054-36FF-C40EFC8A60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95700" y="6400800"/>
            <a:ext cx="4800600" cy="838200"/>
          </a:xfrm>
        </p:spPr>
        <p:txBody>
          <a:bodyPr rtlCol="0">
            <a:normAutofit/>
          </a:bodyPr>
          <a:lstStyle/>
          <a:p>
            <a:pPr defTabSz="342905" eaLnBrk="1" fontAlgn="auto" hangingPunct="1">
              <a:lnSpc>
                <a:spcPct val="7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None/>
              <a:defRPr/>
            </a:pPr>
            <a:endParaRPr lang="en-US" altLang="en-US" sz="1800" dirty="0">
              <a:ea typeface="ＭＳ Ｐゴシック" charset="-128"/>
            </a:endParaRPr>
          </a:p>
          <a:p>
            <a:pPr defTabSz="342905" eaLnBrk="1" fontAlgn="auto" hangingPunct="1">
              <a:lnSpc>
                <a:spcPct val="7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None/>
              <a:defRPr/>
            </a:pPr>
            <a:r>
              <a:rPr lang="en-US" altLang="en-US" sz="1800" dirty="0">
                <a:ea typeface="ＭＳ Ｐゴシック" charset="-128"/>
              </a:rPr>
              <a:t>Presented by </a:t>
            </a:r>
            <a:r>
              <a:rPr lang="en-US" altLang="en-US" sz="1800" dirty="0">
                <a:latin typeface="Century Schoolbook" charset="0"/>
                <a:ea typeface="ＭＳ Ｐゴシック" charset="-128"/>
              </a:rPr>
              <a:t>The Write Place © 2020</a:t>
            </a:r>
          </a:p>
          <a:p>
            <a:pPr defTabSz="342905" eaLnBrk="1" fontAlgn="auto" hangingPunct="1">
              <a:lnSpc>
                <a:spcPct val="7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None/>
              <a:defRPr/>
            </a:pPr>
            <a:endParaRPr lang="en-US" altLang="en-US" sz="1000" dirty="0">
              <a:ea typeface="ＭＳ Ｐゴシック" charset="-128"/>
            </a:endParaRP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8EF13B4E-6FEA-AAD6-D1D6-8F41F3FD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484563" y="7543800"/>
            <a:ext cx="5146675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Information modified from APA *Publication Manual* 7th 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19A65C5-19B3-B9CE-1A2A-C97C9CCB5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In-Text Citations:</a:t>
            </a:r>
            <a:b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</a:br>
            <a:r>
              <a:rPr lang="en-US" altLang="en-US" sz="38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Quotations (cont.)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343E1A2F-096D-838C-EA3D-8EC336D292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276600"/>
            <a:ext cx="9175750" cy="5105400"/>
          </a:xfrm>
        </p:spPr>
        <p:txBody>
          <a:bodyPr rtlCol="0">
            <a:normAutofit fontScale="77500" lnSpcReduction="20000"/>
          </a:bodyPr>
          <a:lstStyle/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600" u="sng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When quotation falls in the middle of a sentence with authors named:</a:t>
            </a:r>
          </a:p>
          <a:p>
            <a:pPr marL="609585" lvl="1" indent="0" defTabSz="609585" eaLnBrk="1" fontAlgn="auto" hangingPunct="1">
              <a:buFont typeface="Arial"/>
              <a:buNone/>
              <a:defRPr/>
            </a:pPr>
            <a:r>
              <a:rPr lang="en-US" altLang="en-US" sz="3067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Horner and Lu </a:t>
            </a:r>
            <a:r>
              <a:rPr lang="en-US" altLang="en-US" sz="3067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(1999) </a:t>
            </a:r>
            <a:r>
              <a:rPr lang="en-US" altLang="en-US" sz="3067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argue that “even after all of these years of supporting process over product, we still aren’t as sensitive to non-native English speakers as we could be” </a:t>
            </a:r>
            <a:r>
              <a:rPr lang="en-US" altLang="en-US" sz="3067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(p. 168)</a:t>
            </a:r>
            <a:r>
              <a:rPr lang="en-US" altLang="en-US" sz="3067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3067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although interest in multiculturalism has refocused some of our efforts.</a:t>
            </a: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600" u="sng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When quotation falls in the middle of a sentence and authors are </a:t>
            </a:r>
            <a:r>
              <a:rPr lang="en-US" alt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not</a:t>
            </a:r>
            <a:r>
              <a:rPr lang="en-US" altLang="en-US" sz="3600" u="sng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 named:</a:t>
            </a:r>
          </a:p>
          <a:p>
            <a:pPr marL="609585" lvl="1" indent="0" defTabSz="609585" eaLnBrk="1" fontAlgn="auto" hangingPunct="1">
              <a:buFont typeface="Arial"/>
              <a:buNone/>
              <a:defRPr/>
            </a:pPr>
            <a:r>
              <a:rPr lang="en-US" altLang="en-US" sz="3067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Many argue that “even after all of these years of supporting process over product, we still aren’t as sensitive to non-native English speakers as we could be” </a:t>
            </a:r>
            <a:r>
              <a:rPr lang="en-US" altLang="en-US" sz="3067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(Horner &amp; Lu, 1999, p. 168)</a:t>
            </a:r>
            <a:r>
              <a:rPr lang="en-US" altLang="en-US" sz="3067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, although interest in multiculturalism has refocused some of our efforts.</a:t>
            </a: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35B62EA-4CC8-F062-636A-73958ACE6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In-Text Citations:</a:t>
            </a:r>
            <a:b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</a:br>
            <a:r>
              <a:rPr lang="en-US" altLang="en-US" sz="38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Paraphrases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A6BC799-C7C2-3D05-FC00-D5BC7D6ACD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276600"/>
            <a:ext cx="9175750" cy="5105400"/>
          </a:xfrm>
        </p:spPr>
        <p:txBody>
          <a:bodyPr rtlCol="0">
            <a:normAutofit lnSpcReduction="10000"/>
          </a:bodyPr>
          <a:lstStyle/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 Paraphrases do not require page or paragraph numbers.</a:t>
            </a:r>
          </a:p>
          <a:p>
            <a:pPr marL="0" indent="0" defTabSz="609585" eaLnBrk="1" fontAlgn="auto" hangingPunct="1">
              <a:buFont typeface="Arial"/>
              <a:buNone/>
              <a:defRPr/>
            </a:pP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  <a:p>
            <a:pPr marL="1219170" lvl="2" indent="0" defTabSz="609585" eaLnBrk="1" fontAlgn="auto" hangingPunct="1">
              <a:buFont typeface="Arial"/>
              <a:buNone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Superheroes blur the boundaries between animal-human, male-female, and machine-human through complex negotiations of identity </a:t>
            </a:r>
            <a:r>
              <a:rPr lang="en-US" altLang="en-US" sz="28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Pitkethly</a:t>
            </a:r>
            <a:r>
              <a:rPr lang="en-US" altLang="en-US" sz="28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, 2013; Taylor, 2007). </a:t>
            </a:r>
          </a:p>
          <a:p>
            <a:pPr marL="1219170" lvl="2" indent="0" defTabSz="609585" eaLnBrk="1" fontAlgn="auto" hangingPunct="1">
              <a:buFont typeface="Arial"/>
              <a:buNone/>
              <a:defRPr/>
            </a:pPr>
            <a:endParaRPr lang="en-US" altLang="en-US" sz="2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defTabSz="609585" eaLnBrk="1" fontAlgn="auto" hangingPunct="1">
              <a:buFont typeface="Arial"/>
              <a:buNone/>
              <a:defRPr/>
            </a:pPr>
            <a:r>
              <a:rPr lang="en-US" altLang="en-US" sz="2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NOTE: If listing 2 or more works by different authors, list in order of appearance in the Reference Page and separate by a semi-colon</a:t>
            </a:r>
          </a:p>
          <a:p>
            <a:pPr marL="1219170" lvl="2" indent="0" defTabSz="609585" eaLnBrk="1" fontAlgn="auto" hangingPunct="1">
              <a:buFont typeface="Arial"/>
              <a:buNone/>
              <a:defRPr/>
            </a:pP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9C05195-2256-AECD-A153-5DCE17A3F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Citing Sources with Multiple Authors</a:t>
            </a:r>
            <a:endParaRPr lang="en-US" altLang="en-US" sz="38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-128"/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DA7B7CBD-D818-7E65-5178-8C15BB7E6C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319463"/>
            <a:ext cx="9066213" cy="48339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b="1">
                <a:ea typeface="ＭＳ Ｐゴシック" panose="020B0600070205080204" pitchFamily="34" charset="-128"/>
              </a:rPr>
              <a:t>Two Authors: </a:t>
            </a:r>
            <a:r>
              <a:rPr lang="en-US" altLang="en-US">
                <a:ea typeface="ＭＳ Ｐゴシック" panose="020B0600070205080204" pitchFamily="34" charset="-128"/>
              </a:rPr>
              <a:t>Use both last names in each citation:</a:t>
            </a:r>
          </a:p>
          <a:p>
            <a:pPr marL="608013" lvl="1" indent="0" eaLnBrk="1" hangingPunct="1">
              <a:buFont typeface="Arial" panose="020B0604020202020204" pitchFamily="34" charset="0"/>
              <a:buNone/>
            </a:pPr>
            <a:endParaRPr lang="en-US" altLang="en-US" sz="280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608013" lvl="1" indent="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chemeClr val="accent2"/>
                </a:solidFill>
                <a:ea typeface="ＭＳ Ｐゴシック" panose="020B0600070205080204" pitchFamily="34" charset="-128"/>
              </a:rPr>
              <a:t>Jones and LaPlante (2000)</a:t>
            </a:r>
            <a:r>
              <a:rPr lang="en-US" altLang="en-US" sz="2800">
                <a:ea typeface="ＭＳ Ｐゴシック" panose="020B0600070205080204" pitchFamily="34" charset="-128"/>
              </a:rPr>
              <a:t> maintain that Wang’s experiment failed to take into account the researcher effect.</a:t>
            </a:r>
          </a:p>
          <a:p>
            <a:pPr marL="608013" lvl="1" indent="0" eaLnBrk="1" hangingPunct="1"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marL="608013" lvl="1" indent="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Wang’s experiment failed to take the researcher effect in to account </a:t>
            </a:r>
            <a:r>
              <a:rPr lang="en-US" altLang="en-US" sz="2800">
                <a:solidFill>
                  <a:schemeClr val="accent2"/>
                </a:solidFill>
                <a:ea typeface="ＭＳ Ｐゴシック" panose="020B0600070205080204" pitchFamily="34" charset="-128"/>
              </a:rPr>
              <a:t>(Jones &amp; LaPlante, 2000).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7723B75-559D-A6FC-18C8-7D05441B8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Citing Sources with Multiple Authors</a:t>
            </a:r>
            <a:b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</a:b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(cont.)</a:t>
            </a:r>
            <a:endParaRPr lang="en-US" altLang="en-US" sz="38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9AE72760-3321-9765-CF82-6CA66DDCF9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319463"/>
            <a:ext cx="9066213" cy="5138737"/>
          </a:xfrm>
        </p:spPr>
        <p:txBody>
          <a:bodyPr rtlCol="0">
            <a:normAutofit/>
          </a:bodyPr>
          <a:lstStyle/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5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3 or more authors: </a:t>
            </a:r>
            <a:r>
              <a:rPr lang="en-US" altLang="en-US" sz="3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List the first author and “et al.” for each citation of that reference</a:t>
            </a:r>
          </a:p>
          <a:p>
            <a:pPr marL="609585" lvl="1" indent="0" defTabSz="609585" eaLnBrk="1" fontAlgn="auto" hangingPunct="1">
              <a:buFont typeface="Arial"/>
              <a:buNone/>
              <a:defRPr/>
            </a:pPr>
            <a:endParaRPr lang="en-US" altLang="en-US" sz="2267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609585" lvl="1" indent="0" defTabSz="609585" eaLnBrk="1" fontAlgn="auto" hangingPunct="1">
              <a:buFont typeface="Arial"/>
              <a:buNone/>
              <a:defRPr/>
            </a:pPr>
            <a:endParaRPr lang="en-US" altLang="en-US" sz="1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609585" lvl="1" indent="0" defTabSz="609585" eaLnBrk="1" fontAlgn="auto" hangingPunct="1">
              <a:buFont typeface="Arial"/>
              <a:buNone/>
              <a:defRPr/>
            </a:pP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Jones, Wang, Smith, Harris, and Niemi (2001)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argue that the number of married women over thirty has decreased since 1980. </a:t>
            </a:r>
          </a:p>
          <a:p>
            <a:pPr marL="609585" lvl="1" indent="0" defTabSz="609585" eaLnBrk="1" fontAlgn="auto" hangingPunct="1">
              <a:buFont typeface="Arial"/>
              <a:buNone/>
              <a:defRPr/>
            </a:pP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609585" lvl="1" indent="0" defTabSz="609585" eaLnBrk="1" fontAlgn="auto" hangingPunct="1">
              <a:buFont typeface="Arial"/>
              <a:buNone/>
              <a:defRPr/>
            </a:pPr>
            <a:endParaRPr lang="en-US" altLang="en-US" sz="6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609585" lvl="1" indent="0" defTabSz="609585" eaLnBrk="1" fontAlgn="auto" hangingPunct="1">
              <a:buFont typeface="Arial"/>
              <a:buNone/>
              <a:defRPr/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Despite earlier claims, 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Jones et al. (2001) 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suggest that married women’s salaries have increased over the last twenty years.</a:t>
            </a:r>
          </a:p>
          <a:p>
            <a:pPr marL="609585" lvl="1" indent="0" defTabSz="609585" eaLnBrk="1" fontAlgn="auto" hangingPunct="1">
              <a:buFont typeface="Arial"/>
              <a:buNone/>
              <a:defRPr/>
            </a:pPr>
            <a:endParaRPr lang="en-US" altLang="en-US" sz="2267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6974487C-66FD-B7B6-1395-8028D701CEEB}"/>
              </a:ext>
            </a:extLst>
          </p:cNvPr>
          <p:cNvSpPr/>
          <p:nvPr/>
        </p:nvSpPr>
        <p:spPr>
          <a:xfrm>
            <a:off x="1244600" y="5159375"/>
            <a:ext cx="914400" cy="9144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5D57333D-2621-E05B-4437-322B5B1A9AC1}"/>
              </a:ext>
            </a:extLst>
          </p:cNvPr>
          <p:cNvSpPr/>
          <p:nvPr/>
        </p:nvSpPr>
        <p:spPr>
          <a:xfrm>
            <a:off x="1219200" y="6894513"/>
            <a:ext cx="914400" cy="8143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085" name="TextBox 3">
            <a:extLst>
              <a:ext uri="{FF2B5EF4-FFF2-40B4-BE49-F238E27FC236}">
                <a16:creationId xmlns:a16="http://schemas.microsoft.com/office/drawing/2014/main" id="{F732C545-D47B-3664-C76E-AB455D2FF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4797425"/>
            <a:ext cx="1516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 u="sng">
                <a:solidFill>
                  <a:srgbClr val="C00000"/>
                </a:solidFill>
              </a:rPr>
              <a:t>Incorrect</a:t>
            </a:r>
            <a:endParaRPr lang="en-US" altLang="en-US" sz="2000" b="1" u="sng">
              <a:solidFill>
                <a:srgbClr val="C00000"/>
              </a:solidFill>
            </a:endParaRPr>
          </a:p>
        </p:txBody>
      </p:sp>
      <p:sp>
        <p:nvSpPr>
          <p:cNvPr id="46086" name="TextBox 4">
            <a:extLst>
              <a:ext uri="{FF2B5EF4-FFF2-40B4-BE49-F238E27FC236}">
                <a16:creationId xmlns:a16="http://schemas.microsoft.com/office/drawing/2014/main" id="{B103CF24-D8EB-2D87-B8A3-1F728EE70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6434138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 u="sng">
                <a:solidFill>
                  <a:srgbClr val="00B050"/>
                </a:solidFill>
              </a:rPr>
              <a:t>Correct!</a:t>
            </a:r>
            <a:endParaRPr lang="en-US" altLang="en-US" b="1" u="sng">
              <a:solidFill>
                <a:srgbClr val="00B050"/>
              </a:solidFill>
            </a:endParaRPr>
          </a:p>
        </p:txBody>
      </p:sp>
      <p:sp>
        <p:nvSpPr>
          <p:cNvPr id="46087" name="TextBox 5">
            <a:extLst>
              <a:ext uri="{FF2B5EF4-FFF2-40B4-BE49-F238E27FC236}">
                <a16:creationId xmlns:a16="http://schemas.microsoft.com/office/drawing/2014/main" id="{A8E6F4BD-D287-216F-395F-8989F5C938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676400" y="8069263"/>
            <a:ext cx="872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</a:rPr>
              <a:t>Note: This is a requirement that has been changed according to APA 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4FBAD83-0059-97D3-2A44-E8A77B679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Reference Page</a:t>
            </a:r>
            <a:endParaRPr lang="en-US" altLang="en-US" sz="38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EDC0FF65-147F-787F-6CF0-4E29F8FBCE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319463"/>
            <a:ext cx="9066213" cy="5138737"/>
          </a:xfrm>
        </p:spPr>
        <p:txBody>
          <a:bodyPr rtlCol="0">
            <a:normAutofit fontScale="92500" lnSpcReduction="20000"/>
          </a:bodyPr>
          <a:lstStyle/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Start list on separate page at the end of your writing. </a:t>
            </a:r>
          </a:p>
          <a:p>
            <a:pPr marL="0" indent="0" defTabSz="609585" eaLnBrk="1" fontAlgn="auto" hangingPunct="1">
              <a:buFont typeface="Arial"/>
              <a:buNone/>
              <a:defRPr/>
            </a:pPr>
            <a:endParaRPr lang="en-US" altLang="en-US" sz="2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Label this page ‘References’ one inch from top and center.  </a:t>
            </a:r>
          </a:p>
          <a:p>
            <a:pPr marL="0" indent="0" defTabSz="609585" eaLnBrk="1" fontAlgn="auto" hangingPunct="1">
              <a:buFont typeface="Arial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	Don’t italicize, bold, underline, or enclose in quotation marks.</a:t>
            </a: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endParaRPr lang="en-US" altLang="en-US" sz="2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Double-space the entire list.</a:t>
            </a: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endParaRPr lang="en-US" altLang="en-US" sz="2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List sources alphabetically by first word of entry.</a:t>
            </a: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endParaRPr lang="en-US" altLang="en-US" sz="2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Use a hanging indent format.</a:t>
            </a:r>
          </a:p>
          <a:p>
            <a:pPr marL="0" indent="0" defTabSz="609585" eaLnBrk="1" fontAlgn="auto" hangingPunct="1">
              <a:buFont typeface="Arial"/>
              <a:buNone/>
              <a:defRPr/>
            </a:pPr>
            <a:endParaRPr lang="en-US" altLang="en-US" sz="2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4030370-5F44-43F6-E113-9BD1DC6BE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Order of Information </a:t>
            </a:r>
            <a:b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</a:b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for Each Source</a:t>
            </a:r>
            <a:endParaRPr lang="en-US" altLang="en-US" sz="38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-128"/>
            </a:endParaRP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CB6DDEB4-F92C-74A6-0E33-662A27E15C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319463"/>
            <a:ext cx="9066213" cy="51387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Author name: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Last name, first initial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Year in parenthesis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(2007)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(n.d.) for sources with no date available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/>
              <a:t>Title of the book or journal article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2800" i="1">
                <a:solidFill>
                  <a:schemeClr val="tx1"/>
                </a:solidFill>
                <a:ea typeface="ＭＳ Ｐゴシック" panose="020B0600070205080204" pitchFamily="34" charset="-128"/>
              </a:rPr>
              <a:t>Italicise book titles</a:t>
            </a:r>
            <a:endParaRPr lang="en-US" altLang="en-US" sz="28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en-US" sz="28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55082C4-730B-24DC-473C-7F0A7228C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Order of Information </a:t>
            </a:r>
            <a:b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</a:b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for Each Source (cont.)</a:t>
            </a:r>
            <a:endParaRPr lang="en-US" altLang="en-US" sz="38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8D5812F-C235-5537-2058-AD51E7728B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319463"/>
            <a:ext cx="9066213" cy="5138737"/>
          </a:xfrm>
        </p:spPr>
        <p:txBody>
          <a:bodyPr rtlCol="0">
            <a:normAutofit/>
          </a:bodyPr>
          <a:lstStyle/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Edition Number (if applicable) </a:t>
            </a:r>
          </a:p>
          <a:p>
            <a:pPr marL="990575" lvl="1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altLang="en-US" sz="2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ed.</a:t>
            </a: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Publisher Name</a:t>
            </a: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For online sources provide the DOI </a:t>
            </a: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or 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hyperlink</a:t>
            </a:r>
          </a:p>
          <a:p>
            <a:pPr marL="0" indent="0" defTabSz="609585" eaLnBrk="1" fontAlgn="auto" hangingPunct="1">
              <a:buFont typeface="Arial"/>
              <a:buNone/>
              <a:defRPr/>
            </a:pP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0" indent="0" defTabSz="609585" eaLnBrk="1" fontAlgn="auto" hangingPunct="1">
              <a:buFont typeface="Arial"/>
              <a:buNone/>
              <a:defRPr/>
            </a:pPr>
            <a:r>
              <a:rPr lang="en-US" altLang="en-US" sz="2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Note: The publisher location of the source is no longer required for APA 7. The words “Retrieved by:” are also no longer required for online sources.</a:t>
            </a: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endParaRPr lang="en-US" altLang="en-US" sz="2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604A022-D414-7865-B80B-35DAB9989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Example Reference List</a:t>
            </a:r>
            <a:endParaRPr lang="en-US" altLang="en-US" sz="38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68548158-766E-CEBF-B19C-06DDD48F4A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319463"/>
            <a:ext cx="9066213" cy="5138737"/>
          </a:xfrm>
        </p:spPr>
        <p:txBody>
          <a:bodyPr rtlCol="0">
            <a:normAutofit/>
          </a:bodyPr>
          <a:lstStyle/>
          <a:p>
            <a:pPr marL="0" indent="0" defTabSz="609585" eaLnBrk="1" fontAlgn="auto" hangingPunct="1">
              <a:buFont typeface="Arial"/>
              <a:buNone/>
              <a:defRPr/>
            </a:pPr>
            <a:r>
              <a:rPr lang="en-US" altLang="en-US" sz="3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Herbst-</a:t>
            </a:r>
            <a:r>
              <a:rPr lang="en-US" altLang="en-US" sz="3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Damm</a:t>
            </a:r>
            <a:r>
              <a:rPr lang="en-US" altLang="en-US" sz="3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K. L., &amp; Kulik, J. A. (2005). Volunteer 	support, marital status, and the survival times of 	terminally ill patients. Health Psychology, 24, 225-	229. </a:t>
            </a:r>
            <a:r>
              <a:rPr lang="en-US" sz="3000" dirty="0">
                <a:solidFill>
                  <a:srgbClr val="0070C0"/>
                </a:solidFill>
              </a:rPr>
              <a:t>https://doi.org/</a:t>
            </a:r>
            <a:r>
              <a:rPr lang="en-US" sz="3000" dirty="0">
                <a:solidFill>
                  <a:schemeClr val="tx1"/>
                </a:solidFill>
              </a:rPr>
              <a:t>10.1037/0278-6133.24.2.225</a:t>
            </a:r>
            <a:endParaRPr lang="en-US" altLang="en-US" sz="3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0" indent="0" defTabSz="609585" eaLnBrk="1" fontAlgn="auto" hangingPunct="1">
              <a:buFont typeface="Arial"/>
              <a:buNone/>
              <a:defRPr/>
            </a:pPr>
            <a:r>
              <a:rPr lang="en-US" altLang="en-US" sz="3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Hoffman, B. (1993). </a:t>
            </a:r>
            <a:r>
              <a:rPr lang="en-US" altLang="en-US" sz="300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Dreaming big. </a:t>
            </a:r>
            <a:r>
              <a:rPr lang="en-US" altLang="en-US" sz="3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Warner.</a:t>
            </a:r>
          </a:p>
          <a:p>
            <a:pPr marL="0" indent="0" defTabSz="609585" eaLnBrk="1" fontAlgn="auto" hangingPunct="1">
              <a:buFont typeface="Arial"/>
              <a:buNone/>
              <a:defRPr/>
            </a:pPr>
            <a:r>
              <a:rPr lang="en-US" altLang="en-US" sz="3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Jackson, M. &amp; Dogg, S. (1985). Dancing and dissing. 		 	Wiley.</a:t>
            </a:r>
          </a:p>
          <a:p>
            <a:pPr marL="0" indent="0" defTabSz="609585" eaLnBrk="1" fontAlgn="auto" hangingPunct="1">
              <a:buFont typeface="Arial"/>
              <a:buNone/>
              <a:defRPr/>
            </a:pPr>
            <a:r>
              <a:rPr lang="en-US" altLang="en-US" sz="3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Young, N. (1980). Songs of the sixties (2nd ed.). Penguin</a:t>
            </a:r>
          </a:p>
          <a:p>
            <a:pPr marL="0" indent="0" defTabSz="609585" eaLnBrk="1" fontAlgn="auto" hangingPunct="1">
              <a:buFont typeface="Arial"/>
              <a:buNone/>
              <a:defRPr/>
            </a:pP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0" indent="0" defTabSz="609585" eaLnBrk="1" fontAlgn="auto" hangingPunct="1">
              <a:buFont typeface="Arial"/>
              <a:buNone/>
              <a:defRPr/>
            </a:pP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endParaRPr lang="en-US" altLang="en-US" sz="2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4275" name="TextBox 1">
            <a:extLst>
              <a:ext uri="{FF2B5EF4-FFF2-40B4-BE49-F238E27FC236}">
                <a16:creationId xmlns:a16="http://schemas.microsoft.com/office/drawing/2014/main" id="{1A969C7B-C9CC-F3FC-EA58-C3B544584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7772400"/>
            <a:ext cx="1005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</a:rPr>
              <a:t>NOTE: APA 7 requires that any DOI or hyperlink should be </a:t>
            </a:r>
          </a:p>
          <a:p>
            <a:r>
              <a:rPr lang="en-US" altLang="en-US" sz="2400">
                <a:solidFill>
                  <a:srgbClr val="0070C0"/>
                </a:solidFill>
              </a:rPr>
              <a:t>formatted beginning with “http://doi.org/”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865D481-7CD2-3714-A620-250A56D24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8450" y="1233488"/>
            <a:ext cx="9066213" cy="1738312"/>
          </a:xfrm>
        </p:spPr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Recommended Additional Resources</a:t>
            </a:r>
            <a:endParaRPr lang="en-US" altLang="en-US" sz="38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CD8411FA-54E8-64DE-0BA9-1C6B4A0AB1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319463"/>
            <a:ext cx="9066213" cy="5138737"/>
          </a:xfrm>
        </p:spPr>
        <p:txBody>
          <a:bodyPr rtlCol="0">
            <a:normAutofit/>
          </a:bodyPr>
          <a:lstStyle/>
          <a:p>
            <a:pPr marL="380990" indent="-380990" defTabSz="609585"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  <a:hlinkClick r:id="rId3"/>
              </a:rPr>
              <a:t>Purdue OWL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  <a:hlinkClick r:id="rId4"/>
              </a:rPr>
              <a:t>University of Maryland University College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0" indent="0" defTabSz="609585" eaLnBrk="1" fontAlgn="auto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 Any handbook that contains the most updated standards of APA format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EF03623-55D1-550E-89D6-C50182D09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Workshop Goals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ADDCD072-C9BE-94F8-CE9B-52C8B18ADB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319463"/>
            <a:ext cx="9066213" cy="48339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This APA workshop is </a:t>
            </a:r>
            <a:r>
              <a:rPr lang="en-US" altLang="en-US" sz="2800" b="1">
                <a:ea typeface="ＭＳ Ｐゴシック" panose="020B0600070205080204" pitchFamily="34" charset="-128"/>
              </a:rPr>
              <a:t>not</a:t>
            </a:r>
            <a:r>
              <a:rPr lang="en-US" altLang="en-US" sz="2800">
                <a:ea typeface="ＭＳ Ｐゴシック" panose="020B0600070205080204" pitchFamily="34" charset="-128"/>
              </a:rPr>
              <a:t> comprehensive.</a:t>
            </a:r>
          </a:p>
          <a:p>
            <a:pPr eaLnBrk="1" hangingPunct="1">
              <a:buFontTx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However, you will: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>
                <a:ea typeface="ＭＳ Ｐゴシック" panose="020B0600070205080204" pitchFamily="34" charset="-128"/>
              </a:rPr>
              <a:t>know what APA resources are available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>
                <a:ea typeface="ＭＳ Ｐゴシック" panose="020B0600070205080204" pitchFamily="34" charset="-128"/>
              </a:rPr>
              <a:t>better understand the citation and documentation 	conventions of APA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>
                <a:ea typeface="ＭＳ Ｐゴシック" panose="020B0600070205080204" pitchFamily="34" charset="-128"/>
              </a:rPr>
              <a:t>become familiar with the latest changes made to </a:t>
            </a:r>
            <a:r>
              <a:rPr lang="en-US" altLang="en-US" sz="2800">
                <a:solidFill>
                  <a:srgbClr val="0070C0"/>
                </a:solidFill>
                <a:ea typeface="ＭＳ Ｐゴシック" panose="020B0600070205080204" pitchFamily="34" charset="-128"/>
              </a:rPr>
              <a:t>APA 7</a:t>
            </a:r>
            <a:r>
              <a:rPr lang="en-US" altLang="en-US" sz="2800" baseline="30000">
                <a:solidFill>
                  <a:srgbClr val="0070C0"/>
                </a:solidFill>
                <a:ea typeface="ＭＳ Ｐゴシック" panose="020B0600070205080204" pitchFamily="34" charset="-128"/>
              </a:rPr>
              <a:t>th</a:t>
            </a:r>
            <a:r>
              <a:rPr lang="en-US" altLang="en-US" sz="2800">
                <a:solidFill>
                  <a:srgbClr val="0070C0"/>
                </a:solidFill>
                <a:ea typeface="ＭＳ Ｐゴシック" panose="020B0600070205080204" pitchFamily="34" charset="-128"/>
              </a:rPr>
              <a:t> 	Edition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9B9617F-EDD8-E53A-73A2-B51D5790D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APA Overview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40A48402-6E4D-BED5-9166-929AAFE34E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319463"/>
            <a:ext cx="9066213" cy="4603750"/>
          </a:xfrm>
        </p:spPr>
        <p:txBody>
          <a:bodyPr/>
          <a:lstStyle/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>
                <a:ea typeface="ＭＳ Ｐゴシック" panose="020B0600070205080204" pitchFamily="34" charset="-128"/>
              </a:rPr>
              <a:t>Originally Published in 1929 as a set of procedures in </a:t>
            </a:r>
            <a:r>
              <a:rPr lang="en-US" altLang="en-US" i="1">
                <a:ea typeface="ＭＳ Ｐゴシック" panose="020B0600070205080204" pitchFamily="34" charset="-128"/>
              </a:rPr>
              <a:t>Psychological Bulletin.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>
                <a:ea typeface="ＭＳ Ｐゴシック" panose="020B0600070205080204" pitchFamily="34" charset="-128"/>
              </a:rPr>
              <a:t>Widely used in psychology and other social sciences.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2DF3B6E-1ACF-4809-E20F-CB387AA34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Main Sections of APA Documents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BD70C621-4616-5CE5-120F-324C4BCC43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319463"/>
            <a:ext cx="9066213" cy="4603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>
                <a:ea typeface="ＭＳ Ｐゴシック" panose="020B0600070205080204" pitchFamily="34" charset="-128"/>
              </a:rPr>
              <a:t> Title Page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>
                <a:ea typeface="ＭＳ Ｐゴシック" panose="020B0600070205080204" pitchFamily="34" charset="-128"/>
              </a:rPr>
              <a:t> Abstract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>
                <a:ea typeface="ＭＳ Ｐゴシック" panose="020B0600070205080204" pitchFamily="34" charset="-128"/>
              </a:rPr>
              <a:t> Main Body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2800">
                <a:ea typeface="ＭＳ Ｐゴシック" panose="020B0600070205080204" pitchFamily="34" charset="-128"/>
              </a:rPr>
              <a:t> Sometimes divided into sections according to type and discipline or field such as: Literature Review, Methodology, Experiments, etc.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>
                <a:ea typeface="ＭＳ Ｐゴシック" panose="020B0600070205080204" pitchFamily="34" charset="-128"/>
              </a:rPr>
              <a:t> Reference Page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7C9D8E2-11A8-7F1F-46B9-BA21AEE52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APA Title Page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70178562-8ED3-044E-E7AF-F2E6352538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319463"/>
            <a:ext cx="9066213" cy="4603750"/>
          </a:xfrm>
        </p:spPr>
        <p:txBody>
          <a:bodyPr rtlCol="0">
            <a:normAutofit fontScale="92500" lnSpcReduction="20000"/>
          </a:bodyPr>
          <a:lstStyle/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en-US" sz="35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The Cover Page requires four pieces of information:</a:t>
            </a:r>
          </a:p>
          <a:p>
            <a:pPr marL="0" indent="0" defTabSz="609585" eaLnBrk="1" fontAlgn="auto" hangingPunct="1">
              <a:buFont typeface="Arial"/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  <a:p>
            <a:pPr marL="990575" lvl="1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TITLE OF PAPER (as the header)</a:t>
            </a:r>
          </a:p>
          <a:p>
            <a:pPr marL="990575" lvl="1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Title of the Paper</a:t>
            </a:r>
          </a:p>
          <a:p>
            <a:pPr marL="990575" lvl="1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Name of the Student</a:t>
            </a:r>
          </a:p>
          <a:p>
            <a:pPr marL="990575" lvl="1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Name of the College or University</a:t>
            </a:r>
          </a:p>
          <a:p>
            <a:pPr marL="609585" lvl="1" indent="0" defTabSz="609585" eaLnBrk="1" fontAlgn="auto" hangingPunct="1">
              <a:buFont typeface="Arial"/>
              <a:buNone/>
              <a:defRPr/>
            </a:pPr>
            <a:endParaRPr lang="en-US" altLang="en-US" sz="2667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 defTabSz="609585" eaLnBrk="1" fontAlgn="auto" hangingPunct="1">
              <a:buFont typeface="Arial"/>
              <a:buNone/>
              <a:defRPr/>
            </a:pPr>
            <a:r>
              <a:rPr lang="en-US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NOTE: Some professors require different information on the cover page. Always follow your instructor’s requirements. </a:t>
            </a: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2B47ACA-2351-A8FB-9909-61EF3293C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APA Title Page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4A694923-39F5-AE70-7705-007A74B494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81400" y="3200400"/>
            <a:ext cx="4800600" cy="5346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    </a:t>
            </a:r>
            <a:r>
              <a:rPr lang="en-US" altLang="en-US" sz="1200">
                <a:ea typeface="ＭＳ Ｐゴシック" panose="020B0600070205080204" pitchFamily="34" charset="-128"/>
              </a:rPr>
              <a:t>THE PSYCHOLOGY OF WEB USABILITY            		1</a:t>
            </a:r>
            <a:br>
              <a:rPr lang="en-US" altLang="en-US" sz="1200">
                <a:ea typeface="ＭＳ Ｐゴシック" panose="020B0600070205080204" pitchFamily="34" charset="-128"/>
              </a:rPr>
            </a:br>
            <a:br>
              <a:rPr lang="en-US" altLang="en-US" sz="1200">
                <a:ea typeface="ＭＳ Ｐゴシック" panose="020B0600070205080204" pitchFamily="34" charset="-128"/>
              </a:rPr>
            </a:br>
            <a:br>
              <a:rPr lang="en-US" altLang="en-US" sz="1600">
                <a:ea typeface="ＭＳ Ｐゴシック" panose="020B0600070205080204" pitchFamily="34" charset="-128"/>
              </a:rPr>
            </a:br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The Psychology of Web Usability: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Does it Really Matter?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Jose Perez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St. Cloud State University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br>
              <a:rPr lang="en-US" altLang="en-US" sz="1600">
                <a:ea typeface="ＭＳ Ｐゴシック" panose="020B0600070205080204" pitchFamily="34" charset="-128"/>
              </a:rPr>
            </a:br>
            <a:br>
              <a:rPr lang="en-US" altLang="en-US" sz="2400">
                <a:ea typeface="ＭＳ Ｐゴシック" panose="020B0600070205080204" pitchFamily="34" charset="-128"/>
              </a:rPr>
            </a:br>
            <a:br>
              <a:rPr lang="en-US" altLang="en-US" sz="2400">
                <a:ea typeface="ＭＳ Ｐゴシック" panose="020B0600070205080204" pitchFamily="34" charset="-128"/>
              </a:rPr>
            </a:br>
            <a:br>
              <a:rPr lang="en-US" altLang="en-US" sz="2400">
                <a:ea typeface="ＭＳ Ｐゴシック" panose="020B0600070205080204" pitchFamily="34" charset="-128"/>
              </a:rPr>
            </a:br>
            <a:br>
              <a:rPr lang="en-US" altLang="en-US" sz="2400">
                <a:ea typeface="ＭＳ Ｐゴシック" panose="020B0600070205080204" pitchFamily="34" charset="-128"/>
              </a:rPr>
            </a:b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6B8A7D71-FC61-9E07-EF54-0D0712FB1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276600"/>
            <a:ext cx="4724400" cy="527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8" name="TextBox 1">
            <a:extLst>
              <a:ext uri="{FF2B5EF4-FFF2-40B4-BE49-F238E27FC236}">
                <a16:creationId xmlns:a16="http://schemas.microsoft.com/office/drawing/2014/main" id="{4A8D6909-BE5E-0127-D257-62C6C68D4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276600"/>
            <a:ext cx="2743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</a:rPr>
              <a:t>NOTE:</a:t>
            </a:r>
          </a:p>
          <a:p>
            <a:r>
              <a:rPr lang="en-US" altLang="en-US" sz="2400">
                <a:solidFill>
                  <a:srgbClr val="0070C0"/>
                </a:solidFill>
              </a:rPr>
              <a:t>The newest edition of APA format (APA 7) no longer requires the words “Running head:” to be present in front of the header on title pages.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070783C-8A34-7B81-E75D-84EF49A65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APA Headings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A9550387-E722-EC3E-D1B4-BCA0C8063A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319463"/>
            <a:ext cx="9066213" cy="4833937"/>
          </a:xfrm>
        </p:spPr>
        <p:txBody>
          <a:bodyPr rtlCol="0">
            <a:normAutofit fontScale="85000" lnSpcReduction="20000"/>
          </a:bodyPr>
          <a:lstStyle/>
          <a:p>
            <a:pPr marL="320040" indent="-320040" defTabSz="342905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None/>
              <a:defRPr/>
            </a:pPr>
            <a:r>
              <a:rPr lang="en-US" altLang="en-US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Level 1 </a:t>
            </a:r>
          </a:p>
          <a:p>
            <a:pPr marL="320040" indent="-320040" algn="ctr" defTabSz="342905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None/>
              <a:defRPr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Centered, Boldface, Uppercase and Lowercase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20040" indent="-320040" defTabSz="342905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None/>
              <a:defRPr/>
            </a:pPr>
            <a:r>
              <a:rPr lang="en-US" altLang="en-US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Level 2 </a:t>
            </a:r>
          </a:p>
          <a:p>
            <a:pPr marL="320040" indent="-320040" defTabSz="342905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None/>
              <a:defRPr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Left Align, Boldface, Uppercase and Lowercase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20040" indent="-320040" defTabSz="342905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None/>
              <a:defRPr/>
            </a:pPr>
            <a:r>
              <a:rPr lang="en-US" altLang="en-US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Level 3 </a:t>
            </a:r>
          </a:p>
          <a:p>
            <a:pPr marL="320040" indent="-320040" defTabSz="342905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Indented, boldface, lowercase paragraph heading ending with a period.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20040" indent="-320040" defTabSz="342905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None/>
              <a:defRPr/>
            </a:pPr>
            <a:r>
              <a:rPr lang="en-US" altLang="en-US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Level 4 </a:t>
            </a:r>
          </a:p>
          <a:p>
            <a:pPr marL="320040" indent="-320040" defTabSz="342905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None/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</a:t>
            </a:r>
            <a:r>
              <a:rPr lang="en-US" alt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Indented, boldface, italicized, lowercase paragraph heading ending with a period.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20040" indent="-320040" defTabSz="342905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None/>
              <a:defRPr/>
            </a:pPr>
            <a:r>
              <a:rPr lang="en-US" altLang="en-US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Level 5</a:t>
            </a:r>
          </a:p>
          <a:p>
            <a:pPr marL="320040" indent="-320040" defTabSz="342905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/>
              <a:buNone/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Indented, italicized, lowercase paragraph heading ending with a period.</a:t>
            </a: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891A68E-707B-4BE3-0807-6456853BC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In-Text Citations:</a:t>
            </a:r>
            <a:endParaRPr lang="en-US" altLang="en-US" sz="38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18BD7DF-D5CD-2D81-7894-14F5127822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319463"/>
            <a:ext cx="9066213" cy="4833937"/>
          </a:xfrm>
        </p:spPr>
        <p:txBody>
          <a:bodyPr rtlCol="0">
            <a:normAutofit lnSpcReduction="10000"/>
          </a:bodyPr>
          <a:lstStyle/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must give credit to the author of the original idea! Otherwise it is considered 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plagiarism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The important pieces of information are:</a:t>
            </a:r>
          </a:p>
          <a:p>
            <a:pPr marL="990575" lvl="1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Author/Authors last name(s)</a:t>
            </a:r>
          </a:p>
          <a:p>
            <a:pPr marL="990575" lvl="1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Year of publication</a:t>
            </a:r>
          </a:p>
          <a:p>
            <a:pPr marL="990575" lvl="1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Page number (if available)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EBA0A8C-249C-082B-6CB7-790994668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342905" eaLnBrk="1" fontAlgn="auto" hangingPunct="1">
              <a:spcAft>
                <a:spcPts val="0"/>
              </a:spcAft>
              <a:defRPr/>
            </a:pPr>
            <a: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In-Text Citations:</a:t>
            </a:r>
            <a:br>
              <a:rPr lang="en-US" altLang="en-US" sz="41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</a:br>
            <a:r>
              <a:rPr lang="en-US" altLang="en-US" sz="38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-128"/>
              </a:rPr>
              <a:t>Quotations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37AB1573-DAF9-6843-E84C-03717111D3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450" y="3276600"/>
            <a:ext cx="9175750" cy="5105400"/>
          </a:xfrm>
        </p:spPr>
        <p:txBody>
          <a:bodyPr rtlCol="0">
            <a:normAutofit fontScale="70000" lnSpcReduction="20000"/>
          </a:bodyPr>
          <a:lstStyle/>
          <a:p>
            <a:pPr marL="0" indent="0" defTabSz="609585" eaLnBrk="1" fontAlgn="auto" hangingPunct="1">
              <a:buFont typeface="Arial"/>
              <a:buNone/>
              <a:defRPr/>
            </a:pPr>
            <a:r>
              <a:rPr lang="en-US" alt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are multiple ways to include your citations correctly.</a:t>
            </a:r>
          </a:p>
          <a:p>
            <a:pPr marL="0" indent="0" defTabSz="609585" eaLnBrk="1" fontAlgn="auto" hangingPunct="1">
              <a:buFont typeface="Arial"/>
              <a:buNone/>
              <a:defRPr/>
            </a:pPr>
            <a:endParaRPr lang="en-US" altLang="en-US" sz="4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4000" u="sng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When authors are named in the sentence you’ve written:</a:t>
            </a:r>
          </a:p>
          <a:p>
            <a:pPr marL="609585" lvl="1" indent="0" defTabSz="609585" eaLnBrk="1" fontAlgn="auto" hangingPunct="1">
              <a:buFont typeface="Arial"/>
              <a:buNone/>
              <a:defRPr/>
            </a:pPr>
            <a:r>
              <a:rPr lang="en-US" altLang="en-US" sz="3367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Horner and Lu </a:t>
            </a:r>
            <a:r>
              <a:rPr lang="en-US" altLang="en-US" sz="3367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(1999) </a:t>
            </a:r>
            <a:r>
              <a:rPr lang="en-US" altLang="en-US" sz="3367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argue that even after all of these years of supporting process over product, we still aren’t as sensitive to non-native English speakers as we could be, although “interest in multiculturalism has refocused some of our efforts” </a:t>
            </a:r>
            <a:r>
              <a:rPr lang="en-US" altLang="en-US" sz="3367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(p. 168)</a:t>
            </a:r>
            <a:r>
              <a:rPr lang="en-US" altLang="en-US" sz="3367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4000" u="sng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When authors are </a:t>
            </a:r>
            <a:r>
              <a:rPr lang="en-US" altLang="en-US" sz="4000" b="1" u="sng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not</a:t>
            </a:r>
            <a:r>
              <a:rPr lang="en-US" altLang="en-US" sz="4000" u="sng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 named in the sentence you’ve written:</a:t>
            </a:r>
          </a:p>
          <a:p>
            <a:pPr marL="609585" lvl="1" indent="0" defTabSz="609585" eaLnBrk="1" fontAlgn="auto" hangingPunct="1">
              <a:buFont typeface="Arial"/>
              <a:buNone/>
              <a:defRPr/>
            </a:pPr>
            <a:r>
              <a:rPr lang="en-US" altLang="en-US" sz="3367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</a:rPr>
              <a:t>Many argue that even after many years of supporting process over product, we still aren’t as sensitive to non-native English speakers as we could be, although “interest in multiculturalism has refocused some of our efforts” </a:t>
            </a:r>
            <a:r>
              <a:rPr lang="en-US" altLang="en-US" sz="3367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(Horner &amp; Lu, 1999, p. 168)</a:t>
            </a:r>
            <a:r>
              <a:rPr lang="en-US" altLang="en-US" sz="3367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</a:t>
            </a:r>
            <a:endParaRPr lang="en-US" altLang="en-US" sz="3367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1" fontAlgn="auto" hangingPunct="1">
              <a:buFont typeface="Wingdings" panose="05000000000000000000" pitchFamily="2" charset="2"/>
              <a:buChar char="Ø"/>
              <a:defRPr/>
            </a:pP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">
      <a:dk1>
        <a:sysClr val="windowText" lastClr="000000"/>
      </a:dk1>
      <a:lt1>
        <a:sysClr val="window" lastClr="FFFFFF"/>
      </a:lt1>
      <a:dk2>
        <a:srgbClr val="212121"/>
      </a:dk2>
      <a:lt2>
        <a:srgbClr val="AB946B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2124</TotalTime>
  <Words>1201</Words>
  <Application>Microsoft Macintosh PowerPoint</Application>
  <PresentationFormat>Custom</PresentationFormat>
  <Paragraphs>154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Garamond</vt:lpstr>
      <vt:lpstr>Arial</vt:lpstr>
      <vt:lpstr>ＭＳ Ｐゴシック</vt:lpstr>
      <vt:lpstr>Century Schoolbook</vt:lpstr>
      <vt:lpstr>Wingdings</vt:lpstr>
      <vt:lpstr>Organic</vt:lpstr>
      <vt:lpstr>  APA Manuscript and Documentation Format </vt:lpstr>
      <vt:lpstr>Workshop Goals</vt:lpstr>
      <vt:lpstr>APA Overview</vt:lpstr>
      <vt:lpstr>Main Sections of APA Documents</vt:lpstr>
      <vt:lpstr>APA Title Page</vt:lpstr>
      <vt:lpstr>APA Title Page</vt:lpstr>
      <vt:lpstr>APA Headings</vt:lpstr>
      <vt:lpstr>In-Text Citations:</vt:lpstr>
      <vt:lpstr>In-Text Citations: Quotations</vt:lpstr>
      <vt:lpstr>In-Text Citations: Quotations (cont.)</vt:lpstr>
      <vt:lpstr>In-Text Citations: Paraphrases</vt:lpstr>
      <vt:lpstr>Citing Sources with Multiple Authors</vt:lpstr>
      <vt:lpstr>Citing Sources with Multiple Authors (cont.)</vt:lpstr>
      <vt:lpstr>Reference Page</vt:lpstr>
      <vt:lpstr>Order of Information  for Each Source</vt:lpstr>
      <vt:lpstr>Order of Information  for Each Source (cont.)</vt:lpstr>
      <vt:lpstr>Example Reference List</vt:lpstr>
      <vt:lpstr>Recommended Additional Resources</vt:lpstr>
    </vt:vector>
  </TitlesOfParts>
  <Company>St. Cloud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Manuscript and Documentation Format</dc:title>
  <dc:creator>camohrbacher</dc:creator>
  <cp:lastModifiedBy>Fountaine, Tim R</cp:lastModifiedBy>
  <cp:revision>155</cp:revision>
  <dcterms:created xsi:type="dcterms:W3CDTF">2005-09-21T20:52:54Z</dcterms:created>
  <dcterms:modified xsi:type="dcterms:W3CDTF">2023-01-23T20:46:53Z</dcterms:modified>
</cp:coreProperties>
</file>