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28" autoAdjust="0"/>
    <p:restoredTop sz="94694"/>
  </p:normalViewPr>
  <p:slideViewPr>
    <p:cSldViewPr>
      <p:cViewPr varScale="1">
        <p:scale>
          <a:sx n="121" d="100"/>
          <a:sy n="121" d="100"/>
        </p:scale>
        <p:origin x="1816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05F6DD-A0D4-4594-9135-54C34988F5E9}" type="datetimeFigureOut">
              <a:rPr lang="en-US" smtClean="0"/>
              <a:t>12/17/20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67B79-F5A4-414D-9F9F-5E5EF7C84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025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54DE6-7DC4-424B-A725-A24BE71D931F}" type="datetimeFigureOut">
              <a:rPr lang="en-US" smtClean="0"/>
              <a:t>12/17/20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B539BD-BB21-41B5-A808-A3617F459314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54DE6-7DC4-424B-A725-A24BE71D931F}" type="datetimeFigureOut">
              <a:rPr lang="en-US" smtClean="0"/>
              <a:t>12/17/20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539BD-BB21-41B5-A808-A3617F4593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54DE6-7DC4-424B-A725-A24BE71D931F}" type="datetimeFigureOut">
              <a:rPr lang="en-US" smtClean="0"/>
              <a:t>12/17/20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539BD-BB21-41B5-A808-A3617F4593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54DE6-7DC4-424B-A725-A24BE71D931F}" type="datetimeFigureOut">
              <a:rPr lang="en-US" smtClean="0"/>
              <a:t>12/17/20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B539BD-BB21-41B5-A808-A3617F459314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54DE6-7DC4-424B-A725-A24BE71D931F}" type="datetimeFigureOut">
              <a:rPr lang="en-US" smtClean="0"/>
              <a:t>12/17/20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B539BD-BB21-41B5-A808-A3617F45931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54DE6-7DC4-424B-A725-A24BE71D931F}" type="datetimeFigureOut">
              <a:rPr lang="en-US" smtClean="0"/>
              <a:t>12/17/20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B539BD-BB21-41B5-A808-A3617F45931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54DE6-7DC4-424B-A725-A24BE71D931F}" type="datetimeFigureOut">
              <a:rPr lang="en-US" smtClean="0"/>
              <a:t>12/17/20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B539BD-BB21-41B5-A808-A3617F459314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54DE6-7DC4-424B-A725-A24BE71D931F}" type="datetimeFigureOut">
              <a:rPr lang="en-US" smtClean="0"/>
              <a:t>12/17/20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B539BD-BB21-41B5-A808-A3617F45931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54DE6-7DC4-424B-A725-A24BE71D931F}" type="datetimeFigureOut">
              <a:rPr lang="en-US" smtClean="0"/>
              <a:t>12/17/20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B539BD-BB21-41B5-A808-A3617F45931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54DE6-7DC4-424B-A725-A24BE71D931F}" type="datetimeFigureOut">
              <a:rPr lang="en-US" smtClean="0"/>
              <a:t>12/17/20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B539BD-BB21-41B5-A808-A3617F459314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54DE6-7DC4-424B-A725-A24BE71D931F}" type="datetimeFigureOut">
              <a:rPr lang="en-US" smtClean="0"/>
              <a:t>12/17/20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B539BD-BB21-41B5-A808-A3617F459314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C0D54DE6-7DC4-424B-A725-A24BE71D931F}" type="datetimeFigureOut">
              <a:rPr lang="en-US" smtClean="0"/>
              <a:t>12/17/20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DFB539BD-BB21-41B5-A808-A3617F45931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ho.int/features/2007/child_health/en/index.html" TargetMode="External"/><Relationship Id="rId2" Type="http://schemas.openxmlformats.org/officeDocument/2006/relationships/hyperlink" Target="http://search.ebscohost.com/login.aspx?direct=true&amp;db=pbh&amp;AN=341681845&amp;site=ehost-liv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yndhammountlaurel.com/meetings.html" TargetMode="External"/><Relationship Id="rId2" Type="http://schemas.openxmlformats.org/officeDocument/2006/relationships/hyperlink" Target="http://www.nursingworld.org/AJN/2002/june/Wawatch.ht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stcloud.lib.mnscu.edu/subjects/guide.php?subject=citationstyles&amp;_ga=1.193676397.154985506.140908668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AMA Citation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From the 10</a:t>
            </a:r>
            <a:r>
              <a:rPr lang="en-US" baseline="30000" dirty="0"/>
              <a:t>th</a:t>
            </a:r>
            <a:r>
              <a:rPr lang="en-US" dirty="0"/>
              <a:t> edition</a:t>
            </a:r>
          </a:p>
        </p:txBody>
      </p:sp>
    </p:spTree>
    <p:extLst>
      <p:ext uri="{BB962C8B-B14F-4D97-AF65-F5344CB8AC3E}">
        <p14:creationId xmlns:p14="http://schemas.microsoft.com/office/powerpoint/2010/main" val="1734596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33600" y="457200"/>
            <a:ext cx="6096000" cy="4724399"/>
          </a:xfrm>
        </p:spPr>
        <p:txBody>
          <a:bodyPr>
            <a:normAutofit fontScale="70000" lnSpcReduction="20000"/>
          </a:bodyPr>
          <a:lstStyle/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sz="2600" dirty="0">
                <a:solidFill>
                  <a:srgbClr val="FFFF00"/>
                </a:solidFill>
              </a:rPr>
              <a:t>Begin</a:t>
            </a:r>
            <a:r>
              <a:rPr lang="en-US" dirty="0">
                <a:solidFill>
                  <a:srgbClr val="FFFF00"/>
                </a:solidFill>
              </a:rPr>
              <a:t> page numbers on title page. </a:t>
            </a:r>
            <a:r>
              <a:rPr lang="en-US" dirty="0"/>
              <a:t>Only use one numbering system throughout, including appendices and other end material. 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Use numerals instead of text for most numbers</a:t>
            </a:r>
            <a:r>
              <a:rPr lang="en-US" dirty="0"/>
              <a:t>, except ordinals like “first” through “ninth; numbers used like pronouns (e.g., “one” or “one’s”); fractions; numbers that begin sentences, titles, or headings, numbers spelled out in quotations.</a:t>
            </a:r>
          </a:p>
          <a:p>
            <a:endParaRPr lang="en-US" dirty="0"/>
          </a:p>
          <a:p>
            <a:r>
              <a:rPr lang="en-US" dirty="0">
                <a:solidFill>
                  <a:srgbClr val="FFFF00"/>
                </a:solidFill>
              </a:rPr>
              <a:t>Drop punctuation for abbreviations </a:t>
            </a:r>
            <a:r>
              <a:rPr lang="en-US" dirty="0"/>
              <a:t>like Rev, Corp, </a:t>
            </a:r>
            <a:r>
              <a:rPr lang="en-US" dirty="0" err="1"/>
              <a:t>Dr</a:t>
            </a:r>
            <a:r>
              <a:rPr lang="en-US" dirty="0"/>
              <a:t>, J Lab </a:t>
            </a:r>
            <a:r>
              <a:rPr lang="en-US" dirty="0" err="1"/>
              <a:t>Clin</a:t>
            </a:r>
            <a:r>
              <a:rPr lang="en-US" dirty="0"/>
              <a:t> Med, FDA, MD, </a:t>
            </a:r>
            <a:r>
              <a:rPr lang="en-US" dirty="0" err="1"/>
              <a:t>Inc</a:t>
            </a:r>
            <a:r>
              <a:rPr lang="en-US" dirty="0"/>
              <a:t>, 6 </a:t>
            </a:r>
            <a:r>
              <a:rPr lang="en-US" dirty="0" err="1"/>
              <a:t>lb</a:t>
            </a:r>
            <a:r>
              <a:rPr lang="en-US" dirty="0"/>
              <a:t> 4oz</a:t>
            </a:r>
          </a:p>
          <a:p>
            <a:endParaRPr lang="en-US" dirty="0"/>
          </a:p>
          <a:p>
            <a:r>
              <a:rPr lang="en-US" dirty="0">
                <a:solidFill>
                  <a:srgbClr val="FFFF00"/>
                </a:solidFill>
              </a:rPr>
              <a:t>Don’t cite unpublished works and personal communication </a:t>
            </a:r>
            <a:r>
              <a:rPr lang="en-US" dirty="0"/>
              <a:t>like social media posts, email, or phone interviews. They are cited only in parentheses in-text, not on the reference list.</a:t>
            </a:r>
          </a:p>
          <a:p>
            <a:endParaRPr lang="en-US" dirty="0"/>
          </a:p>
          <a:p>
            <a:r>
              <a:rPr lang="en-US" dirty="0">
                <a:solidFill>
                  <a:srgbClr val="FFFF00"/>
                </a:solidFill>
              </a:rPr>
              <a:t>Block quotations are single-spaced </a:t>
            </a:r>
            <a:r>
              <a:rPr lang="en-US">
                <a:solidFill>
                  <a:srgbClr val="FFFF00"/>
                </a:solidFill>
              </a:rPr>
              <a:t>in reduced type with </a:t>
            </a:r>
            <a:r>
              <a:rPr lang="en-US" dirty="0">
                <a:solidFill>
                  <a:srgbClr val="FFFF00"/>
                </a:solidFill>
              </a:rPr>
              <a:t>extra space before and after the quotation. </a:t>
            </a:r>
            <a:r>
              <a:rPr lang="en-US" dirty="0"/>
              <a:t>No quotation marks are used.  They are indented the same as a paragraph indentation. Use for more than 4 lines of quoted material.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Some AMA writing conventions</a:t>
            </a:r>
          </a:p>
        </p:txBody>
      </p:sp>
    </p:spTree>
    <p:extLst>
      <p:ext uri="{BB962C8B-B14F-4D97-AF65-F5344CB8AC3E}">
        <p14:creationId xmlns:p14="http://schemas.microsoft.com/office/powerpoint/2010/main" val="783919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47800" y="381000"/>
            <a:ext cx="6934200" cy="5105400"/>
          </a:xfrm>
        </p:spPr>
        <p:txBody>
          <a:bodyPr>
            <a:noAutofit/>
          </a:bodyPr>
          <a:lstStyle/>
          <a:p>
            <a:r>
              <a:rPr lang="en-US" sz="1400" dirty="0"/>
              <a:t>Sources are numbered in order of their appearance in the text and on the Reference page.</a:t>
            </a:r>
          </a:p>
          <a:p>
            <a:endParaRPr lang="en-US" sz="1400" dirty="0"/>
          </a:p>
          <a:p>
            <a:r>
              <a:rPr lang="en-US" sz="1400" dirty="0"/>
              <a:t>Superscript numerals in text at the end of the borrowed material indicates the source on the Reference page.</a:t>
            </a:r>
          </a:p>
          <a:p>
            <a:endParaRPr lang="en-US" sz="1400" dirty="0"/>
          </a:p>
          <a:p>
            <a:r>
              <a:rPr lang="en-US" sz="1400" dirty="0"/>
              <a:t>Superscript numerals are placed </a:t>
            </a:r>
            <a:r>
              <a:rPr lang="en-US" sz="1400" i="1" dirty="0"/>
              <a:t>outside</a:t>
            </a:r>
            <a:r>
              <a:rPr lang="en-US" sz="1400" dirty="0"/>
              <a:t> periods and commas,</a:t>
            </a:r>
            <a:r>
              <a:rPr lang="en-US" sz="1400" baseline="30000" dirty="0"/>
              <a:t>1</a:t>
            </a:r>
            <a:r>
              <a:rPr lang="en-US" sz="1400" dirty="0"/>
              <a:t> and inside colons and semi-colons</a:t>
            </a:r>
            <a:r>
              <a:rPr lang="en-US" sz="1400" baseline="30000" dirty="0"/>
              <a:t>2</a:t>
            </a:r>
            <a:r>
              <a:rPr lang="en-US" sz="1400" dirty="0"/>
              <a:t>; this is not intuitive.</a:t>
            </a:r>
            <a:r>
              <a:rPr lang="en-US" sz="1400" baseline="30000" dirty="0"/>
              <a:t>3</a:t>
            </a:r>
          </a:p>
          <a:p>
            <a:endParaRPr lang="en-US" sz="1400" baseline="30000" dirty="0"/>
          </a:p>
          <a:p>
            <a:r>
              <a:rPr lang="en-US" sz="1400" dirty="0"/>
              <a:t>Authors’ names are as follows:  </a:t>
            </a:r>
          </a:p>
          <a:p>
            <a:pPr lvl="1"/>
            <a:r>
              <a:rPr lang="en-US" sz="1400" dirty="0" err="1">
                <a:solidFill>
                  <a:srgbClr val="FFFF00"/>
                </a:solidFill>
              </a:rPr>
              <a:t>Lastname</a:t>
            </a:r>
            <a:r>
              <a:rPr lang="en-US" sz="1400" dirty="0">
                <a:solidFill>
                  <a:srgbClr val="FFFF00"/>
                </a:solidFill>
              </a:rPr>
              <a:t> AB. No periods, no spaces between initials.</a:t>
            </a:r>
          </a:p>
          <a:p>
            <a:pPr lvl="1"/>
            <a:endParaRPr lang="en-US" sz="1400" dirty="0"/>
          </a:p>
          <a:p>
            <a:r>
              <a:rPr lang="en-US" sz="1400" dirty="0"/>
              <a:t>Capitalize only the first word and proper nouns in the article titles. No quotation marks are used, unless the title has internal quotation marks.</a:t>
            </a:r>
          </a:p>
          <a:p>
            <a:pPr lvl="1"/>
            <a:r>
              <a:rPr lang="en-US" sz="1400" dirty="0">
                <a:solidFill>
                  <a:srgbClr val="FFFF00"/>
                </a:solidFill>
              </a:rPr>
              <a:t>Duration of antibiotic therapy for early Lyme disease</a:t>
            </a:r>
            <a:r>
              <a:rPr lang="en-US" sz="1400" dirty="0"/>
              <a:t>.</a:t>
            </a:r>
          </a:p>
          <a:p>
            <a:pPr lvl="1"/>
            <a:endParaRPr lang="en-US" sz="1400" dirty="0"/>
          </a:p>
          <a:p>
            <a:r>
              <a:rPr lang="en-US" sz="1400" dirty="0"/>
              <a:t>Date appears after title, not after author, as in APA.</a:t>
            </a:r>
          </a:p>
          <a:p>
            <a:endParaRPr lang="en-US" sz="1400" dirty="0"/>
          </a:p>
          <a:p>
            <a:r>
              <a:rPr lang="en-US" sz="1400" dirty="0"/>
              <a:t>Italicize journals, and put issue numbers in parentheses after the volume number. </a:t>
            </a:r>
          </a:p>
          <a:p>
            <a:pPr lvl="1"/>
            <a:r>
              <a:rPr lang="en-US" sz="1400" i="1" dirty="0">
                <a:solidFill>
                  <a:srgbClr val="FFFF00"/>
                </a:solidFill>
              </a:rPr>
              <a:t>The Journal of American Medicine </a:t>
            </a:r>
            <a:r>
              <a:rPr lang="en-US" sz="1400" dirty="0">
                <a:solidFill>
                  <a:srgbClr val="FFFF00"/>
                </a:solidFill>
              </a:rPr>
              <a:t>2000;109(9):481-488</a:t>
            </a:r>
          </a:p>
          <a:p>
            <a:pPr lvl="1"/>
            <a:endParaRPr lang="en-US" sz="1400" dirty="0"/>
          </a:p>
          <a:p>
            <a:r>
              <a:rPr lang="en-US" sz="1400" dirty="0"/>
              <a:t>No spaces between year, volume, number, page numbers.  See example above.</a:t>
            </a:r>
          </a:p>
          <a:p>
            <a:endParaRPr lang="en-US" sz="1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5638800"/>
            <a:ext cx="7543800" cy="9144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General information</a:t>
            </a:r>
          </a:p>
        </p:txBody>
      </p:sp>
    </p:spTree>
    <p:extLst>
      <p:ext uri="{BB962C8B-B14F-4D97-AF65-F5344CB8AC3E}">
        <p14:creationId xmlns:p14="http://schemas.microsoft.com/office/powerpoint/2010/main" val="952750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76400" y="457201"/>
            <a:ext cx="6553200" cy="4343400"/>
          </a:xfrm>
        </p:spPr>
        <p:txBody>
          <a:bodyPr>
            <a:normAutofit/>
          </a:bodyPr>
          <a:lstStyle/>
          <a:p>
            <a:r>
              <a:rPr lang="en-US" i="1" dirty="0"/>
              <a:t>Of the respondents, 95% felt that discharge arrangements were adequately explained to them.</a:t>
            </a:r>
            <a:r>
              <a:rPr lang="en-US" i="1" baseline="30000" dirty="0">
                <a:solidFill>
                  <a:srgbClr val="FFFF00"/>
                </a:solidFill>
              </a:rPr>
              <a:t>4</a:t>
            </a:r>
            <a:r>
              <a:rPr lang="en-US" i="1" dirty="0"/>
              <a:t> Further examination of the data in this study revealed other significant discrepancies.</a:t>
            </a:r>
            <a:r>
              <a:rPr lang="en-US" i="1" baseline="30000" dirty="0">
                <a:solidFill>
                  <a:srgbClr val="FFFF00"/>
                </a:solidFill>
              </a:rPr>
              <a:t>4(275)</a:t>
            </a:r>
            <a:r>
              <a:rPr lang="en-US" i="1" dirty="0"/>
              <a:t> Similar discrepancies were noted in the aforementioned studies by the 2 teams of researchers in Australia and New Zealand.</a:t>
            </a:r>
            <a:r>
              <a:rPr lang="en-US" i="1" baseline="30000" dirty="0">
                <a:solidFill>
                  <a:srgbClr val="FFFF00"/>
                </a:solidFill>
              </a:rPr>
              <a:t>2,3</a:t>
            </a:r>
          </a:p>
          <a:p>
            <a:endParaRPr lang="en-US" baseline="30000" dirty="0"/>
          </a:p>
          <a:p>
            <a:endParaRPr lang="en-US" baseline="30000" dirty="0"/>
          </a:p>
          <a:p>
            <a:r>
              <a:rPr lang="en-US" b="1" dirty="0"/>
              <a:t>Note: </a:t>
            </a:r>
            <a:r>
              <a:rPr lang="en-US" dirty="0"/>
              <a:t>If a source is cited more than once, give the number of the original reference; then include the page number in parentheses where the information was found in subsequent citations for that source.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In-text example</a:t>
            </a:r>
          </a:p>
        </p:txBody>
      </p:sp>
    </p:spTree>
    <p:extLst>
      <p:ext uri="{BB962C8B-B14F-4D97-AF65-F5344CB8AC3E}">
        <p14:creationId xmlns:p14="http://schemas.microsoft.com/office/powerpoint/2010/main" val="561401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71600" y="381000"/>
            <a:ext cx="6858000" cy="5029200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92D050"/>
                </a:solidFill>
              </a:rPr>
              <a:t>Book</a:t>
            </a:r>
          </a:p>
          <a:p>
            <a:pPr lvl="1"/>
            <a:r>
              <a:rPr lang="en-US" dirty="0"/>
              <a:t>1. Bates WH. </a:t>
            </a:r>
            <a:r>
              <a:rPr lang="en-US" i="1" dirty="0"/>
              <a:t>The Bates Method for Better Eyesight Without Glasses. </a:t>
            </a:r>
            <a:r>
              <a:rPr lang="en-US" dirty="0">
                <a:effectLst/>
              </a:rPr>
              <a:t>New York: Henry Holt &amp; Co; 1943.</a:t>
            </a:r>
            <a:endParaRPr lang="en-US" dirty="0"/>
          </a:p>
          <a:p>
            <a:r>
              <a:rPr lang="en-US" dirty="0">
                <a:solidFill>
                  <a:srgbClr val="92D050"/>
                </a:solidFill>
              </a:rPr>
              <a:t>Journal article</a:t>
            </a:r>
          </a:p>
          <a:p>
            <a:pPr lvl="1"/>
            <a:r>
              <a:rPr lang="en-US" dirty="0"/>
              <a:t>2. Hu P, Reuben DB. Effects of managed care on the length of time that elderly patients spend with physicians during ambulatory visits. </a:t>
            </a:r>
            <a:r>
              <a:rPr lang="en-US" i="1" dirty="0"/>
              <a:t>Med Care. 2002;40(7):606-613.</a:t>
            </a:r>
            <a:endParaRPr lang="en-US" dirty="0"/>
          </a:p>
          <a:p>
            <a:r>
              <a:rPr lang="en-US" dirty="0">
                <a:solidFill>
                  <a:srgbClr val="92D050"/>
                </a:solidFill>
              </a:rPr>
              <a:t>Journal article with more than 6 authors</a:t>
            </a:r>
          </a:p>
          <a:p>
            <a:pPr lvl="1"/>
            <a:r>
              <a:rPr lang="en-US" dirty="0"/>
              <a:t>3. Geller AC, </a:t>
            </a:r>
            <a:r>
              <a:rPr lang="en-US" dirty="0" err="1"/>
              <a:t>Venna</a:t>
            </a:r>
            <a:r>
              <a:rPr lang="en-US" dirty="0"/>
              <a:t> S, </a:t>
            </a:r>
            <a:r>
              <a:rPr lang="en-US" dirty="0" err="1"/>
              <a:t>Prout</a:t>
            </a:r>
            <a:r>
              <a:rPr lang="en-US" dirty="0"/>
              <a:t> M, et al. Should the skin cancer examination be taught in medical school? </a:t>
            </a:r>
            <a:r>
              <a:rPr lang="en-US" i="1" dirty="0"/>
              <a:t>Arch </a:t>
            </a:r>
            <a:r>
              <a:rPr lang="en-US" i="1" dirty="0" err="1"/>
              <a:t>Dermetol</a:t>
            </a:r>
            <a:r>
              <a:rPr lang="en-US" dirty="0">
                <a:effectLst/>
              </a:rPr>
              <a:t>. 2002;138(9):1201-1203.</a:t>
            </a:r>
            <a:endParaRPr lang="en-US" dirty="0"/>
          </a:p>
          <a:p>
            <a:r>
              <a:rPr lang="en-US" dirty="0">
                <a:solidFill>
                  <a:srgbClr val="92D050"/>
                </a:solidFill>
              </a:rPr>
              <a:t>Electronic journal with </a:t>
            </a:r>
            <a:r>
              <a:rPr lang="en-US" dirty="0" err="1">
                <a:solidFill>
                  <a:srgbClr val="92D050"/>
                </a:solidFill>
              </a:rPr>
              <a:t>doi</a:t>
            </a:r>
            <a:endParaRPr lang="en-US" dirty="0">
              <a:solidFill>
                <a:srgbClr val="92D050"/>
              </a:solidFill>
            </a:endParaRPr>
          </a:p>
          <a:p>
            <a:pPr lvl="1"/>
            <a:r>
              <a:rPr lang="en-US" dirty="0"/>
              <a:t>4. Gage BF, </a:t>
            </a:r>
            <a:r>
              <a:rPr lang="en-US" dirty="0" err="1"/>
              <a:t>Fihn</a:t>
            </a:r>
            <a:r>
              <a:rPr lang="en-US" dirty="0"/>
              <a:t> SD, White RH. Management and dosing of warfarin therapy. </a:t>
            </a:r>
            <a:r>
              <a:rPr lang="en-US" i="1" dirty="0"/>
              <a:t>The American Journal of Medicine</a:t>
            </a:r>
            <a:r>
              <a:rPr lang="en-US" dirty="0"/>
              <a:t>. 2000;109(6):481-488.  </a:t>
            </a:r>
            <a:r>
              <a:rPr lang="en-US" dirty="0" err="1"/>
              <a:t>doi</a:t>
            </a:r>
            <a:r>
              <a:rPr lang="en-US" dirty="0"/>
              <a:t>: 10.1016/S0002-9343(00)00545-3</a:t>
            </a:r>
          </a:p>
          <a:p>
            <a:r>
              <a:rPr lang="en-US" dirty="0">
                <a:solidFill>
                  <a:srgbClr val="92D050"/>
                </a:solidFill>
              </a:rPr>
              <a:t>Electronic journal without </a:t>
            </a:r>
            <a:r>
              <a:rPr lang="en-US" dirty="0" err="1">
                <a:solidFill>
                  <a:srgbClr val="92D050"/>
                </a:solidFill>
              </a:rPr>
              <a:t>doi</a:t>
            </a:r>
            <a:endParaRPr lang="en-US" dirty="0">
              <a:solidFill>
                <a:srgbClr val="92D050"/>
              </a:solidFill>
            </a:endParaRPr>
          </a:p>
          <a:p>
            <a:pPr lvl="1"/>
            <a:r>
              <a:rPr lang="en-US" dirty="0"/>
              <a:t>5. </a:t>
            </a:r>
            <a:r>
              <a:rPr lang="en-US" dirty="0" err="1"/>
              <a:t>Aggleton</a:t>
            </a:r>
            <a:r>
              <a:rPr lang="en-US" dirty="0"/>
              <a:t> JP. Understanding anterograde amnesia: disconnections and hidden lesions. </a:t>
            </a:r>
            <a:r>
              <a:rPr lang="en-US" i="1" dirty="0"/>
              <a:t>Q J </a:t>
            </a:r>
            <a:r>
              <a:rPr lang="en-US" i="1" dirty="0" err="1"/>
              <a:t>Exp</a:t>
            </a:r>
            <a:r>
              <a:rPr lang="en-US" i="1" dirty="0"/>
              <a:t> Psychol. </a:t>
            </a:r>
            <a:r>
              <a:rPr lang="en-US" dirty="0"/>
              <a:t>2008;61(10):1441-1471. </a:t>
            </a:r>
            <a:r>
              <a:rPr lang="en-US" dirty="0">
                <a:hlinkClick r:id="rId2"/>
              </a:rPr>
              <a:t>http://search.ebscohost.com/login.aspx?direct=true&amp;db=pbh&amp;AN=341681845&amp;site=ehost-live</a:t>
            </a:r>
            <a:r>
              <a:rPr lang="en-US" dirty="0"/>
              <a:t> Accessed March 18, 2010</a:t>
            </a:r>
          </a:p>
          <a:p>
            <a:r>
              <a:rPr lang="en-US" dirty="0">
                <a:solidFill>
                  <a:srgbClr val="92D050"/>
                </a:solidFill>
              </a:rPr>
              <a:t>Web page </a:t>
            </a:r>
          </a:p>
          <a:p>
            <a:pPr lvl="1"/>
            <a:r>
              <a:rPr lang="en-US" dirty="0"/>
              <a:t>6. World Health Organization. Saving the future generation in Darfur. World Health Organization. </a:t>
            </a:r>
            <a:r>
              <a:rPr lang="en-US" dirty="0">
                <a:hlinkClick r:id="rId3"/>
              </a:rPr>
              <a:t>http://www.who.int/features/2007/child_health/en/ index.html</a:t>
            </a:r>
            <a:r>
              <a:rPr lang="en-US" dirty="0"/>
              <a:t>. Published July 7, 2007. Accessed October 11, 2009.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5410200"/>
            <a:ext cx="7543800" cy="9144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Reference list examples</a:t>
            </a:r>
          </a:p>
        </p:txBody>
      </p:sp>
    </p:spTree>
    <p:extLst>
      <p:ext uri="{BB962C8B-B14F-4D97-AF65-F5344CB8AC3E}">
        <p14:creationId xmlns:p14="http://schemas.microsoft.com/office/powerpoint/2010/main" val="3162372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00200" y="457200"/>
            <a:ext cx="6629400" cy="4495799"/>
          </a:xfrm>
        </p:spPr>
        <p:txBody>
          <a:bodyPr>
            <a:normAutofit fontScale="77500" lnSpcReduction="20000"/>
          </a:bodyPr>
          <a:lstStyle/>
          <a:p>
            <a:pPr marL="18288" lvl="0" indent="0">
              <a:buNone/>
            </a:pPr>
            <a:r>
              <a:rPr lang="en-US" dirty="0">
                <a:effectLst/>
              </a:rPr>
              <a:t>1. Jones AB. Modes of treatment: A traditional approach.  </a:t>
            </a:r>
            <a:r>
              <a:rPr lang="en-US" i="1" dirty="0">
                <a:effectLst/>
              </a:rPr>
              <a:t>Phys </a:t>
            </a:r>
            <a:r>
              <a:rPr lang="en-US" i="1" dirty="0" err="1">
                <a:effectLst/>
              </a:rPr>
              <a:t>Ther</a:t>
            </a:r>
            <a:r>
              <a:rPr lang="en-US" i="1" dirty="0">
                <a:effectLst/>
              </a:rPr>
              <a:t>. </a:t>
            </a:r>
            <a:r>
              <a:rPr lang="en-US" dirty="0">
                <a:effectLst/>
              </a:rPr>
              <a:t>1999;80:20-26. </a:t>
            </a:r>
          </a:p>
          <a:p>
            <a:pPr marL="18288" lvl="0" indent="0">
              <a:buNone/>
            </a:pPr>
            <a:r>
              <a:rPr lang="en-US" dirty="0">
                <a:effectLst/>
              </a:rPr>
              <a:t>2. Smith CD. </a:t>
            </a:r>
            <a:r>
              <a:rPr lang="en-US" i="1" dirty="0">
                <a:effectLst/>
              </a:rPr>
              <a:t>Transmission modes and treatment approaches. </a:t>
            </a:r>
            <a:r>
              <a:rPr lang="en-US" dirty="0">
                <a:effectLst/>
              </a:rPr>
              <a:t>3rd ed. Miami (FL): Florida University Presses; 1999. </a:t>
            </a:r>
          </a:p>
          <a:p>
            <a:pPr marL="18288" lvl="0" indent="0">
              <a:buNone/>
            </a:pPr>
            <a:r>
              <a:rPr lang="en-US" dirty="0">
                <a:effectLst/>
              </a:rPr>
              <a:t>3. Garcia EF, </a:t>
            </a:r>
            <a:r>
              <a:rPr lang="en-US" dirty="0" err="1">
                <a:effectLst/>
              </a:rPr>
              <a:t>Zabihi</a:t>
            </a:r>
            <a:r>
              <a:rPr lang="en-US" dirty="0">
                <a:effectLst/>
              </a:rPr>
              <a:t> GH. </a:t>
            </a:r>
            <a:r>
              <a:rPr lang="en-US" i="1" dirty="0">
                <a:effectLst/>
              </a:rPr>
              <a:t>Transmission modes. </a:t>
            </a:r>
            <a:r>
              <a:rPr lang="en-US" dirty="0">
                <a:effectLst/>
              </a:rPr>
              <a:t>New York (NY): NYU Press; 1999:308-338. </a:t>
            </a:r>
          </a:p>
          <a:p>
            <a:pPr marL="18288" lvl="0" indent="0">
              <a:buNone/>
            </a:pPr>
            <a:r>
              <a:rPr lang="en-US" dirty="0">
                <a:effectLst/>
              </a:rPr>
              <a:t>4. Mohamed IJ. Principles of treatment. In: Needles DD, Thread OE, editors. </a:t>
            </a:r>
            <a:r>
              <a:rPr lang="en-US" i="1" dirty="0">
                <a:effectLst/>
              </a:rPr>
              <a:t>What it's all about? </a:t>
            </a:r>
            <a:r>
              <a:rPr lang="en-US" dirty="0">
                <a:effectLst/>
              </a:rPr>
              <a:t>Putnam (NY): Happy Days Press; 1998:29-39. </a:t>
            </a:r>
          </a:p>
          <a:p>
            <a:pPr marL="18288" lvl="0" indent="0">
              <a:buNone/>
            </a:pPr>
            <a:r>
              <a:rPr lang="en-US" dirty="0">
                <a:effectLst/>
              </a:rPr>
              <a:t>5. Haskins AR, </a:t>
            </a:r>
            <a:r>
              <a:rPr lang="en-US" dirty="0" err="1">
                <a:effectLst/>
              </a:rPr>
              <a:t>Himburg</a:t>
            </a:r>
            <a:r>
              <a:rPr lang="en-US" dirty="0">
                <a:effectLst/>
              </a:rPr>
              <a:t> SP, George V, et al. Daring to be different: A less traditional style.  </a:t>
            </a:r>
            <a:r>
              <a:rPr lang="en-US" i="1" dirty="0" err="1">
                <a:effectLst/>
              </a:rPr>
              <a:t>Clin</a:t>
            </a:r>
            <a:r>
              <a:rPr lang="en-US" i="1" dirty="0">
                <a:effectLst/>
              </a:rPr>
              <a:t> </a:t>
            </a:r>
            <a:r>
              <a:rPr lang="en-US" i="1" dirty="0" err="1">
                <a:effectLst/>
              </a:rPr>
              <a:t>mgmt</a:t>
            </a:r>
            <a:r>
              <a:rPr lang="en-US" i="1" dirty="0">
                <a:effectLst/>
              </a:rPr>
              <a:t> in educ. </a:t>
            </a:r>
            <a:r>
              <a:rPr lang="en-US" dirty="0">
                <a:effectLst/>
              </a:rPr>
              <a:t>2000;26(1):9-19. </a:t>
            </a:r>
          </a:p>
          <a:p>
            <a:pPr marL="18288" lvl="0" indent="0">
              <a:buNone/>
            </a:pPr>
            <a:r>
              <a:rPr lang="en-US" dirty="0">
                <a:effectLst/>
              </a:rPr>
              <a:t>6. </a:t>
            </a:r>
            <a:r>
              <a:rPr lang="en-US" dirty="0" err="1">
                <a:effectLst/>
              </a:rPr>
              <a:t>Abood</a:t>
            </a:r>
            <a:r>
              <a:rPr lang="en-US" dirty="0">
                <a:effectLst/>
              </a:rPr>
              <a:t> S. Quality improvement initiative in nursing homes: the ANA acts in an advisory role. Am J </a:t>
            </a:r>
            <a:r>
              <a:rPr lang="en-US" dirty="0" err="1">
                <a:effectLst/>
              </a:rPr>
              <a:t>Nurs</a:t>
            </a:r>
            <a:r>
              <a:rPr lang="en-US" dirty="0">
                <a:effectLst/>
              </a:rPr>
              <a:t> [serial on the Internet]. 2002 Jun [cited 2002 Aug 12];102(6):[about 3 p.]. Available from: </a:t>
            </a:r>
            <a:r>
              <a:rPr lang="en-US" dirty="0">
                <a:effectLst/>
                <a:hlinkClick r:id="rId2"/>
              </a:rPr>
              <a:t>http://www.nursingworld.org/AJN/2002/june/Wawatch.htm</a:t>
            </a:r>
            <a:endParaRPr lang="en-US" dirty="0">
              <a:effectLst/>
            </a:endParaRPr>
          </a:p>
          <a:p>
            <a:pPr marL="18288" lvl="0" indent="0">
              <a:buNone/>
            </a:pPr>
            <a:r>
              <a:rPr lang="en-US" dirty="0">
                <a:effectLst/>
              </a:rPr>
              <a:t>7. Wyndham Mount Laurel. Meetings and Conferences Page. Available at: </a:t>
            </a:r>
            <a:r>
              <a:rPr lang="en-US" dirty="0">
                <a:effectLst/>
                <a:hlinkClick r:id="rId3"/>
              </a:rPr>
              <a:t>http://www.wyndhammountlaurel.com/meetings.html</a:t>
            </a:r>
            <a:r>
              <a:rPr lang="en-US" dirty="0">
                <a:effectLst/>
              </a:rPr>
              <a:t>.  Accessed January 9, 2004. </a:t>
            </a:r>
          </a:p>
          <a:p>
            <a:pPr marL="18288" indent="0">
              <a:buNone/>
            </a:pPr>
            <a:r>
              <a:rPr lang="en-US" dirty="0">
                <a:effectLst/>
              </a:rPr>
              <a:t> </a:t>
            </a:r>
          </a:p>
          <a:p>
            <a:pPr marL="1828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Sample reference list</a:t>
            </a:r>
          </a:p>
        </p:txBody>
      </p:sp>
    </p:spTree>
    <p:extLst>
      <p:ext uri="{BB962C8B-B14F-4D97-AF65-F5344CB8AC3E}">
        <p14:creationId xmlns:p14="http://schemas.microsoft.com/office/powerpoint/2010/main" val="3807666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71600" y="304800"/>
            <a:ext cx="6096000" cy="4648200"/>
          </a:xfrm>
        </p:spPr>
        <p:txBody>
          <a:bodyPr>
            <a:normAutofit/>
          </a:bodyPr>
          <a:lstStyle/>
          <a:p>
            <a:endParaRPr lang="en-US" sz="1200" dirty="0"/>
          </a:p>
          <a:p>
            <a:pPr marL="18288" indent="0" algn="ctr">
              <a:buNone/>
            </a:pPr>
            <a:r>
              <a:rPr lang="en-US" sz="1200" dirty="0"/>
              <a:t> </a:t>
            </a:r>
            <a:r>
              <a:rPr lang="en-US" sz="1400" dirty="0"/>
              <a:t>Background and Examples for Utilizing AMA Citation Style </a:t>
            </a:r>
          </a:p>
          <a:p>
            <a:pPr marL="18288" indent="0" algn="ctr">
              <a:buNone/>
            </a:pPr>
            <a:r>
              <a:rPr lang="it-IT" sz="1400" dirty="0"/>
              <a:t>Alissa Virginia Fial, MA, MLIS </a:t>
            </a:r>
          </a:p>
          <a:p>
            <a:pPr marL="18288" indent="0" algn="ctr">
              <a:buNone/>
            </a:pPr>
            <a:r>
              <a:rPr lang="en-US" sz="1400" dirty="0"/>
              <a:t>avfial@utep.edu </a:t>
            </a:r>
          </a:p>
          <a:p>
            <a:pPr marL="18288" indent="0" algn="ctr">
              <a:buNone/>
            </a:pPr>
            <a:r>
              <a:rPr lang="en-US" sz="1400" dirty="0"/>
              <a:t>University of Texas at El Paso </a:t>
            </a:r>
          </a:p>
          <a:p>
            <a:pPr marL="18288" indent="0" algn="ctr">
              <a:buNone/>
            </a:pPr>
            <a:r>
              <a:rPr lang="en-US" sz="1400" dirty="0"/>
              <a:t>427 words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5486400"/>
            <a:ext cx="7543800" cy="9144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Sample title page</a:t>
            </a:r>
          </a:p>
        </p:txBody>
      </p:sp>
    </p:spTree>
    <p:extLst>
      <p:ext uri="{BB962C8B-B14F-4D97-AF65-F5344CB8AC3E}">
        <p14:creationId xmlns:p14="http://schemas.microsoft.com/office/powerpoint/2010/main" val="2968717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00200" y="990600"/>
            <a:ext cx="6096000" cy="3657599"/>
          </a:xfrm>
        </p:spPr>
        <p:txBody>
          <a:bodyPr/>
          <a:lstStyle/>
          <a:p>
            <a:r>
              <a:rPr lang="en-US" sz="1600">
                <a:solidFill>
                  <a:srgbClr val="1AB39F">
                    <a:lumMod val="60000"/>
                    <a:lumOff val="40000"/>
                  </a:srgb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Citation Information </a:t>
            </a:r>
            <a:r>
              <a:rPr lang="en-US" sz="1600">
                <a:solidFill>
                  <a:srgbClr val="1AB39F">
                    <a:lumMod val="60000"/>
                    <a:lumOff val="40000"/>
                  </a:srgb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hlinkClick r:id="rId2"/>
              </a:rPr>
              <a:t>SCSU </a:t>
            </a:r>
            <a:r>
              <a:rPr lang="en-US" sz="1600" dirty="0">
                <a:solidFill>
                  <a:srgbClr val="1AB39F">
                    <a:lumMod val="60000"/>
                    <a:lumOff val="40000"/>
                  </a:srgb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hlinkClick r:id="rId2"/>
              </a:rPr>
              <a:t>Library Citation information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1600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236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793</TotalTime>
  <Words>961</Words>
  <Application>Microsoft Macintosh PowerPoint</Application>
  <PresentationFormat>On-screen Show (4:3)</PresentationFormat>
  <Paragraphs>68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Palatino Linotype</vt:lpstr>
      <vt:lpstr>Times New Roman</vt:lpstr>
      <vt:lpstr>Wingdings</vt:lpstr>
      <vt:lpstr>Elemental</vt:lpstr>
      <vt:lpstr>AMA Citation Style</vt:lpstr>
      <vt:lpstr>Some AMA writing conventions</vt:lpstr>
      <vt:lpstr>General information</vt:lpstr>
      <vt:lpstr>In-text example</vt:lpstr>
      <vt:lpstr>Reference list examples</vt:lpstr>
      <vt:lpstr>Sample reference list</vt:lpstr>
      <vt:lpstr>Sample title page</vt:lpstr>
      <vt:lpstr>PowerPoint Presentation</vt:lpstr>
    </vt:vector>
  </TitlesOfParts>
  <Company>St. Cloud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AMA Citation Style</dc:title>
  <dc:creator>Mohrbacher, Carol A.</dc:creator>
  <cp:lastModifiedBy>Fountaine, Tim R</cp:lastModifiedBy>
  <cp:revision>29</cp:revision>
  <dcterms:created xsi:type="dcterms:W3CDTF">2013-09-30T17:57:36Z</dcterms:created>
  <dcterms:modified xsi:type="dcterms:W3CDTF">2020-12-17T21:23:46Z</dcterms:modified>
</cp:coreProperties>
</file>