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256" r:id="rId2"/>
    <p:sldId id="259" r:id="rId3"/>
    <p:sldId id="260" r:id="rId4"/>
    <p:sldId id="262" r:id="rId5"/>
    <p:sldId id="261" r:id="rId6"/>
    <p:sldId id="269" r:id="rId7"/>
    <p:sldId id="263" r:id="rId8"/>
    <p:sldId id="264" r:id="rId9"/>
    <p:sldId id="265" r:id="rId10"/>
    <p:sldId id="266" r:id="rId11"/>
    <p:sldId id="270" r:id="rId12"/>
    <p:sldId id="267" r:id="rId13"/>
    <p:sldId id="268"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E39B74-B1F8-4F5D-B68F-9351035B4041}" type="datetimeFigureOut">
              <a:rPr lang="en-US" smtClean="0"/>
              <a:pPr/>
              <a:t>8/29/2013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5BB5FC-05CA-4881-A39F-43A1F1C6800E}" type="slidenum">
              <a:rPr lang="en-US" smtClean="0"/>
              <a:pPr/>
              <a:t>‹#›</a:t>
            </a:fld>
            <a:endParaRPr lang="en-US"/>
          </a:p>
        </p:txBody>
      </p:sp>
    </p:spTree>
    <p:extLst>
      <p:ext uri="{BB962C8B-B14F-4D97-AF65-F5344CB8AC3E}">
        <p14:creationId xmlns:p14="http://schemas.microsoft.com/office/powerpoint/2010/main" val="2232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DE8B93-DBFA-4A66-A6FB-38D0C28B90A2}" type="datetimeFigureOut">
              <a:rPr lang="en-US" smtClean="0"/>
              <a:pPr/>
              <a:t>8/29/2013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18C346-223D-47C1-AB80-3A04FB4F5F77}" type="slidenum">
              <a:rPr lang="en-US" smtClean="0"/>
              <a:pPr/>
              <a:t>‹#›</a:t>
            </a:fld>
            <a:endParaRPr lang="en-US"/>
          </a:p>
        </p:txBody>
      </p:sp>
    </p:spTree>
    <p:extLst>
      <p:ext uri="{BB962C8B-B14F-4D97-AF65-F5344CB8AC3E}">
        <p14:creationId xmlns:p14="http://schemas.microsoft.com/office/powerpoint/2010/main" val="2955302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18C346-223D-47C1-AB80-3A04FB4F5F7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FF58248-184C-4298-B56D-7136DB5BF474}" type="datetimeFigureOut">
              <a:rPr lang="en-US" smtClean="0"/>
              <a:pPr/>
              <a:t>8/29/2013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6883A09-EC39-440B-BCA2-D308E35DC88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F58248-184C-4298-B56D-7136DB5BF474}" type="datetimeFigureOut">
              <a:rPr lang="en-US" smtClean="0"/>
              <a:pPr/>
              <a:t>8/29/2013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83A09-EC39-440B-BCA2-D308E35DC8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F58248-184C-4298-B56D-7136DB5BF474}" type="datetimeFigureOut">
              <a:rPr lang="en-US" smtClean="0"/>
              <a:pPr/>
              <a:t>8/29/2013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883A09-EC39-440B-BCA2-D308E35DC8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FF58248-184C-4298-B56D-7136DB5BF474}" type="datetimeFigureOut">
              <a:rPr lang="en-US" smtClean="0"/>
              <a:pPr/>
              <a:t>8/29/2013</a:t>
            </a:fld>
            <a:endParaRPr lang="en-US"/>
          </a:p>
        </p:txBody>
      </p:sp>
      <p:sp>
        <p:nvSpPr>
          <p:cNvPr id="9" name="Slide Number Placeholder 8"/>
          <p:cNvSpPr>
            <a:spLocks noGrp="1"/>
          </p:cNvSpPr>
          <p:nvPr>
            <p:ph type="sldNum" sz="quarter" idx="15"/>
          </p:nvPr>
        </p:nvSpPr>
        <p:spPr/>
        <p:txBody>
          <a:bodyPr rtlCol="0"/>
          <a:lstStyle/>
          <a:p>
            <a:fld id="{A6883A09-EC39-440B-BCA2-D308E35DC88E}"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FF58248-184C-4298-B56D-7136DB5BF474}" type="datetimeFigureOut">
              <a:rPr lang="en-US" smtClean="0"/>
              <a:pPr/>
              <a:t>8/29/2013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6883A09-EC39-440B-BCA2-D308E35DC88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FF58248-184C-4298-B56D-7136DB5BF474}" type="datetimeFigureOut">
              <a:rPr lang="en-US" smtClean="0"/>
              <a:pPr/>
              <a:t>8/29/2013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83A09-EC39-440B-BCA2-D308E35DC88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FF58248-184C-4298-B56D-7136DB5BF474}" type="datetimeFigureOut">
              <a:rPr lang="en-US" smtClean="0"/>
              <a:pPr/>
              <a:t>8/29/2013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883A09-EC39-440B-BCA2-D308E35DC88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FF58248-184C-4298-B56D-7136DB5BF474}" type="datetimeFigureOut">
              <a:rPr lang="en-US" smtClean="0"/>
              <a:pPr/>
              <a:t>8/29/2013</a:t>
            </a:fld>
            <a:endParaRPr lang="en-US"/>
          </a:p>
        </p:txBody>
      </p:sp>
      <p:sp>
        <p:nvSpPr>
          <p:cNvPr id="7" name="Slide Number Placeholder 6"/>
          <p:cNvSpPr>
            <a:spLocks noGrp="1"/>
          </p:cNvSpPr>
          <p:nvPr>
            <p:ph type="sldNum" sz="quarter" idx="11"/>
          </p:nvPr>
        </p:nvSpPr>
        <p:spPr/>
        <p:txBody>
          <a:bodyPr rtlCol="0"/>
          <a:lstStyle/>
          <a:p>
            <a:fld id="{A6883A09-EC39-440B-BCA2-D308E35DC88E}"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F58248-184C-4298-B56D-7136DB5BF474}" type="datetimeFigureOut">
              <a:rPr lang="en-US" smtClean="0"/>
              <a:pPr/>
              <a:t>8/29/2013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883A09-EC39-440B-BCA2-D308E35DC8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FF58248-184C-4298-B56D-7136DB5BF474}" type="datetimeFigureOut">
              <a:rPr lang="en-US" smtClean="0"/>
              <a:pPr/>
              <a:t>8/29/2013</a:t>
            </a:fld>
            <a:endParaRPr lang="en-US"/>
          </a:p>
        </p:txBody>
      </p:sp>
      <p:sp>
        <p:nvSpPr>
          <p:cNvPr id="22" name="Slide Number Placeholder 21"/>
          <p:cNvSpPr>
            <a:spLocks noGrp="1"/>
          </p:cNvSpPr>
          <p:nvPr>
            <p:ph type="sldNum" sz="quarter" idx="15"/>
          </p:nvPr>
        </p:nvSpPr>
        <p:spPr/>
        <p:txBody>
          <a:bodyPr rtlCol="0"/>
          <a:lstStyle/>
          <a:p>
            <a:fld id="{A6883A09-EC39-440B-BCA2-D308E35DC88E}"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FF58248-184C-4298-B56D-7136DB5BF474}" type="datetimeFigureOut">
              <a:rPr lang="en-US" smtClean="0"/>
              <a:pPr/>
              <a:t>8/29/2013</a:t>
            </a:fld>
            <a:endParaRPr lang="en-US"/>
          </a:p>
        </p:txBody>
      </p:sp>
      <p:sp>
        <p:nvSpPr>
          <p:cNvPr id="18" name="Slide Number Placeholder 17"/>
          <p:cNvSpPr>
            <a:spLocks noGrp="1"/>
          </p:cNvSpPr>
          <p:nvPr>
            <p:ph type="sldNum" sz="quarter" idx="11"/>
          </p:nvPr>
        </p:nvSpPr>
        <p:spPr/>
        <p:txBody>
          <a:bodyPr rtlCol="0"/>
          <a:lstStyle/>
          <a:p>
            <a:fld id="{A6883A09-EC39-440B-BCA2-D308E35DC88E}"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FF58248-184C-4298-B56D-7136DB5BF474}" type="datetimeFigureOut">
              <a:rPr lang="en-US" smtClean="0"/>
              <a:pPr/>
              <a:t>8/29/2013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6883A09-EC39-440B-BCA2-D308E35DC8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Academic Tone and Diction</a:t>
            </a:r>
            <a:endParaRPr lang="en-US" b="1" dirty="0"/>
          </a:p>
        </p:txBody>
      </p:sp>
      <p:sp>
        <p:nvSpPr>
          <p:cNvPr id="3" name="Subtitle 2"/>
          <p:cNvSpPr>
            <a:spLocks noGrp="1"/>
          </p:cNvSpPr>
          <p:nvPr>
            <p:ph type="subTitle" idx="1"/>
          </p:nvPr>
        </p:nvSpPr>
        <p:spPr/>
        <p:txBody>
          <a:bodyPr/>
          <a:lstStyle/>
          <a:p>
            <a:r>
              <a:rPr lang="en-US" dirty="0" smtClean="0"/>
              <a:t>A Write Place edition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lstStyle/>
          <a:p>
            <a:r>
              <a:rPr lang="en-US" dirty="0" smtClean="0"/>
              <a:t>Quotations (cont.)</a:t>
            </a:r>
            <a:endParaRPr lang="en-US" dirty="0"/>
          </a:p>
        </p:txBody>
      </p:sp>
      <p:sp>
        <p:nvSpPr>
          <p:cNvPr id="3" name="Content Placeholder 2"/>
          <p:cNvSpPr>
            <a:spLocks noGrp="1"/>
          </p:cNvSpPr>
          <p:nvPr>
            <p:ph sz="quarter" idx="1"/>
          </p:nvPr>
        </p:nvSpPr>
        <p:spPr>
          <a:xfrm>
            <a:off x="457200" y="1219200"/>
            <a:ext cx="7467600" cy="5254752"/>
          </a:xfrm>
        </p:spPr>
        <p:txBody>
          <a:bodyPr/>
          <a:lstStyle/>
          <a:p>
            <a:r>
              <a:rPr lang="en-US" dirty="0" smtClean="0"/>
              <a:t>Consider using a </a:t>
            </a:r>
            <a:r>
              <a:rPr lang="en-US" b="1" dirty="0" smtClean="0"/>
              <a:t>quotation sandwich.  </a:t>
            </a:r>
            <a:r>
              <a:rPr lang="en-US" dirty="0" smtClean="0"/>
              <a:t>Introduce your quotation in your own words.  Insert quotation.  Then comment on quotation and transition into next part.</a:t>
            </a:r>
          </a:p>
          <a:p>
            <a:pPr>
              <a:buNone/>
            </a:pPr>
            <a:r>
              <a:rPr lang="en-US" u="sng" dirty="0" smtClean="0"/>
              <a:t>Example</a:t>
            </a:r>
          </a:p>
          <a:p>
            <a:pPr>
              <a:buNone/>
            </a:pPr>
            <a:r>
              <a:rPr lang="en-US" dirty="0" smtClean="0"/>
              <a:t>In his “I Have a Dream” speech, Martin Luther King Jr. makes a strong case for hope, saying </a:t>
            </a:r>
            <a:r>
              <a:rPr lang="en-US" dirty="0" smtClean="0">
                <a:solidFill>
                  <a:srgbClr val="00B050"/>
                </a:solidFill>
              </a:rPr>
              <a:t>“With this faith we will be able to transform the jangling discord of our nation into a beautiful symphony of brotherhood” (359).  </a:t>
            </a:r>
            <a:r>
              <a:rPr lang="en-US" dirty="0" smtClean="0"/>
              <a:t>Barack Obama’s themes of collaboration and inclusiveness recall King’s words.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Giant Dangling Modifier</a:t>
            </a:r>
            <a:endParaRPr lang="en-US" dirty="0"/>
          </a:p>
        </p:txBody>
      </p:sp>
      <p:sp>
        <p:nvSpPr>
          <p:cNvPr id="3" name="Content Placeholder 2"/>
          <p:cNvSpPr>
            <a:spLocks noGrp="1"/>
          </p:cNvSpPr>
          <p:nvPr>
            <p:ph sz="quarter" idx="1"/>
          </p:nvPr>
        </p:nvSpPr>
        <p:spPr/>
        <p:txBody>
          <a:bodyPr/>
          <a:lstStyle/>
          <a:p>
            <a:r>
              <a:rPr lang="en-US" b="1" dirty="0" smtClean="0">
                <a:solidFill>
                  <a:srgbClr val="FF0000"/>
                </a:solidFill>
              </a:rPr>
              <a:t>Wrong. </a:t>
            </a:r>
            <a:r>
              <a:rPr lang="en-US" dirty="0" smtClean="0"/>
              <a:t>In Sandra Lee’s book, </a:t>
            </a:r>
            <a:r>
              <a:rPr lang="en-US" i="1" dirty="0" smtClean="0"/>
              <a:t>How to Navigate Rough Academic Waters</a:t>
            </a:r>
            <a:r>
              <a:rPr lang="en-US" dirty="0" smtClean="0"/>
              <a:t>, she says . . . “</a:t>
            </a:r>
          </a:p>
          <a:p>
            <a:endParaRPr lang="en-US" dirty="0" smtClean="0"/>
          </a:p>
          <a:p>
            <a:r>
              <a:rPr lang="en-US" b="1" dirty="0" smtClean="0">
                <a:solidFill>
                  <a:srgbClr val="00B050"/>
                </a:solidFill>
              </a:rPr>
              <a:t>Correct. </a:t>
            </a:r>
            <a:endParaRPr lang="en-US" dirty="0" smtClean="0"/>
          </a:p>
          <a:p>
            <a:pPr lvl="1"/>
            <a:r>
              <a:rPr lang="en-US" dirty="0" smtClean="0"/>
              <a:t>In her book, </a:t>
            </a:r>
            <a:r>
              <a:rPr lang="en-US" i="1" dirty="0" smtClean="0"/>
              <a:t>How to Navigate Rough Academic Waters, </a:t>
            </a:r>
            <a:r>
              <a:rPr lang="en-US" dirty="0" smtClean="0"/>
              <a:t>Sandra Lee says . . . “</a:t>
            </a:r>
          </a:p>
          <a:p>
            <a:pPr lvl="1"/>
            <a:r>
              <a:rPr lang="en-US" dirty="0" smtClean="0"/>
              <a:t>Sandra Lee’s book, </a:t>
            </a:r>
            <a:r>
              <a:rPr lang="en-US" i="1" dirty="0" smtClean="0"/>
              <a:t>How to Navigate Rough Academic Waters, </a:t>
            </a:r>
            <a:r>
              <a:rPr lang="en-US" dirty="0" smtClean="0"/>
              <a:t>says . . .  “</a:t>
            </a:r>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Words/Phrases to Avoid</a:t>
            </a:r>
            <a:endParaRPr lang="en-US" dirty="0"/>
          </a:p>
        </p:txBody>
      </p:sp>
      <p:sp>
        <p:nvSpPr>
          <p:cNvPr id="3" name="Content Placeholder 2"/>
          <p:cNvSpPr>
            <a:spLocks noGrp="1"/>
          </p:cNvSpPr>
          <p:nvPr>
            <p:ph sz="quarter" idx="1"/>
          </p:nvPr>
        </p:nvSpPr>
        <p:spPr/>
        <p:txBody>
          <a:bodyPr/>
          <a:lstStyle/>
          <a:p>
            <a:r>
              <a:rPr lang="en-US" dirty="0" smtClean="0"/>
              <a:t>Basically</a:t>
            </a:r>
          </a:p>
          <a:p>
            <a:r>
              <a:rPr lang="en-US" dirty="0" smtClean="0"/>
              <a:t>States</a:t>
            </a:r>
          </a:p>
          <a:p>
            <a:r>
              <a:rPr lang="en-US" dirty="0" smtClean="0"/>
              <a:t>Awesome</a:t>
            </a:r>
          </a:p>
          <a:p>
            <a:r>
              <a:rPr lang="en-US" dirty="0" smtClean="0"/>
              <a:t>You</a:t>
            </a:r>
          </a:p>
          <a:p>
            <a:r>
              <a:rPr lang="en-US" dirty="0" smtClean="0"/>
              <a:t>Totally, very, extremely (useless intensifiers)</a:t>
            </a:r>
          </a:p>
          <a:p>
            <a:r>
              <a:rPr lang="en-US" dirty="0" smtClean="0"/>
              <a:t>Put him or her down (try denigrate, humiliate, insult, belittle, disparage)</a:t>
            </a:r>
          </a:p>
          <a:p>
            <a:r>
              <a:rPr lang="en-US" dirty="0" smtClean="0"/>
              <a:t>Anything with “the fact.” </a:t>
            </a:r>
          </a:p>
          <a:p>
            <a:pPr lvl="1"/>
            <a:r>
              <a:rPr lang="en-US" dirty="0" smtClean="0"/>
              <a:t>Due to the fact = because</a:t>
            </a:r>
          </a:p>
          <a:p>
            <a:pPr lvl="1"/>
            <a:r>
              <a:rPr lang="en-US" dirty="0" smtClean="0"/>
              <a:t>In spite of the fact = despite</a:t>
            </a:r>
          </a:p>
          <a:p>
            <a:pPr lvl="1"/>
            <a:r>
              <a:rPr lang="en-US" dirty="0" smtClean="0"/>
              <a:t>Because of the fact = because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Words/Phrases to Avoid</a:t>
            </a:r>
            <a:endParaRPr lang="en-US" dirty="0"/>
          </a:p>
        </p:txBody>
      </p:sp>
      <p:sp>
        <p:nvSpPr>
          <p:cNvPr id="3" name="Content Placeholder 2"/>
          <p:cNvSpPr>
            <a:spLocks noGrp="1"/>
          </p:cNvSpPr>
          <p:nvPr>
            <p:ph sz="quarter" idx="1"/>
          </p:nvPr>
        </p:nvSpPr>
        <p:spPr/>
        <p:txBody>
          <a:bodyPr/>
          <a:lstStyle/>
          <a:p>
            <a:r>
              <a:rPr lang="en-US" dirty="0" smtClean="0"/>
              <a:t>Empty or Redundant words and phrases</a:t>
            </a:r>
          </a:p>
          <a:p>
            <a:pPr lvl="1"/>
            <a:r>
              <a:rPr lang="en-US" dirty="0" smtClean="0"/>
              <a:t>At all times = always</a:t>
            </a:r>
          </a:p>
          <a:p>
            <a:pPr lvl="1"/>
            <a:r>
              <a:rPr lang="en-US" dirty="0" smtClean="0"/>
              <a:t>At the present time = now, currently, today</a:t>
            </a:r>
          </a:p>
          <a:p>
            <a:pPr lvl="1"/>
            <a:r>
              <a:rPr lang="en-US" dirty="0" smtClean="0"/>
              <a:t>At that point in time = then</a:t>
            </a:r>
          </a:p>
          <a:p>
            <a:pPr lvl="1"/>
            <a:r>
              <a:rPr lang="en-US" dirty="0" smtClean="0"/>
              <a:t>At this point in time = now</a:t>
            </a:r>
          </a:p>
          <a:p>
            <a:pPr lvl="1"/>
            <a:r>
              <a:rPr lang="en-US" dirty="0" smtClean="0"/>
              <a:t>In order to = to</a:t>
            </a:r>
          </a:p>
          <a:p>
            <a:pPr lvl="1"/>
            <a:r>
              <a:rPr lang="en-US" dirty="0" smtClean="0"/>
              <a:t>In the event that = if</a:t>
            </a:r>
          </a:p>
          <a:p>
            <a:pPr lvl="1"/>
            <a:r>
              <a:rPr lang="en-US" dirty="0" smtClean="0"/>
              <a:t>For the purpose of = for</a:t>
            </a:r>
          </a:p>
          <a:p>
            <a:pPr lvl="1"/>
            <a:r>
              <a:rPr lang="en-US" dirty="0" smtClean="0"/>
              <a:t>Red in color = red</a:t>
            </a:r>
          </a:p>
          <a:p>
            <a:pPr lvl="1"/>
            <a:r>
              <a:rPr lang="en-US" dirty="0" smtClean="0"/>
              <a:t>Literally = avoid this word.  Most things are literal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Academic Language and Tone Advice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Use synonyms for the author to avoid sounding repetitious.</a:t>
            </a:r>
          </a:p>
          <a:p>
            <a:pPr lvl="1"/>
            <a:r>
              <a:rPr lang="en-US" dirty="0" smtClean="0"/>
              <a:t>The author asserts . . . “</a:t>
            </a:r>
          </a:p>
          <a:p>
            <a:pPr lvl="1"/>
            <a:r>
              <a:rPr lang="en-US" dirty="0" smtClean="0"/>
              <a:t>Jones asserts . . . “</a:t>
            </a:r>
          </a:p>
          <a:p>
            <a:pPr lvl="1"/>
            <a:r>
              <a:rPr lang="en-US" dirty="0" smtClean="0"/>
              <a:t>The article (or essay or book) asserts . . .  “</a:t>
            </a:r>
          </a:p>
          <a:p>
            <a:pPr lvl="0">
              <a:buClr>
                <a:srgbClr val="FE8637"/>
              </a:buClr>
            </a:pPr>
            <a:r>
              <a:rPr lang="en-US" dirty="0" smtClean="0">
                <a:solidFill>
                  <a:prstClr val="black"/>
                </a:solidFill>
              </a:rPr>
              <a:t>Don’t use stuffy, overblown, or jargon-filled language unnecessarily.  Quality academic writing is clear and information is easily understood by the target audience.</a:t>
            </a:r>
          </a:p>
          <a:p>
            <a:pPr lvl="1">
              <a:buClr>
                <a:srgbClr val="FE8637"/>
              </a:buClr>
            </a:pPr>
            <a:r>
              <a:rPr lang="en-US" dirty="0" smtClean="0">
                <a:solidFill>
                  <a:prstClr val="black"/>
                </a:solidFill>
              </a:rPr>
              <a:t>“Pursuant to the recent memorandum issues August 9, 1987, because of financial exigencies, it is incumbent upon us all to endeavor to make maximal utilization of telephonic communication in lieu of personal visitation” (Williams 85).</a:t>
            </a:r>
          </a:p>
          <a:p>
            <a:pPr lvl="1">
              <a:buClr>
                <a:srgbClr val="FE8637"/>
              </a:buClr>
            </a:pPr>
            <a:r>
              <a:rPr lang="en-US" dirty="0" smtClean="0">
                <a:solidFill>
                  <a:prstClr val="black"/>
                </a:solidFill>
              </a:rPr>
              <a:t>“As the memo of August 9 said, to save the company money, use the telephone as much as you can instead of making personal visits” (Williams 85).</a:t>
            </a:r>
          </a:p>
          <a:p>
            <a:pPr lvl="1">
              <a:buNone/>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Advice (cont.)</a:t>
            </a:r>
            <a:endParaRPr lang="en-US" dirty="0"/>
          </a:p>
        </p:txBody>
      </p:sp>
      <p:sp>
        <p:nvSpPr>
          <p:cNvPr id="3" name="Content Placeholder 2"/>
          <p:cNvSpPr>
            <a:spLocks noGrp="1"/>
          </p:cNvSpPr>
          <p:nvPr>
            <p:ph sz="quarter" idx="1"/>
          </p:nvPr>
        </p:nvSpPr>
        <p:spPr/>
        <p:txBody>
          <a:bodyPr/>
          <a:lstStyle/>
          <a:p>
            <a:r>
              <a:rPr lang="en-US" dirty="0" smtClean="0"/>
              <a:t>Avoid pompous language (use sparingly)</a:t>
            </a:r>
          </a:p>
          <a:p>
            <a:pPr lvl="1"/>
            <a:r>
              <a:rPr lang="en-US" dirty="0" smtClean="0"/>
              <a:t>Endeavor = try</a:t>
            </a:r>
          </a:p>
          <a:p>
            <a:pPr lvl="1"/>
            <a:r>
              <a:rPr lang="en-US" dirty="0" smtClean="0"/>
              <a:t>Utilization = use</a:t>
            </a:r>
          </a:p>
          <a:p>
            <a:pPr lvl="1"/>
            <a:r>
              <a:rPr lang="en-US" dirty="0" smtClean="0"/>
              <a:t>Termination = end</a:t>
            </a:r>
          </a:p>
          <a:p>
            <a:pPr lvl="1"/>
            <a:r>
              <a:rPr lang="en-US" dirty="0" smtClean="0"/>
              <a:t>Cognizant of = aware of</a:t>
            </a:r>
          </a:p>
          <a:p>
            <a:pPr lvl="1"/>
            <a:r>
              <a:rPr lang="en-US" dirty="0" smtClean="0"/>
              <a:t>Desirous of = wants or desires</a:t>
            </a:r>
          </a:p>
          <a:p>
            <a:pPr lvl="1"/>
            <a:r>
              <a:rPr lang="en-US" dirty="0" smtClean="0"/>
              <a:t>Transpires = happens</a:t>
            </a:r>
          </a:p>
          <a:p>
            <a:pPr lvl="1"/>
            <a:r>
              <a:rPr lang="en-US" dirty="0" smtClean="0"/>
              <a:t>Envisage = think, regard, imagine, see</a:t>
            </a:r>
          </a:p>
          <a:p>
            <a:pPr lvl="1"/>
            <a:r>
              <a:rPr lang="en-US" dirty="0" smtClean="0"/>
              <a:t>Eventuate = happen</a:t>
            </a:r>
          </a:p>
          <a:p>
            <a:pPr lvl="1"/>
            <a:r>
              <a:rPr lang="en-US" dirty="0" smtClean="0"/>
              <a:t>Deem = think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Advice</a:t>
            </a:r>
            <a:endParaRPr lang="en-US" dirty="0"/>
          </a:p>
        </p:txBody>
      </p:sp>
      <p:sp>
        <p:nvSpPr>
          <p:cNvPr id="3" name="Content Placeholder 2"/>
          <p:cNvSpPr>
            <a:spLocks noGrp="1"/>
          </p:cNvSpPr>
          <p:nvPr>
            <p:ph sz="quarter" idx="1"/>
          </p:nvPr>
        </p:nvSpPr>
        <p:spPr/>
        <p:txBody>
          <a:bodyPr/>
          <a:lstStyle/>
          <a:p>
            <a:r>
              <a:rPr lang="en-US" dirty="0" smtClean="0"/>
              <a:t>Don’t belabor the obvious.</a:t>
            </a:r>
          </a:p>
          <a:p>
            <a:pPr lvl="1"/>
            <a:r>
              <a:rPr lang="en-US" b="1" dirty="0" smtClean="0">
                <a:solidFill>
                  <a:srgbClr val="FF0000"/>
                </a:solidFill>
              </a:rPr>
              <a:t>States the obvious. </a:t>
            </a:r>
            <a:r>
              <a:rPr lang="en-US" dirty="0" smtClean="0"/>
              <a:t>Imagine a mental picture of someone engaged in the intellectual activity of trying to learn what the rules are for how to play the game of chess.</a:t>
            </a:r>
          </a:p>
          <a:p>
            <a:pPr lvl="1"/>
            <a:r>
              <a:rPr lang="en-US" b="1" dirty="0" smtClean="0">
                <a:solidFill>
                  <a:srgbClr val="92D050"/>
                </a:solidFill>
              </a:rPr>
              <a:t>Concise.  </a:t>
            </a:r>
            <a:r>
              <a:rPr lang="en-US" dirty="0" smtClean="0"/>
              <a:t>Imagine someone trying to learn the rules of chess.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Interactive Examples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Revise the following:</a:t>
            </a:r>
          </a:p>
          <a:p>
            <a:pPr lvl="1"/>
            <a:r>
              <a:rPr lang="en-US" dirty="0" smtClean="0"/>
              <a:t>Because of the fact that cats are independent creatures, they lead extremely private lives at all times.</a:t>
            </a:r>
          </a:p>
          <a:p>
            <a:pPr lvl="1"/>
            <a:r>
              <a:rPr lang="en-US" dirty="0" smtClean="0"/>
              <a:t>A student should turn in his/her research paper, annotated bibliography, etc. w/o delay.</a:t>
            </a:r>
          </a:p>
          <a:p>
            <a:pPr lvl="1"/>
            <a:r>
              <a:rPr lang="en-US" dirty="0" smtClean="0"/>
              <a:t>She didn’t get rid of all of her English books and notes because she didn’t want to burn her bridges totally.</a:t>
            </a:r>
          </a:p>
          <a:p>
            <a:pPr lvl="1"/>
            <a:r>
              <a:rPr lang="en-US" dirty="0" smtClean="0"/>
              <a:t>At all times, one should be cognizant of the subtle transitions of color and temperature in the passing of the seasons as fodder for one’s poetry.</a:t>
            </a:r>
          </a:p>
          <a:p>
            <a:pPr lvl="1"/>
            <a:r>
              <a:rPr lang="en-US" dirty="0" smtClean="0"/>
              <a:t>In my mind, I am of the opinion, that standing in the cold without outerwear can lower your body temperature, hence causing </a:t>
            </a:r>
            <a:r>
              <a:rPr lang="en-US" smtClean="0"/>
              <a:t>body shaking.</a:t>
            </a:r>
            <a:endParaRPr lang="en-US" dirty="0" smtClean="0"/>
          </a:p>
          <a:p>
            <a:pPr lvl="1"/>
            <a:endParaRPr lang="en-US" dirty="0" smtClean="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Slash the Slashes</a:t>
            </a:r>
            <a:r>
              <a:rPr lang="en-US" dirty="0" smtClean="0"/>
              <a:t>,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Replace slashes with “and,” or “or.”</a:t>
            </a:r>
          </a:p>
          <a:p>
            <a:pPr lvl="1"/>
            <a:r>
              <a:rPr lang="en-US" dirty="0" smtClean="0"/>
              <a:t>To participate in the class museum trip, students must have permission from </a:t>
            </a:r>
            <a:r>
              <a:rPr lang="en-US" strike="sngStrike" dirty="0" smtClean="0"/>
              <a:t>parents/guardians</a:t>
            </a:r>
            <a:r>
              <a:rPr lang="en-US" dirty="0" smtClean="0"/>
              <a:t> parents or guardians.</a:t>
            </a:r>
          </a:p>
          <a:p>
            <a:pPr>
              <a:buNone/>
            </a:pPr>
            <a:endParaRPr lang="en-US" dirty="0" smtClean="0"/>
          </a:p>
          <a:p>
            <a:r>
              <a:rPr lang="en-US" dirty="0" smtClean="0"/>
              <a:t>Instead of etc., say “and so on” or offer the rest of the list.</a:t>
            </a:r>
          </a:p>
          <a:p>
            <a:pPr lvl="1"/>
            <a:r>
              <a:rPr lang="en-US" dirty="0" smtClean="0"/>
              <a:t>She went to Target to buy pencils, paper, paper clips </a:t>
            </a:r>
            <a:r>
              <a:rPr lang="en-US" strike="sngStrike" dirty="0" smtClean="0"/>
              <a:t>etc</a:t>
            </a:r>
            <a:r>
              <a:rPr lang="en-US" dirty="0" smtClean="0"/>
              <a:t> and so on.</a:t>
            </a:r>
          </a:p>
          <a:p>
            <a:pPr lvl="1"/>
            <a:r>
              <a:rPr lang="en-US" dirty="0" smtClean="0"/>
              <a:t>She went to Target to buy pencils, paper, paper clips, </a:t>
            </a:r>
            <a:r>
              <a:rPr lang="en-US" strike="sngStrike" dirty="0" smtClean="0"/>
              <a:t>etc</a:t>
            </a:r>
            <a:r>
              <a:rPr lang="en-US" dirty="0" smtClean="0"/>
              <a:t>. pens, highlighters, and other office supplies.</a:t>
            </a:r>
          </a:p>
          <a:p>
            <a:endParaRPr lang="en-US" dirty="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Don’t Use Contractions</a:t>
            </a:r>
            <a:endParaRPr lang="en-US" b="1" dirty="0"/>
          </a:p>
        </p:txBody>
      </p:sp>
      <p:sp>
        <p:nvSpPr>
          <p:cNvPr id="3" name="Content Placeholder 2"/>
          <p:cNvSpPr>
            <a:spLocks noGrp="1"/>
          </p:cNvSpPr>
          <p:nvPr>
            <p:ph sz="quarter" idx="1"/>
          </p:nvPr>
        </p:nvSpPr>
        <p:spPr/>
        <p:txBody>
          <a:bodyPr/>
          <a:lstStyle/>
          <a:p>
            <a:r>
              <a:rPr lang="en-US" dirty="0" smtClean="0"/>
              <a:t>Contractions present a conversational tone.</a:t>
            </a:r>
          </a:p>
          <a:p>
            <a:pPr>
              <a:buNone/>
            </a:pPr>
            <a:endParaRPr lang="en-US" dirty="0" smtClean="0"/>
          </a:p>
          <a:p>
            <a:pPr>
              <a:buNone/>
            </a:pPr>
            <a:r>
              <a:rPr lang="en-US" dirty="0" smtClean="0"/>
              <a:t>Example of what </a:t>
            </a:r>
            <a:r>
              <a:rPr lang="en-US" i="1" dirty="0" smtClean="0"/>
              <a:t>not</a:t>
            </a:r>
            <a:r>
              <a:rPr lang="en-US" dirty="0" smtClean="0"/>
              <a:t> to do: I </a:t>
            </a:r>
            <a:r>
              <a:rPr lang="en-US" dirty="0" smtClean="0">
                <a:solidFill>
                  <a:srgbClr val="FF0000"/>
                </a:solidFill>
              </a:rPr>
              <a:t>don’t </a:t>
            </a:r>
            <a:r>
              <a:rPr lang="en-US" dirty="0" smtClean="0"/>
              <a:t>know what </a:t>
            </a:r>
          </a:p>
          <a:p>
            <a:pPr>
              <a:buNone/>
            </a:pPr>
            <a:r>
              <a:rPr lang="en-US" dirty="0" smtClean="0">
                <a:solidFill>
                  <a:schemeClr val="accent2">
                    <a:lumMod val="75000"/>
                  </a:schemeClr>
                </a:solidFill>
              </a:rPr>
              <a:t>he/</a:t>
            </a:r>
            <a:r>
              <a:rPr lang="en-US" dirty="0" smtClean="0">
                <a:solidFill>
                  <a:srgbClr val="FF0000"/>
                </a:solidFill>
              </a:rPr>
              <a:t>she’s</a:t>
            </a:r>
            <a:r>
              <a:rPr lang="en-US" dirty="0" smtClean="0"/>
              <a:t> implying here. </a:t>
            </a:r>
          </a:p>
          <a:p>
            <a:pPr>
              <a:buNone/>
            </a:pPr>
            <a:endParaRPr lang="en-US" dirty="0" smtClean="0"/>
          </a:p>
          <a:p>
            <a:pPr>
              <a:buNone/>
            </a:pPr>
            <a:r>
              <a:rPr lang="en-US" dirty="0" smtClean="0"/>
              <a:t>Example to follow: I </a:t>
            </a:r>
            <a:r>
              <a:rPr lang="en-US" dirty="0" smtClean="0">
                <a:solidFill>
                  <a:srgbClr val="FF0000"/>
                </a:solidFill>
              </a:rPr>
              <a:t>do not </a:t>
            </a:r>
            <a:r>
              <a:rPr lang="en-US" dirty="0" smtClean="0"/>
              <a:t>know what </a:t>
            </a:r>
            <a:r>
              <a:rPr lang="en-US" dirty="0" smtClean="0">
                <a:solidFill>
                  <a:srgbClr val="3366FF"/>
                </a:solidFill>
              </a:rPr>
              <a:t>he or </a:t>
            </a:r>
            <a:r>
              <a:rPr lang="en-US" dirty="0" smtClean="0">
                <a:solidFill>
                  <a:srgbClr val="FF0000"/>
                </a:solidFill>
              </a:rPr>
              <a:t>she is </a:t>
            </a:r>
            <a:r>
              <a:rPr lang="en-US" dirty="0" smtClean="0"/>
              <a:t>implying here. </a:t>
            </a: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When To Abbreviate</a:t>
            </a:r>
            <a:endParaRPr lang="en-US" b="1" dirty="0"/>
          </a:p>
        </p:txBody>
      </p:sp>
      <p:sp>
        <p:nvSpPr>
          <p:cNvPr id="3" name="Content Placeholder 2"/>
          <p:cNvSpPr>
            <a:spLocks noGrp="1"/>
          </p:cNvSpPr>
          <p:nvPr>
            <p:ph sz="quarter" idx="1"/>
          </p:nvPr>
        </p:nvSpPr>
        <p:spPr>
          <a:xfrm>
            <a:off x="457200" y="1371600"/>
            <a:ext cx="3657600" cy="5181600"/>
          </a:xfrm>
        </p:spPr>
        <p:txBody>
          <a:bodyPr>
            <a:normAutofit fontScale="92500"/>
          </a:bodyPr>
          <a:lstStyle/>
          <a:p>
            <a:pPr>
              <a:buNone/>
            </a:pPr>
            <a:r>
              <a:rPr lang="en-US" sz="2000" b="1" dirty="0" smtClean="0"/>
              <a:t>Appropriate</a:t>
            </a:r>
          </a:p>
          <a:p>
            <a:pPr>
              <a:buNone/>
            </a:pPr>
            <a:r>
              <a:rPr lang="en-US" sz="1900" dirty="0" smtClean="0"/>
              <a:t>Specific organizations</a:t>
            </a:r>
          </a:p>
          <a:p>
            <a:pPr>
              <a:buNone/>
            </a:pPr>
            <a:r>
              <a:rPr lang="en-US" sz="1900" dirty="0"/>
              <a:t> </a:t>
            </a:r>
            <a:r>
              <a:rPr lang="en-US" sz="1900" dirty="0" smtClean="0"/>
              <a:t>or institutions </a:t>
            </a:r>
          </a:p>
          <a:p>
            <a:pPr>
              <a:buNone/>
            </a:pPr>
            <a:r>
              <a:rPr lang="en-US" sz="1900" u="sng" dirty="0" smtClean="0"/>
              <a:t>Example</a:t>
            </a:r>
            <a:r>
              <a:rPr lang="en-US" sz="1900" dirty="0" smtClean="0"/>
              <a:t>:</a:t>
            </a:r>
          </a:p>
          <a:p>
            <a:pPr>
              <a:buNone/>
            </a:pPr>
            <a:r>
              <a:rPr lang="en-US" sz="1900" dirty="0" smtClean="0"/>
              <a:t>USA = United States of America</a:t>
            </a:r>
          </a:p>
          <a:p>
            <a:pPr>
              <a:buNone/>
            </a:pPr>
            <a:r>
              <a:rPr lang="en-US" sz="1900" dirty="0" smtClean="0"/>
              <a:t>FBI= Federal Bureau of Investigations</a:t>
            </a:r>
          </a:p>
          <a:p>
            <a:pPr>
              <a:buNone/>
            </a:pPr>
            <a:endParaRPr lang="en-US" sz="1900" dirty="0" smtClean="0"/>
          </a:p>
          <a:p>
            <a:pPr>
              <a:buNone/>
            </a:pPr>
            <a:r>
              <a:rPr lang="en-US" sz="1700" b="1" dirty="0" smtClean="0"/>
              <a:t>NOTE: </a:t>
            </a:r>
            <a:r>
              <a:rPr lang="en-US" sz="1700" dirty="0" smtClean="0"/>
              <a:t>The first time an unfamiliar acronym is used, spell it out and put the acronym after.  For all succeeding references, use the acronym.</a:t>
            </a:r>
          </a:p>
          <a:p>
            <a:pPr>
              <a:buNone/>
            </a:pPr>
            <a:r>
              <a:rPr lang="en-US" sz="1700" dirty="0" smtClean="0"/>
              <a:t>	Example: </a:t>
            </a:r>
            <a:r>
              <a:rPr lang="en-US" sz="1700" dirty="0" smtClean="0">
                <a:solidFill>
                  <a:srgbClr val="00B050"/>
                </a:solidFill>
              </a:rPr>
              <a:t>The Center for Disease Control (CDC) issued a measles warning this afternoon.</a:t>
            </a:r>
          </a:p>
          <a:p>
            <a:pPr>
              <a:buNone/>
            </a:pPr>
            <a:endParaRPr lang="en-US" sz="2000" b="1" dirty="0"/>
          </a:p>
        </p:txBody>
      </p:sp>
      <p:sp>
        <p:nvSpPr>
          <p:cNvPr id="4" name="Content Placeholder 3"/>
          <p:cNvSpPr>
            <a:spLocks noGrp="1"/>
          </p:cNvSpPr>
          <p:nvPr>
            <p:ph sz="quarter" idx="2"/>
          </p:nvPr>
        </p:nvSpPr>
        <p:spPr/>
        <p:txBody>
          <a:bodyPr>
            <a:normAutofit fontScale="92500"/>
          </a:bodyPr>
          <a:lstStyle/>
          <a:p>
            <a:pPr>
              <a:buNone/>
            </a:pPr>
            <a:r>
              <a:rPr lang="en-US" sz="2000" b="1" dirty="0" smtClean="0"/>
              <a:t>Inappropriate</a:t>
            </a:r>
          </a:p>
          <a:p>
            <a:pPr>
              <a:buNone/>
            </a:pPr>
            <a:r>
              <a:rPr lang="en-US" sz="2000" dirty="0" smtClean="0"/>
              <a:t> Conversationally acceptable terms of communication </a:t>
            </a:r>
          </a:p>
          <a:p>
            <a:pPr>
              <a:buNone/>
            </a:pPr>
            <a:endParaRPr lang="en-US" sz="2000" dirty="0" smtClean="0"/>
          </a:p>
          <a:p>
            <a:pPr>
              <a:buNone/>
            </a:pPr>
            <a:r>
              <a:rPr lang="en-US" sz="2000" u="sng" dirty="0" smtClean="0"/>
              <a:t>Example</a:t>
            </a:r>
            <a:r>
              <a:rPr lang="en-US" sz="2000" dirty="0" smtClean="0"/>
              <a:t>: </a:t>
            </a:r>
          </a:p>
          <a:p>
            <a:pPr>
              <a:buNone/>
            </a:pPr>
            <a:r>
              <a:rPr lang="en-US" sz="2000" dirty="0" smtClean="0">
                <a:solidFill>
                  <a:srgbClr val="FF0000"/>
                </a:solidFill>
              </a:rPr>
              <a:t>w/o = without</a:t>
            </a:r>
          </a:p>
          <a:p>
            <a:pPr>
              <a:buNone/>
            </a:pPr>
            <a:r>
              <a:rPr lang="en-US" sz="2000" dirty="0" smtClean="0">
                <a:solidFill>
                  <a:srgbClr val="FF0000"/>
                </a:solidFill>
              </a:rPr>
              <a:t>w/Jon = with Jon</a:t>
            </a:r>
          </a:p>
          <a:p>
            <a:pPr>
              <a:buNone/>
            </a:pPr>
            <a:r>
              <a:rPr lang="en-US" sz="2000" dirty="0" err="1" smtClean="0">
                <a:solidFill>
                  <a:srgbClr val="FF0000"/>
                </a:solidFill>
              </a:rPr>
              <a:t>asap</a:t>
            </a:r>
            <a:r>
              <a:rPr lang="en-US" sz="2000" dirty="0" smtClean="0">
                <a:solidFill>
                  <a:srgbClr val="FF0000"/>
                </a:solidFill>
              </a:rPr>
              <a:t> = as soon as possible</a:t>
            </a:r>
          </a:p>
          <a:p>
            <a:pPr>
              <a:buNone/>
            </a:pPr>
            <a:r>
              <a:rPr lang="en-US" sz="2000" dirty="0" smtClean="0">
                <a:solidFill>
                  <a:srgbClr val="FF0000"/>
                </a:solidFill>
              </a:rPr>
              <a:t>yr. old = year old</a:t>
            </a:r>
          </a:p>
          <a:p>
            <a:pPr>
              <a:buNone/>
            </a:pPr>
            <a:r>
              <a:rPr lang="en-US" sz="2000" dirty="0" smtClean="0">
                <a:solidFill>
                  <a:srgbClr val="FF0000"/>
                </a:solidFill>
              </a:rPr>
              <a:t>b/c = because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Throw Clichés and Regionalisms Out the Window</a:t>
            </a:r>
            <a:endParaRPr lang="en-US" b="1" dirty="0"/>
          </a:p>
        </p:txBody>
      </p:sp>
      <p:sp>
        <p:nvSpPr>
          <p:cNvPr id="3" name="Content Placeholder 2"/>
          <p:cNvSpPr>
            <a:spLocks noGrp="1"/>
          </p:cNvSpPr>
          <p:nvPr>
            <p:ph sz="quarter" idx="1"/>
          </p:nvPr>
        </p:nvSpPr>
        <p:spPr/>
        <p:txBody>
          <a:bodyPr>
            <a:normAutofit lnSpcReduction="10000"/>
          </a:bodyPr>
          <a:lstStyle/>
          <a:p>
            <a:r>
              <a:rPr lang="en-US" dirty="0" smtClean="0"/>
              <a:t>Be creative with your metaphors and analogies, avoid the clichéd phrases such as….</a:t>
            </a:r>
          </a:p>
          <a:p>
            <a:pPr>
              <a:buNone/>
            </a:pPr>
            <a:r>
              <a:rPr lang="en-US" dirty="0" smtClean="0">
                <a:solidFill>
                  <a:srgbClr val="3366FF"/>
                </a:solidFill>
              </a:rPr>
              <a:t>	Fast as lightning</a:t>
            </a:r>
            <a:r>
              <a:rPr lang="en-US" dirty="0" smtClean="0"/>
              <a:t>, </a:t>
            </a:r>
            <a:r>
              <a:rPr lang="en-US" dirty="0" smtClean="0">
                <a:solidFill>
                  <a:schemeClr val="accent1">
                    <a:lumMod val="75000"/>
                  </a:schemeClr>
                </a:solidFill>
              </a:rPr>
              <a:t>a stitch in time</a:t>
            </a:r>
            <a:r>
              <a:rPr lang="en-US" dirty="0" smtClean="0"/>
              <a:t>, </a:t>
            </a:r>
            <a:r>
              <a:rPr lang="en-US" dirty="0" smtClean="0">
                <a:solidFill>
                  <a:schemeClr val="accent3"/>
                </a:solidFill>
              </a:rPr>
              <a:t>against the grain</a:t>
            </a:r>
            <a:r>
              <a:rPr lang="en-US" dirty="0" smtClean="0"/>
              <a:t>, </a:t>
            </a:r>
            <a:r>
              <a:rPr lang="en-US" dirty="0" smtClean="0">
                <a:solidFill>
                  <a:srgbClr val="FF6600"/>
                </a:solidFill>
              </a:rPr>
              <a:t>beating like a drum</a:t>
            </a:r>
            <a:r>
              <a:rPr lang="en-US" dirty="0" smtClean="0"/>
              <a:t>, </a:t>
            </a:r>
            <a:r>
              <a:rPr lang="en-US" dirty="0" smtClean="0">
                <a:solidFill>
                  <a:schemeClr val="accent1">
                    <a:lumMod val="50000"/>
                  </a:schemeClr>
                </a:solidFill>
              </a:rPr>
              <a:t>there is no “I” in team</a:t>
            </a:r>
            <a:r>
              <a:rPr lang="en-US" dirty="0" smtClean="0"/>
              <a:t>, </a:t>
            </a:r>
            <a:r>
              <a:rPr lang="en-US" dirty="0" smtClean="0">
                <a:solidFill>
                  <a:schemeClr val="tx2"/>
                </a:solidFill>
              </a:rPr>
              <a:t>standing the test of time</a:t>
            </a:r>
            <a:r>
              <a:rPr lang="en-US" dirty="0" smtClean="0"/>
              <a:t>, </a:t>
            </a:r>
            <a:r>
              <a:rPr lang="en-US" dirty="0" smtClean="0">
                <a:solidFill>
                  <a:schemeClr val="accent4">
                    <a:lumMod val="50000"/>
                  </a:schemeClr>
                </a:solidFill>
              </a:rPr>
              <a:t>a cold winter’s night</a:t>
            </a:r>
            <a:r>
              <a:rPr lang="en-US" dirty="0" smtClean="0"/>
              <a:t>, </a:t>
            </a:r>
            <a:r>
              <a:rPr lang="en-US" dirty="0" smtClean="0">
                <a:solidFill>
                  <a:srgbClr val="008000"/>
                </a:solidFill>
              </a:rPr>
              <a:t>once upon a time</a:t>
            </a:r>
            <a:r>
              <a:rPr lang="en-US" dirty="0" smtClean="0">
                <a:solidFill>
                  <a:schemeClr val="tx1">
                    <a:lumMod val="95000"/>
                    <a:lumOff val="5000"/>
                  </a:schemeClr>
                </a:solidFill>
              </a:rPr>
              <a:t>, </a:t>
            </a:r>
            <a:r>
              <a:rPr lang="en-US" dirty="0" smtClean="0">
                <a:solidFill>
                  <a:srgbClr val="FF0000"/>
                </a:solidFill>
              </a:rPr>
              <a:t>a needle in a haystack</a:t>
            </a:r>
            <a:r>
              <a:rPr lang="en-US" dirty="0" smtClean="0">
                <a:solidFill>
                  <a:schemeClr val="tx1">
                    <a:lumMod val="95000"/>
                    <a:lumOff val="5000"/>
                  </a:schemeClr>
                </a:solidFill>
              </a:rPr>
              <a:t>, </a:t>
            </a:r>
            <a:r>
              <a:rPr lang="en-US" dirty="0" smtClean="0">
                <a:solidFill>
                  <a:schemeClr val="accent1">
                    <a:lumMod val="75000"/>
                  </a:schemeClr>
                </a:solidFill>
              </a:rPr>
              <a:t>in no time</a:t>
            </a:r>
            <a:r>
              <a:rPr lang="en-US" dirty="0" smtClean="0">
                <a:solidFill>
                  <a:schemeClr val="tx1">
                    <a:lumMod val="95000"/>
                    <a:lumOff val="5000"/>
                  </a:schemeClr>
                </a:solidFill>
              </a:rPr>
              <a:t>, </a:t>
            </a:r>
            <a:r>
              <a:rPr lang="en-US" dirty="0" smtClean="0">
                <a:solidFill>
                  <a:schemeClr val="accent3">
                    <a:lumMod val="50000"/>
                  </a:schemeClr>
                </a:solidFill>
              </a:rPr>
              <a:t>walking a fine line</a:t>
            </a:r>
            <a:r>
              <a:rPr lang="en-US" dirty="0" smtClean="0">
                <a:solidFill>
                  <a:schemeClr val="tx1">
                    <a:lumMod val="95000"/>
                    <a:lumOff val="5000"/>
                  </a:schemeClr>
                </a:solidFill>
              </a:rPr>
              <a:t>, </a:t>
            </a:r>
            <a:r>
              <a:rPr lang="en-US" dirty="0" smtClean="0">
                <a:solidFill>
                  <a:schemeClr val="tx2">
                    <a:lumMod val="75000"/>
                  </a:schemeClr>
                </a:solidFill>
              </a:rPr>
              <a:t>walking on thin ice</a:t>
            </a:r>
            <a:r>
              <a:rPr lang="en-US" dirty="0" smtClean="0">
                <a:solidFill>
                  <a:schemeClr val="tx1">
                    <a:lumMod val="95000"/>
                    <a:lumOff val="5000"/>
                  </a:schemeClr>
                </a:solidFill>
              </a:rPr>
              <a:t>, </a:t>
            </a:r>
            <a:r>
              <a:rPr lang="en-US" dirty="0" smtClean="0">
                <a:solidFill>
                  <a:schemeClr val="accent2">
                    <a:lumMod val="75000"/>
                  </a:schemeClr>
                </a:solidFill>
              </a:rPr>
              <a:t>dancing with the devil</a:t>
            </a:r>
            <a:r>
              <a:rPr lang="en-US" dirty="0" smtClean="0">
                <a:solidFill>
                  <a:schemeClr val="tx1">
                    <a:lumMod val="95000"/>
                    <a:lumOff val="5000"/>
                  </a:schemeClr>
                </a:solidFill>
              </a:rPr>
              <a:t>, </a:t>
            </a:r>
            <a:r>
              <a:rPr lang="en-US" dirty="0" smtClean="0">
                <a:solidFill>
                  <a:schemeClr val="accent3">
                    <a:lumMod val="75000"/>
                  </a:schemeClr>
                </a:solidFill>
              </a:rPr>
              <a:t>hell on earth</a:t>
            </a:r>
            <a:r>
              <a:rPr lang="en-US" dirty="0" smtClean="0">
                <a:solidFill>
                  <a:schemeClr val="tx1">
                    <a:lumMod val="95000"/>
                    <a:lumOff val="5000"/>
                  </a:schemeClr>
                </a:solidFill>
              </a:rPr>
              <a:t>, </a:t>
            </a:r>
            <a:r>
              <a:rPr lang="en-US" dirty="0" smtClean="0">
                <a:solidFill>
                  <a:schemeClr val="accent1">
                    <a:lumMod val="75000"/>
                  </a:schemeClr>
                </a:solidFill>
              </a:rPr>
              <a:t>when pigs fly</a:t>
            </a:r>
            <a:r>
              <a:rPr lang="en-US" dirty="0" smtClean="0">
                <a:solidFill>
                  <a:schemeClr val="tx1">
                    <a:lumMod val="95000"/>
                    <a:lumOff val="5000"/>
                  </a:schemeClr>
                </a:solidFill>
              </a:rPr>
              <a:t>, </a:t>
            </a:r>
            <a:r>
              <a:rPr lang="en-US" dirty="0" smtClean="0">
                <a:solidFill>
                  <a:schemeClr val="accent1">
                    <a:lumMod val="50000"/>
                  </a:schemeClr>
                </a:solidFill>
              </a:rPr>
              <a:t>crystal clear</a:t>
            </a:r>
            <a:r>
              <a:rPr lang="en-US" dirty="0" smtClean="0">
                <a:solidFill>
                  <a:schemeClr val="tx1">
                    <a:lumMod val="95000"/>
                    <a:lumOff val="5000"/>
                  </a:schemeClr>
                </a:solidFill>
              </a:rPr>
              <a:t>, </a:t>
            </a:r>
            <a:r>
              <a:rPr lang="en-US" dirty="0" smtClean="0">
                <a:solidFill>
                  <a:srgbClr val="660066"/>
                </a:solidFill>
              </a:rPr>
              <a:t>clear as a bell</a:t>
            </a:r>
            <a:r>
              <a:rPr lang="en-US" dirty="0" smtClean="0">
                <a:solidFill>
                  <a:schemeClr val="tx1">
                    <a:lumMod val="95000"/>
                    <a:lumOff val="5000"/>
                  </a:schemeClr>
                </a:solidFill>
              </a:rPr>
              <a:t>, </a:t>
            </a:r>
            <a:r>
              <a:rPr lang="en-US" dirty="0" smtClean="0">
                <a:solidFill>
                  <a:srgbClr val="FF0000"/>
                </a:solidFill>
              </a:rPr>
              <a:t>clear as day</a:t>
            </a:r>
            <a:r>
              <a:rPr lang="en-US" dirty="0" smtClean="0">
                <a:solidFill>
                  <a:schemeClr val="tx1">
                    <a:lumMod val="95000"/>
                    <a:lumOff val="5000"/>
                  </a:schemeClr>
                </a:solidFill>
              </a:rPr>
              <a:t>, </a:t>
            </a:r>
            <a:r>
              <a:rPr lang="en-US" dirty="0" smtClean="0">
                <a:solidFill>
                  <a:srgbClr val="008000"/>
                </a:solidFill>
              </a:rPr>
              <a:t>plain as day</a:t>
            </a:r>
            <a:r>
              <a:rPr lang="en-US" dirty="0" smtClean="0">
                <a:solidFill>
                  <a:schemeClr val="tx1">
                    <a:lumMod val="95000"/>
                    <a:lumOff val="5000"/>
                  </a:schemeClr>
                </a:solidFill>
              </a:rPr>
              <a:t>, </a:t>
            </a:r>
            <a:r>
              <a:rPr lang="en-US" dirty="0" smtClean="0">
                <a:solidFill>
                  <a:schemeClr val="accent1">
                    <a:lumMod val="75000"/>
                  </a:schemeClr>
                </a:solidFill>
              </a:rPr>
              <a:t>in plain sight</a:t>
            </a:r>
            <a:r>
              <a:rPr lang="en-US" dirty="0" smtClean="0">
                <a:solidFill>
                  <a:schemeClr val="tx1">
                    <a:lumMod val="95000"/>
                    <a:lumOff val="5000"/>
                  </a:schemeClr>
                </a:solidFill>
              </a:rPr>
              <a:t>, </a:t>
            </a:r>
            <a:r>
              <a:rPr lang="en-US" dirty="0" smtClean="0">
                <a:solidFill>
                  <a:srgbClr val="008000"/>
                </a:solidFill>
              </a:rPr>
              <a:t>hind sight is 20/20</a:t>
            </a:r>
            <a:r>
              <a:rPr lang="en-US" dirty="0" smtClean="0">
                <a:solidFill>
                  <a:schemeClr val="tx1">
                    <a:lumMod val="95000"/>
                    <a:lumOff val="5000"/>
                  </a:schemeClr>
                </a:solidFill>
              </a:rPr>
              <a:t>, </a:t>
            </a:r>
            <a:r>
              <a:rPr lang="en-US" dirty="0" smtClean="0">
                <a:solidFill>
                  <a:srgbClr val="000090"/>
                </a:solidFill>
              </a:rPr>
              <a:t>making a mountain out a mole hill</a:t>
            </a:r>
            <a:r>
              <a:rPr lang="en-US" dirty="0" smtClean="0">
                <a:solidFill>
                  <a:schemeClr val="tx1">
                    <a:lumMod val="95000"/>
                    <a:lumOff val="5000"/>
                  </a:schemeClr>
                </a:solidFill>
              </a:rPr>
              <a:t>, </a:t>
            </a:r>
            <a:r>
              <a:rPr lang="en-US" dirty="0" smtClean="0">
                <a:solidFill>
                  <a:schemeClr val="accent1">
                    <a:lumMod val="50000"/>
                  </a:schemeClr>
                </a:solidFill>
              </a:rPr>
              <a:t>a penny saved is a penny earned</a:t>
            </a:r>
            <a:r>
              <a:rPr lang="en-US" dirty="0" smtClean="0">
                <a:solidFill>
                  <a:schemeClr val="tx1">
                    <a:lumMod val="95000"/>
                    <a:lumOff val="5000"/>
                  </a:schemeClr>
                </a:solidFill>
              </a:rPr>
              <a:t>, </a:t>
            </a:r>
            <a:r>
              <a:rPr lang="en-US" dirty="0" smtClean="0">
                <a:solidFill>
                  <a:schemeClr val="accent2">
                    <a:lumMod val="75000"/>
                  </a:schemeClr>
                </a:solidFill>
              </a:rPr>
              <a:t>cute as a button</a:t>
            </a:r>
            <a:r>
              <a:rPr lang="en-US" dirty="0" smtClean="0">
                <a:solidFill>
                  <a:schemeClr val="tx1">
                    <a:lumMod val="95000"/>
                    <a:lumOff val="5000"/>
                  </a:schemeClr>
                </a:solidFill>
              </a:rPr>
              <a:t>, </a:t>
            </a:r>
            <a:r>
              <a:rPr lang="en-US" dirty="0" smtClean="0">
                <a:solidFill>
                  <a:srgbClr val="FF0000"/>
                </a:solidFill>
              </a:rPr>
              <a:t>taking it one day at a time</a:t>
            </a:r>
            <a:r>
              <a:rPr lang="en-US" dirty="0" smtClean="0">
                <a:solidFill>
                  <a:schemeClr val="tx1">
                    <a:lumMod val="95000"/>
                    <a:lumOff val="5000"/>
                  </a:schemeClr>
                </a:solidFill>
              </a:rPr>
              <a:t>, </a:t>
            </a:r>
            <a:r>
              <a:rPr lang="en-US" dirty="0" smtClean="0">
                <a:solidFill>
                  <a:srgbClr val="008000"/>
                </a:solidFill>
              </a:rPr>
              <a:t>easy does it</a:t>
            </a:r>
            <a:r>
              <a:rPr lang="en-US" dirty="0" smtClean="0">
                <a:solidFill>
                  <a:schemeClr val="tx1">
                    <a:lumMod val="95000"/>
                    <a:lumOff val="5000"/>
                  </a:schemeClr>
                </a:solidFill>
              </a:rPr>
              <a:t>, </a:t>
            </a:r>
            <a:r>
              <a:rPr lang="en-US" dirty="0" smtClean="0">
                <a:solidFill>
                  <a:srgbClr val="0000FF"/>
                </a:solidFill>
              </a:rPr>
              <a:t>time is of the essence</a:t>
            </a:r>
            <a:r>
              <a:rPr lang="en-US" dirty="0" smtClean="0">
                <a:solidFill>
                  <a:schemeClr val="tx1">
                    <a:lumMod val="95000"/>
                    <a:lumOff val="5000"/>
                  </a:schemeClr>
                </a:solidFill>
              </a:rPr>
              <a:t>, </a:t>
            </a:r>
            <a:r>
              <a:rPr lang="en-US" dirty="0" smtClean="0">
                <a:solidFill>
                  <a:schemeClr val="accent3"/>
                </a:solidFill>
              </a:rPr>
              <a:t>talk is cheap</a:t>
            </a:r>
            <a:r>
              <a:rPr lang="en-US" dirty="0" smtClean="0">
                <a:solidFill>
                  <a:schemeClr val="tx1">
                    <a:lumMod val="95000"/>
                    <a:lumOff val="5000"/>
                  </a:schemeClr>
                </a:solidFill>
              </a:rPr>
              <a:t>, </a:t>
            </a:r>
            <a:r>
              <a:rPr lang="en-US" dirty="0" smtClean="0">
                <a:solidFill>
                  <a:srgbClr val="660066"/>
                </a:solidFill>
              </a:rPr>
              <a:t>you get what you pay for</a:t>
            </a:r>
            <a:r>
              <a:rPr lang="en-US" dirty="0" smtClean="0">
                <a:solidFill>
                  <a:schemeClr val="tx1">
                    <a:lumMod val="95000"/>
                    <a:lumOff val="5000"/>
                  </a:schemeClr>
                </a:solidFill>
              </a:rPr>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Clichés, Regionalisms (cont.)</a:t>
            </a:r>
            <a:endParaRPr lang="en-US" dirty="0"/>
          </a:p>
        </p:txBody>
      </p:sp>
      <p:sp>
        <p:nvSpPr>
          <p:cNvPr id="3" name="Content Placeholder 2"/>
          <p:cNvSpPr>
            <a:spLocks noGrp="1"/>
          </p:cNvSpPr>
          <p:nvPr>
            <p:ph sz="quarter" idx="1"/>
          </p:nvPr>
        </p:nvSpPr>
        <p:spPr/>
        <p:txBody>
          <a:bodyPr/>
          <a:lstStyle/>
          <a:p>
            <a:r>
              <a:rPr lang="en-US" dirty="0" smtClean="0"/>
              <a:t>“at all”  (Do you want any coffee </a:t>
            </a:r>
            <a:r>
              <a:rPr lang="en-US" i="1" dirty="0" smtClean="0"/>
              <a:t>at all</a:t>
            </a:r>
            <a:r>
              <a:rPr lang="en-US" dirty="0" smtClean="0"/>
              <a:t>.)</a:t>
            </a:r>
          </a:p>
          <a:p>
            <a:r>
              <a:rPr lang="en-US" dirty="0" smtClean="0"/>
              <a:t>Y’all</a:t>
            </a:r>
          </a:p>
          <a:p>
            <a:r>
              <a:rPr lang="en-US" dirty="0" smtClean="0"/>
              <a:t>You </a:t>
            </a:r>
            <a:r>
              <a:rPr lang="en-US" dirty="0" err="1" smtClean="0"/>
              <a:t>betcha</a:t>
            </a:r>
            <a:endParaRPr lang="en-US" dirty="0" smtClean="0"/>
          </a:p>
          <a:p>
            <a:r>
              <a:rPr lang="en-US" dirty="0" smtClean="0"/>
              <a:t>Hot dish</a:t>
            </a:r>
          </a:p>
          <a:p>
            <a:r>
              <a:rPr lang="en-US" dirty="0" smtClean="0"/>
              <a:t>“go with”  (Mom went to the drugstore. I went </a:t>
            </a:r>
            <a:r>
              <a:rPr lang="en-US" i="1" dirty="0" smtClean="0"/>
              <a:t>with.</a:t>
            </a:r>
            <a:r>
              <a:rPr lang="en-US" dirty="0" smtClean="0"/>
              <a:t>)</a:t>
            </a:r>
          </a:p>
          <a:p>
            <a:r>
              <a:rPr lang="en-US" dirty="0" smtClean="0"/>
              <a:t>Borrow someone money. (I </a:t>
            </a:r>
            <a:r>
              <a:rPr lang="en-US" u="sng" dirty="0" smtClean="0"/>
              <a:t>borrowed</a:t>
            </a:r>
            <a:r>
              <a:rPr lang="en-US" dirty="0" smtClean="0"/>
              <a:t> loaned Sally $20.)</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Hyperboles Are </a:t>
            </a:r>
            <a:r>
              <a:rPr lang="en-US" b="1" dirty="0"/>
              <a:t>T</a:t>
            </a:r>
            <a:r>
              <a:rPr lang="en-US" b="1" dirty="0" smtClean="0"/>
              <a:t>he Worst</a:t>
            </a:r>
            <a:endParaRPr lang="en-US" b="1" dirty="0"/>
          </a:p>
        </p:txBody>
      </p:sp>
      <p:sp>
        <p:nvSpPr>
          <p:cNvPr id="3" name="Content Placeholder 2"/>
          <p:cNvSpPr>
            <a:spLocks noGrp="1"/>
          </p:cNvSpPr>
          <p:nvPr>
            <p:ph sz="quarter" idx="1"/>
          </p:nvPr>
        </p:nvSpPr>
        <p:spPr/>
        <p:txBody>
          <a:bodyPr>
            <a:normAutofit/>
          </a:bodyPr>
          <a:lstStyle/>
          <a:p>
            <a:pPr marL="274320" lvl="1">
              <a:spcBef>
                <a:spcPts val="600"/>
              </a:spcBef>
              <a:buSzPct val="70000"/>
              <a:buFont typeface="Wingdings"/>
              <a:buChar char=""/>
            </a:pPr>
            <a:r>
              <a:rPr lang="en-US" b="1" dirty="0" smtClean="0"/>
              <a:t>Using extremes compromises the author’s credibility. Instead, let the </a:t>
            </a:r>
            <a:r>
              <a:rPr lang="en-US" b="1" i="1" dirty="0" smtClean="0"/>
              <a:t>research</a:t>
            </a:r>
            <a:r>
              <a:rPr lang="en-US" b="1" dirty="0" smtClean="0"/>
              <a:t> speak for you</a:t>
            </a:r>
            <a:r>
              <a:rPr lang="en-US" dirty="0" smtClean="0"/>
              <a:t>. </a:t>
            </a:r>
          </a:p>
          <a:p>
            <a:pPr marL="274320" lvl="1">
              <a:spcBef>
                <a:spcPts val="600"/>
              </a:spcBef>
              <a:buSzPct val="70000"/>
              <a:buFont typeface="Wingdings"/>
              <a:buChar char=""/>
            </a:pPr>
            <a:endParaRPr lang="en-US" b="1" dirty="0" smtClean="0"/>
          </a:p>
          <a:p>
            <a:pPr>
              <a:buNone/>
            </a:pPr>
            <a:r>
              <a:rPr lang="en-US" sz="2000" u="sng" dirty="0" smtClean="0"/>
              <a:t>Examples</a:t>
            </a:r>
          </a:p>
          <a:p>
            <a:pPr lvl="1"/>
            <a:r>
              <a:rPr lang="en-US" dirty="0" smtClean="0"/>
              <a:t>The parking at St. Cloud State is </a:t>
            </a:r>
            <a:r>
              <a:rPr lang="en-US" dirty="0" smtClean="0">
                <a:solidFill>
                  <a:srgbClr val="FF0000"/>
                </a:solidFill>
              </a:rPr>
              <a:t>much</a:t>
            </a:r>
            <a:r>
              <a:rPr lang="en-US" dirty="0" smtClean="0"/>
              <a:t> </a:t>
            </a:r>
            <a:r>
              <a:rPr lang="en-US" dirty="0" smtClean="0">
                <a:solidFill>
                  <a:srgbClr val="FF0000"/>
                </a:solidFill>
              </a:rPr>
              <a:t>worse</a:t>
            </a:r>
            <a:r>
              <a:rPr lang="en-US" dirty="0" smtClean="0"/>
              <a:t> than any other university! </a:t>
            </a:r>
          </a:p>
          <a:p>
            <a:pPr lvl="1"/>
            <a:r>
              <a:rPr lang="en-US" dirty="0" smtClean="0"/>
              <a:t>On average, St. Cloud State University students </a:t>
            </a:r>
            <a:r>
              <a:rPr lang="en-US" dirty="0" smtClean="0">
                <a:solidFill>
                  <a:srgbClr val="FF0000"/>
                </a:solidFill>
              </a:rPr>
              <a:t>spend an additional </a:t>
            </a:r>
            <a:r>
              <a:rPr lang="en-US" dirty="0" smtClean="0"/>
              <a:t>10 minutes more per day searching for a parking slot than students at any other MNSCU institution.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 Quotations Effectively and Seamlessly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sz="1600" dirty="0" smtClean="0"/>
              <a:t>Always say who said the quoted words to separate your voice from the author’s.</a:t>
            </a:r>
          </a:p>
          <a:p>
            <a:pPr>
              <a:buNone/>
            </a:pPr>
            <a:r>
              <a:rPr lang="en-US" sz="1600" u="sng" dirty="0" smtClean="0"/>
              <a:t>Example</a:t>
            </a:r>
          </a:p>
          <a:p>
            <a:pPr>
              <a:buNone/>
            </a:pPr>
            <a:r>
              <a:rPr lang="en-US" sz="1600" dirty="0" smtClean="0">
                <a:solidFill>
                  <a:srgbClr val="FF0000"/>
                </a:solidFill>
              </a:rPr>
              <a:t>To be successful in a challenging class, begin written assignments as soon as possible. “Remember that there is no virtue in delay.”  Rushing at the last minute causes sloppy work.</a:t>
            </a:r>
          </a:p>
          <a:p>
            <a:pPr>
              <a:buNone/>
            </a:pPr>
            <a:r>
              <a:rPr lang="en-US" sz="1600" dirty="0" smtClean="0">
                <a:solidFill>
                  <a:srgbClr val="00B050"/>
                </a:solidFill>
              </a:rPr>
              <a:t>To be successful in a challenging class, begin written assignments as soon as possible. Keith </a:t>
            </a:r>
            <a:r>
              <a:rPr lang="en-US" sz="1600" dirty="0" err="1" smtClean="0">
                <a:solidFill>
                  <a:srgbClr val="00B050"/>
                </a:solidFill>
              </a:rPr>
              <a:t>Hjortshoj</a:t>
            </a:r>
            <a:r>
              <a:rPr lang="en-US" sz="1600" dirty="0" smtClean="0">
                <a:solidFill>
                  <a:srgbClr val="00B050"/>
                </a:solidFill>
              </a:rPr>
              <a:t> advises, “Remember that there is no virtue in delay.”  Rushing at the last minute causes sloppy work.</a:t>
            </a:r>
          </a:p>
          <a:p>
            <a:pPr>
              <a:buNone/>
            </a:pPr>
            <a:endParaRPr lang="en-US" sz="1600" dirty="0" smtClean="0">
              <a:solidFill>
                <a:srgbClr val="00B050"/>
              </a:solidFill>
            </a:endParaRPr>
          </a:p>
          <a:p>
            <a:r>
              <a:rPr lang="en-US" sz="1600" dirty="0" smtClean="0"/>
              <a:t>Vary your signal verb.  Avoid “states.”  Try not to overuse “says.”</a:t>
            </a:r>
          </a:p>
          <a:p>
            <a:pPr>
              <a:buNone/>
            </a:pPr>
            <a:r>
              <a:rPr lang="en-US" sz="1600" u="sng" dirty="0" smtClean="0"/>
              <a:t>Example</a:t>
            </a:r>
          </a:p>
          <a:p>
            <a:pPr>
              <a:buNone/>
            </a:pPr>
            <a:r>
              <a:rPr lang="en-US" sz="1600" dirty="0" smtClean="0">
                <a:solidFill>
                  <a:srgbClr val="FF0000"/>
                </a:solidFill>
              </a:rPr>
              <a:t>Keith </a:t>
            </a:r>
            <a:r>
              <a:rPr lang="en-US" sz="1600" dirty="0" err="1" smtClean="0">
                <a:solidFill>
                  <a:srgbClr val="FF0000"/>
                </a:solidFill>
              </a:rPr>
              <a:t>Hjortshoj</a:t>
            </a:r>
            <a:r>
              <a:rPr lang="en-US" sz="1600" dirty="0" smtClean="0">
                <a:solidFill>
                  <a:srgbClr val="FF0000"/>
                </a:solidFill>
              </a:rPr>
              <a:t> </a:t>
            </a:r>
            <a:r>
              <a:rPr lang="en-US" sz="1600" i="1" dirty="0" smtClean="0">
                <a:solidFill>
                  <a:srgbClr val="FF0000"/>
                </a:solidFill>
              </a:rPr>
              <a:t>states (or says)</a:t>
            </a:r>
            <a:r>
              <a:rPr lang="en-US" sz="1600" dirty="0" smtClean="0">
                <a:solidFill>
                  <a:srgbClr val="FF0000"/>
                </a:solidFill>
              </a:rPr>
              <a:t>, “Remember that there is no virtue in delay.”</a:t>
            </a:r>
          </a:p>
          <a:p>
            <a:pPr>
              <a:buNone/>
            </a:pPr>
            <a:r>
              <a:rPr lang="en-US" sz="1600" dirty="0" smtClean="0">
                <a:solidFill>
                  <a:srgbClr val="00B050"/>
                </a:solidFill>
              </a:rPr>
              <a:t>Keith </a:t>
            </a:r>
            <a:r>
              <a:rPr lang="en-US" sz="1600" dirty="0" err="1" smtClean="0">
                <a:solidFill>
                  <a:srgbClr val="00B050"/>
                </a:solidFill>
              </a:rPr>
              <a:t>Hjortshoj</a:t>
            </a:r>
            <a:r>
              <a:rPr lang="en-US" sz="1600" dirty="0" smtClean="0">
                <a:solidFill>
                  <a:srgbClr val="00B050"/>
                </a:solidFill>
              </a:rPr>
              <a:t> </a:t>
            </a:r>
            <a:r>
              <a:rPr lang="en-US" sz="1600" i="1" dirty="0" smtClean="0">
                <a:solidFill>
                  <a:srgbClr val="00B050"/>
                </a:solidFill>
              </a:rPr>
              <a:t>advises</a:t>
            </a:r>
            <a:r>
              <a:rPr lang="en-US" sz="1600" dirty="0" smtClean="0">
                <a:solidFill>
                  <a:srgbClr val="00B050"/>
                </a:solidFill>
              </a:rPr>
              <a:t>, “Remember that there is no virtue in delay.” </a:t>
            </a:r>
          </a:p>
          <a:p>
            <a:pPr>
              <a:buNone/>
            </a:pPr>
            <a:r>
              <a:rPr lang="en-US" sz="1600" dirty="0" smtClean="0">
                <a:solidFill>
                  <a:srgbClr val="00B050"/>
                </a:solidFill>
              </a:rPr>
              <a:t>Keith </a:t>
            </a:r>
            <a:r>
              <a:rPr lang="en-US" sz="1600" dirty="0" err="1" smtClean="0">
                <a:solidFill>
                  <a:srgbClr val="00B050"/>
                </a:solidFill>
              </a:rPr>
              <a:t>Hjortshoj</a:t>
            </a:r>
            <a:r>
              <a:rPr lang="en-US" sz="1600" dirty="0" smtClean="0">
                <a:solidFill>
                  <a:srgbClr val="00B050"/>
                </a:solidFill>
              </a:rPr>
              <a:t> </a:t>
            </a:r>
            <a:r>
              <a:rPr lang="en-US" sz="1600" i="1" dirty="0" smtClean="0">
                <a:solidFill>
                  <a:srgbClr val="00B050"/>
                </a:solidFill>
              </a:rPr>
              <a:t>writes</a:t>
            </a:r>
            <a:r>
              <a:rPr lang="en-US" sz="1600" dirty="0" smtClean="0">
                <a:solidFill>
                  <a:srgbClr val="00B050"/>
                </a:solidFill>
              </a:rPr>
              <a:t>, “Remember that there is no virtue in delay.”</a:t>
            </a:r>
          </a:p>
          <a:p>
            <a:pPr>
              <a:buNone/>
            </a:pPr>
            <a:r>
              <a:rPr lang="en-US" sz="1600" dirty="0" smtClean="0">
                <a:solidFill>
                  <a:srgbClr val="00B050"/>
                </a:solidFill>
              </a:rPr>
              <a:t> </a:t>
            </a:r>
            <a:endParaRPr lang="en-US" sz="1600" dirty="0" smtClean="0">
              <a:solidFill>
                <a:srgbClr val="FF0000"/>
              </a:solidFill>
            </a:endParaRPr>
          </a:p>
          <a:p>
            <a:r>
              <a:rPr lang="en-US" sz="1600" dirty="0" smtClean="0"/>
              <a:t>Only use quotations when the wording is unique or when you would like to emphasize the words of a well-known authority to give your argument credibility. Nonetheless, use quotations sparingly and paraphrase instead.</a:t>
            </a: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dirty="0" smtClean="0"/>
              <a:t>Quotations (cont.)</a:t>
            </a:r>
            <a:endParaRPr lang="en-US" dirty="0"/>
          </a:p>
        </p:txBody>
      </p:sp>
      <p:sp>
        <p:nvSpPr>
          <p:cNvPr id="3" name="Content Placeholder 2"/>
          <p:cNvSpPr>
            <a:spLocks noGrp="1"/>
          </p:cNvSpPr>
          <p:nvPr>
            <p:ph sz="quarter" idx="1"/>
          </p:nvPr>
        </p:nvSpPr>
        <p:spPr>
          <a:xfrm>
            <a:off x="457200" y="762000"/>
            <a:ext cx="7696200" cy="5711952"/>
          </a:xfrm>
        </p:spPr>
        <p:txBody>
          <a:bodyPr>
            <a:normAutofit lnSpcReduction="10000"/>
          </a:bodyPr>
          <a:lstStyle/>
          <a:p>
            <a:endParaRPr lang="en-US" sz="1700" dirty="0" smtClean="0"/>
          </a:p>
          <a:p>
            <a:r>
              <a:rPr lang="en-US" sz="1700" dirty="0" smtClean="0"/>
              <a:t>Only use quotations when the wording is unique or when you would like to emphasize the words of a well-known authority to give your argument credibility. Nonetheless, use quotations sparingly and paraphrase instead.</a:t>
            </a:r>
          </a:p>
          <a:p>
            <a:endParaRPr lang="en-US" sz="1700" dirty="0" smtClean="0"/>
          </a:p>
          <a:p>
            <a:pPr>
              <a:buNone/>
            </a:pPr>
            <a:r>
              <a:rPr lang="en-US" sz="1700" dirty="0" smtClean="0"/>
              <a:t>Even within her own Communist Party, language was often co-opted by the masculine, as terms like “‘</a:t>
            </a:r>
            <a:r>
              <a:rPr lang="en-US" sz="1700" dirty="0" smtClean="0">
                <a:solidFill>
                  <a:srgbClr val="00B050"/>
                </a:solidFill>
              </a:rPr>
              <a:t>proletarian’ and ‘manly’ were used interchangeably</a:t>
            </a:r>
            <a:r>
              <a:rPr lang="en-US" sz="1700" dirty="0" smtClean="0"/>
              <a:t>” (</a:t>
            </a:r>
            <a:r>
              <a:rPr lang="en-US" sz="1700" dirty="0" err="1" smtClean="0"/>
              <a:t>Obermueller</a:t>
            </a:r>
            <a:r>
              <a:rPr lang="en-US" sz="1700" dirty="0" smtClean="0"/>
              <a:t> 48).  In her book, </a:t>
            </a:r>
            <a:r>
              <a:rPr lang="en-US" sz="1700" i="1" dirty="0" smtClean="0"/>
              <a:t>Better Red: The Writing and Resistance of Tillie Olsen and Meridel Le Sueur</a:t>
            </a:r>
            <a:r>
              <a:rPr lang="en-US" sz="1700" dirty="0" smtClean="0"/>
              <a:t>, Constance Coiner explains that Le Sueur and Olsen “</a:t>
            </a:r>
            <a:r>
              <a:rPr lang="en-US" sz="1700" dirty="0" err="1" smtClean="0"/>
              <a:t>problematize</a:t>
            </a:r>
            <a:r>
              <a:rPr lang="en-US" sz="1700" dirty="0" smtClean="0"/>
              <a:t> the patriarchal nature of the Left and the </a:t>
            </a:r>
            <a:r>
              <a:rPr lang="en-US" sz="1700" dirty="0" err="1" smtClean="0"/>
              <a:t>masculinist</a:t>
            </a:r>
            <a:r>
              <a:rPr lang="en-US" sz="1700" dirty="0" smtClean="0"/>
              <a:t> assumptions of proletarian literature” (7).   Le Sueur complicates the patriarchal norm not only by portraying women as interesting and textured characters, but also by repeatedly employing the metaphors of maternity, birth, growth, and death in writing about the value of the working person’s experience, and  as Erin </a:t>
            </a:r>
            <a:r>
              <a:rPr lang="en-US" sz="1700" dirty="0" err="1" smtClean="0"/>
              <a:t>Obermueller</a:t>
            </a:r>
            <a:r>
              <a:rPr lang="en-US" sz="1700" dirty="0" smtClean="0"/>
              <a:t> explains,  in doing so “</a:t>
            </a:r>
            <a:r>
              <a:rPr lang="en-US" sz="1700" dirty="0" smtClean="0">
                <a:solidFill>
                  <a:srgbClr val="00B050"/>
                </a:solidFill>
              </a:rPr>
              <a:t>she also historicizes and politicizes the body</a:t>
            </a:r>
            <a:r>
              <a:rPr lang="en-US" sz="1700" dirty="0" smtClean="0"/>
              <a:t>” (49).</a:t>
            </a:r>
          </a:p>
          <a:p>
            <a:pPr>
              <a:buNone/>
            </a:pPr>
            <a:endParaRPr lang="en-US" sz="1700" dirty="0" smtClean="0"/>
          </a:p>
          <a:p>
            <a:r>
              <a:rPr lang="en-US" sz="1700" dirty="0" smtClean="0"/>
              <a:t>Consider using a </a:t>
            </a:r>
            <a:r>
              <a:rPr lang="en-US" sz="1700" b="1" dirty="0" smtClean="0"/>
              <a:t>quotation sandwich.  </a:t>
            </a:r>
            <a:r>
              <a:rPr lang="en-US" sz="1700" dirty="0" smtClean="0"/>
              <a:t>Introduce your quotation in your own words.  Insert quotation.  Then comment on quotation and transition into next part.</a:t>
            </a:r>
          </a:p>
          <a:p>
            <a:pPr>
              <a:buNone/>
            </a:pPr>
            <a:endParaRPr lang="en-US" sz="2300" b="1" dirty="0" smtClean="0"/>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221</TotalTime>
  <Words>1427</Words>
  <Application>Microsoft Office PowerPoint</Application>
  <PresentationFormat>On-screen Show (4:3)</PresentationFormat>
  <Paragraphs>150</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Oriel</vt:lpstr>
      <vt:lpstr>Academic Tone and Diction</vt:lpstr>
      <vt:lpstr>Slash the Slashes,  </vt:lpstr>
      <vt:lpstr>Don’t Use Contractions</vt:lpstr>
      <vt:lpstr>When To Abbreviate</vt:lpstr>
      <vt:lpstr>Throw Clichés and Regionalisms Out the Window</vt:lpstr>
      <vt:lpstr>Clichés, Regionalisms (cont.)</vt:lpstr>
      <vt:lpstr>Hyperboles Are The Worst</vt:lpstr>
      <vt:lpstr>Integrate Quotations Effectively and Seamlessly</vt:lpstr>
      <vt:lpstr>Quotations (cont.)</vt:lpstr>
      <vt:lpstr>Quotations (cont.)</vt:lpstr>
      <vt:lpstr>The Giant Dangling Modifier</vt:lpstr>
      <vt:lpstr>Words/Phrases to Avoid</vt:lpstr>
      <vt:lpstr>Words/Phrases to Avoid</vt:lpstr>
      <vt:lpstr>Other Academic Language and Tone Advice</vt:lpstr>
      <vt:lpstr>Other Advice (cont.)</vt:lpstr>
      <vt:lpstr>Other Advice</vt:lpstr>
      <vt:lpstr>Interactive Examples</vt:lpstr>
    </vt:vector>
  </TitlesOfParts>
  <Company>St. Cloud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Tone and Diction</dc:title>
  <dc:creator>Tutor</dc:creator>
  <cp:lastModifiedBy>Mohrbacher, Carol A.</cp:lastModifiedBy>
  <cp:revision>22</cp:revision>
  <dcterms:created xsi:type="dcterms:W3CDTF">2009-02-12T19:52:05Z</dcterms:created>
  <dcterms:modified xsi:type="dcterms:W3CDTF">2013-08-29T16:38:44Z</dcterms:modified>
</cp:coreProperties>
</file>