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16"/>
  </p:notesMasterIdLst>
  <p:sldIdLst>
    <p:sldId id="256" r:id="rId2"/>
    <p:sldId id="262" r:id="rId3"/>
    <p:sldId id="264" r:id="rId4"/>
    <p:sldId id="265" r:id="rId5"/>
    <p:sldId id="267" r:id="rId6"/>
    <p:sldId id="273" r:id="rId7"/>
    <p:sldId id="275" r:id="rId8"/>
    <p:sldId id="258" r:id="rId9"/>
    <p:sldId id="257" r:id="rId10"/>
    <p:sldId id="271" r:id="rId11"/>
    <p:sldId id="272" r:id="rId12"/>
    <p:sldId id="276" r:id="rId13"/>
    <p:sldId id="277" r:id="rId14"/>
    <p:sldId id="274"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1" autoAdjust="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B3CE9A7-DF6E-462D-A32B-5B17B8BC0626}" type="slidenum">
              <a:rPr lang="en-US"/>
              <a:pPr>
                <a:defRPr/>
              </a:pPr>
              <a:t>‹#›</a:t>
            </a:fld>
            <a:endParaRPr lang="en-US"/>
          </a:p>
        </p:txBody>
      </p:sp>
    </p:spTree>
    <p:extLst>
      <p:ext uri="{BB962C8B-B14F-4D97-AF65-F5344CB8AC3E}">
        <p14:creationId xmlns:p14="http://schemas.microsoft.com/office/powerpoint/2010/main" val="1852648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A78C21B1-8108-4703-9226-AC9117A9E737}" type="slidenum">
              <a:rPr lang="en-US" smtClean="0"/>
              <a:pPr/>
              <a:t>1</a:t>
            </a:fld>
            <a:endParaRPr lang="en-US"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55841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E2433545-70F4-4077-92CD-DC240706FE60}" type="slidenum">
              <a:rPr lang="en-US" smtClean="0"/>
              <a:pPr/>
              <a:t>10</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62640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3FF87D82-7A7B-46CF-8D47-C69D448F0D06}" type="slidenum">
              <a:rPr lang="en-US" smtClean="0"/>
              <a:pPr/>
              <a:t>11</a:t>
            </a:fld>
            <a:endParaRPr lang="en-US" smtClean="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66412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66100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427317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12311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89E3B8F9-48E5-4B40-8F4B-568E8AE419AD}" type="slidenum">
              <a:rPr lang="en-US" smtClean="0"/>
              <a:pPr/>
              <a:t>2</a:t>
            </a:fld>
            <a:endParaRPr lang="en-US"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60837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FFCDA735-E80C-4F1B-B3EE-04DDADD0D5EE}" type="slidenum">
              <a:rPr lang="en-US" smtClean="0"/>
              <a:pPr/>
              <a:t>3</a:t>
            </a:fld>
            <a:endParaRPr lang="en-US"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31570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CD4C7DD9-A604-4C06-A305-795014C34277}" type="slidenum">
              <a:rPr lang="en-US" smtClean="0"/>
              <a:pPr/>
              <a:t>4</a:t>
            </a:fld>
            <a:endParaRPr lang="en-US"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97731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7E488D5A-D287-42D6-B42B-29308F34EE5B}" type="slidenum">
              <a:rPr lang="en-US" smtClean="0"/>
              <a:pPr/>
              <a:t>5</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4636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599804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893756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C7C04833-419B-45CF-AC84-6B722EB8B391}" type="slidenum">
              <a:rPr lang="en-US" smtClean="0"/>
              <a:pPr/>
              <a:t>8</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298389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64D7B5BA-7EFE-4ECD-B83F-652DB68FAF07}" type="slidenum">
              <a:rPr lang="en-US" smtClean="0"/>
              <a:pPr/>
              <a:t>9</a:t>
            </a:fld>
            <a:endParaRPr lang="en-US"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609397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50C6DB66-0670-4C46-8D7C-37A771F80394}" type="slidenum">
              <a:rPr lang="en-US" smtClean="0"/>
              <a:pPr>
                <a:defRPr/>
              </a:pPr>
              <a:t>‹#›</a:t>
            </a:fld>
            <a:endParaRPr lang="en-US"/>
          </a:p>
        </p:txBody>
      </p:sp>
      <p:pic>
        <p:nvPicPr>
          <p:cNvPr id="8"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39616868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8C917E1D-A487-4702-BF60-24534A71D51B}" type="slidenum">
              <a:rPr lang="en-US" smtClean="0"/>
              <a:pPr>
                <a:defRPr/>
              </a:pPr>
              <a:t>‹#›</a:t>
            </a:fld>
            <a:endParaRPr lang="en-US"/>
          </a:p>
        </p:txBody>
      </p:sp>
    </p:spTree>
    <p:extLst>
      <p:ext uri="{BB962C8B-B14F-4D97-AF65-F5344CB8AC3E}">
        <p14:creationId xmlns:p14="http://schemas.microsoft.com/office/powerpoint/2010/main" val="277336136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8C917E1D-A487-4702-BF60-24534A71D51B}" type="slidenum">
              <a:rPr lang="en-US" smtClean="0"/>
              <a:pPr>
                <a:defRPr/>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4809771"/>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8C917E1D-A487-4702-BF60-24534A71D51B}" type="slidenum">
              <a:rPr lang="en-US" smtClean="0"/>
              <a:pPr>
                <a:defRPr/>
              </a:pPr>
              <a:t>‹#›</a:t>
            </a:fld>
            <a:endParaRPr lang="en-US"/>
          </a:p>
        </p:txBody>
      </p:sp>
    </p:spTree>
    <p:extLst>
      <p:ext uri="{BB962C8B-B14F-4D97-AF65-F5344CB8AC3E}">
        <p14:creationId xmlns:p14="http://schemas.microsoft.com/office/powerpoint/2010/main" val="1846818288"/>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8C917E1D-A487-4702-BF60-24534A71D51B}" type="slidenum">
              <a:rPr lang="en-US" smtClean="0"/>
              <a:pPr>
                <a:defRPr/>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508242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8C917E1D-A487-4702-BF60-24534A71D51B}" type="slidenum">
              <a:rPr lang="en-US" smtClean="0"/>
              <a:pPr>
                <a:defRPr/>
              </a:pPr>
              <a:t>‹#›</a:t>
            </a:fld>
            <a:endParaRPr lang="en-US"/>
          </a:p>
        </p:txBody>
      </p:sp>
    </p:spTree>
    <p:extLst>
      <p:ext uri="{BB962C8B-B14F-4D97-AF65-F5344CB8AC3E}">
        <p14:creationId xmlns:p14="http://schemas.microsoft.com/office/powerpoint/2010/main" val="1278216524"/>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CC6F377-ED9C-4861-BE0E-8150093A9818}" type="slidenum">
              <a:rPr lang="en-US" smtClean="0"/>
              <a:pPr>
                <a:defRPr/>
              </a:pPr>
              <a:t>‹#›</a:t>
            </a:fld>
            <a:endParaRPr lang="en-US"/>
          </a:p>
        </p:txBody>
      </p:sp>
      <p:pic>
        <p:nvPicPr>
          <p:cNvPr id="8"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30295540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FF1D645E-38A9-41BA-BC85-C062AE0FABE0}" type="slidenum">
              <a:rPr lang="en-US" smtClean="0"/>
              <a:pPr>
                <a:defRPr/>
              </a:pPr>
              <a:t>‹#›</a:t>
            </a:fld>
            <a:endParaRPr lang="en-US"/>
          </a:p>
        </p:txBody>
      </p:sp>
      <p:pic>
        <p:nvPicPr>
          <p:cNvPr id="8"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39874195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099BE578-BB65-4DE1-950A-04FB5AFD5127}" type="slidenum">
              <a:rPr lang="en-US" smtClean="0"/>
              <a:pPr>
                <a:defRPr/>
              </a:pPr>
              <a:t>‹#›</a:t>
            </a:fld>
            <a:endParaRPr lang="en-US"/>
          </a:p>
        </p:txBody>
      </p:sp>
      <p:pic>
        <p:nvPicPr>
          <p:cNvPr id="8"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21417287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C30E5EE0-3609-4437-9154-00F7BF128A16}" type="slidenum">
              <a:rPr lang="en-US" smtClean="0"/>
              <a:pPr>
                <a:defRPr/>
              </a:pPr>
              <a:t>‹#›</a:t>
            </a:fld>
            <a:endParaRPr lang="en-US"/>
          </a:p>
        </p:txBody>
      </p:sp>
      <p:pic>
        <p:nvPicPr>
          <p:cNvPr id="8"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34170556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E269DCBB-7EB2-4C6C-B0B0-4AE319E01F97}" type="slidenum">
              <a:rPr lang="en-US" smtClean="0"/>
              <a:pPr>
                <a:defRPr/>
              </a:pPr>
              <a:t>‹#›</a:t>
            </a:fld>
            <a:endParaRPr lang="en-US"/>
          </a:p>
        </p:txBody>
      </p:sp>
      <p:pic>
        <p:nvPicPr>
          <p:cNvPr id="11"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6863169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EB8B632-5FB2-4A4F-AEDC-A9D6E5C11B0E}" type="slidenum">
              <a:rPr lang="en-US" smtClean="0"/>
              <a:pPr>
                <a:defRPr/>
              </a:pPr>
              <a:t>‹#›</a:t>
            </a:fld>
            <a:endParaRPr lang="en-US"/>
          </a:p>
        </p:txBody>
      </p:sp>
      <p:pic>
        <p:nvPicPr>
          <p:cNvPr id="13"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27472325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7F5EB18B-1E61-4729-99F5-487C90D25FF4}" type="slidenum">
              <a:rPr lang="en-US" smtClean="0"/>
              <a:pPr>
                <a:defRPr/>
              </a:pPr>
              <a:t>‹#›</a:t>
            </a:fld>
            <a:endParaRPr lang="en-US"/>
          </a:p>
        </p:txBody>
      </p:sp>
      <p:pic>
        <p:nvPicPr>
          <p:cNvPr id="7"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13979293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48881C86-D022-4793-B3AA-BDD847BD8B7B}" type="slidenum">
              <a:rPr lang="en-US" smtClean="0"/>
              <a:pPr>
                <a:defRPr/>
              </a:pPr>
              <a:t>‹#›</a:t>
            </a:fld>
            <a:endParaRPr lang="en-US"/>
          </a:p>
        </p:txBody>
      </p:sp>
      <p:pic>
        <p:nvPicPr>
          <p:cNvPr id="7"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676031987"/>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50B86C2-22DA-49F8-BEE5-15453978E2D6}" type="slidenum">
              <a:rPr lang="en-US" smtClean="0"/>
              <a:pPr>
                <a:defRPr/>
              </a:pPr>
              <a:t>‹#›</a:t>
            </a:fld>
            <a:endParaRPr lang="en-US"/>
          </a:p>
        </p:txBody>
      </p:sp>
      <p:pic>
        <p:nvPicPr>
          <p:cNvPr id="9"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28778870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P spid="4" grpId="0" build="p"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The Write Place © 2007</a:t>
            </a:r>
          </a:p>
          <a:p>
            <a:pPr>
              <a:defRPr/>
            </a:pPr>
            <a:r>
              <a:rPr lang="en-US" smtClean="0"/>
              <a:t>Created by C. Mohrbacher</a:t>
            </a: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36E3D8D-A7BD-4F63-BCF8-E2D73B1832B1}" type="slidenum">
              <a:rPr lang="en-US" smtClean="0"/>
              <a:pPr>
                <a:defRPr/>
              </a:pPr>
              <a:t>‹#›</a:t>
            </a:fld>
            <a:endParaRPr lang="en-US"/>
          </a:p>
        </p:txBody>
      </p:sp>
      <p:pic>
        <p:nvPicPr>
          <p:cNvPr id="9" name="Picture 13" descr="MPj03999380000[1]"/>
          <p:cNvPicPr>
            <a:picLocks noChangeAspect="1" noChangeArrowheads="1"/>
          </p:cNvPicPr>
          <p:nvPr userDrawn="1"/>
        </p:nvPicPr>
        <p:blipFill>
          <a:blip r:embed="rId2"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25847661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p:bldP spid="4" grpId="0" build="p"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smtClean="0"/>
              <a:t>The Write Place © 2007</a:t>
            </a:r>
          </a:p>
          <a:p>
            <a:pPr>
              <a:defRPr/>
            </a:pPr>
            <a:r>
              <a:rPr lang="en-US" smtClean="0"/>
              <a:t>Created by C. Mohrbacher</a:t>
            </a: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8C917E1D-A487-4702-BF60-24534A71D51B}" type="slidenum">
              <a:rPr lang="en-US" smtClean="0"/>
              <a:pPr>
                <a:defRPr/>
              </a:pPr>
              <a:t>‹#›</a:t>
            </a:fld>
            <a:endParaRPr lang="en-US"/>
          </a:p>
        </p:txBody>
      </p:sp>
      <p:pic>
        <p:nvPicPr>
          <p:cNvPr id="34" name="Picture 13" descr="MPj03999380000[1]"/>
          <p:cNvPicPr>
            <a:picLocks noChangeAspect="1" noChangeArrowheads="1"/>
          </p:cNvPicPr>
          <p:nvPr userDrawn="1"/>
        </p:nvPicPr>
        <p:blipFill>
          <a:blip r:embed="rId18" cstate="print">
            <a:lum bright="70000" contrast="-70000"/>
          </a:blip>
          <a:srcRect/>
          <a:stretch>
            <a:fillRect/>
          </a:stretch>
        </p:blipFill>
        <p:spPr bwMode="auto">
          <a:xfrm>
            <a:off x="3200400" y="2209800"/>
            <a:ext cx="2667000" cy="2133600"/>
          </a:xfrm>
          <a:prstGeom prst="rect">
            <a:avLst/>
          </a:prstGeom>
          <a:noFill/>
          <a:ln w="9525">
            <a:noFill/>
            <a:miter lim="800000"/>
            <a:headEnd/>
            <a:tailEnd/>
          </a:ln>
        </p:spPr>
      </p:pic>
    </p:spTree>
    <p:extLst>
      <p:ext uri="{BB962C8B-B14F-4D97-AF65-F5344CB8AC3E}">
        <p14:creationId xmlns:p14="http://schemas.microsoft.com/office/powerpoint/2010/main" val="2888112977"/>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anim calcmode="lin" valueType="num">
                                      <p:cBhvr>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anim calcmode="lin" valueType="num">
                                      <p:cBhvr>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anim calcmode="lin" valueType="num">
                                      <p:cBhvr>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533400" y="1905000"/>
            <a:ext cx="8001000" cy="1295400"/>
          </a:xfrm>
        </p:spPr>
        <p:txBody>
          <a:bodyPr>
            <a:normAutofit fontScale="90000"/>
          </a:bodyPr>
          <a:lstStyle/>
          <a:p>
            <a:pPr eaLnBrk="1" hangingPunct="1"/>
            <a:r>
              <a:rPr lang="en-US" sz="4400" dirty="0" smtClean="0">
                <a:latin typeface="Times New Roman" pitchFamily="18" charset="0"/>
              </a:rPr>
              <a:t>10+ </a:t>
            </a:r>
            <a:r>
              <a:rPr lang="en-US" sz="4400" dirty="0" smtClean="0">
                <a:latin typeface="Times New Roman" pitchFamily="18" charset="0"/>
              </a:rPr>
              <a:t>Tips </a:t>
            </a:r>
            <a:r>
              <a:rPr lang="en-US" sz="4400" dirty="0" smtClean="0">
                <a:latin typeface="Times New Roman" pitchFamily="18" charset="0"/>
              </a:rPr>
              <a:t>for Improving Your </a:t>
            </a:r>
            <a:r>
              <a:rPr lang="en-US" sz="4400" dirty="0" err="1" smtClean="0">
                <a:latin typeface="Times New Roman" pitchFamily="18" charset="0"/>
              </a:rPr>
              <a:t>AcademicWriting</a:t>
            </a:r>
            <a:r>
              <a:rPr lang="en-US" sz="3600" dirty="0" smtClean="0">
                <a:latin typeface="Times New Roman" pitchFamily="18" charset="0"/>
              </a:rPr>
              <a:t> </a:t>
            </a:r>
          </a:p>
        </p:txBody>
      </p:sp>
      <p:sp>
        <p:nvSpPr>
          <p:cNvPr id="14339" name="Rectangle 3"/>
          <p:cNvSpPr>
            <a:spLocks noGrp="1" noChangeArrowheads="1"/>
          </p:cNvSpPr>
          <p:nvPr>
            <p:ph type="subTitle" idx="1"/>
          </p:nvPr>
        </p:nvSpPr>
        <p:spPr>
          <a:xfrm>
            <a:off x="1295400" y="4648200"/>
            <a:ext cx="6400800" cy="1371600"/>
          </a:xfrm>
        </p:spPr>
        <p:txBody>
          <a:bodyPr>
            <a:normAutofit/>
          </a:bodyPr>
          <a:lstStyle/>
          <a:p>
            <a:pPr algn="l" eaLnBrk="1" hangingPunct="1"/>
            <a:r>
              <a:rPr lang="en-US" sz="2400" smtClean="0"/>
              <a:t>"Writing is nature's way of letting you know how sloppy your thinking is." </a:t>
            </a:r>
          </a:p>
          <a:p>
            <a:pPr algn="r" eaLnBrk="1" hangingPunct="1"/>
            <a:r>
              <a:rPr lang="en-US" sz="2400" smtClean="0"/>
              <a:t>~from a Guindon cartoon.</a:t>
            </a:r>
          </a:p>
        </p:txBody>
      </p:sp>
      <p:sp>
        <p:nvSpPr>
          <p:cNvPr id="6" name="Footer Placeholder 4"/>
          <p:cNvSpPr>
            <a:spLocks noGrp="1"/>
          </p:cNvSpPr>
          <p:nvPr>
            <p:ph type="ftr" sz="quarter" idx="11"/>
          </p:nvPr>
        </p:nvSpPr>
        <p:spPr>
          <a:xfrm>
            <a:off x="3352800" y="7189"/>
            <a:ext cx="4114800" cy="329184"/>
          </a:xfrm>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
        <p:nvSpPr>
          <p:cNvPr id="14340" name="Rectangle 4"/>
          <p:cNvSpPr>
            <a:spLocks noChangeArrowheads="1"/>
          </p:cNvSpPr>
          <p:nvPr/>
        </p:nvSpPr>
        <p:spPr bwMode="auto">
          <a:xfrm>
            <a:off x="381000" y="457200"/>
            <a:ext cx="8382000" cy="5638800"/>
          </a:xfrm>
          <a:prstGeom prst="rect">
            <a:avLst/>
          </a:prstGeom>
          <a:noFill/>
          <a:ln w="76200" cmpd="tri">
            <a:solidFill>
              <a:schemeClr val="tx1"/>
            </a:solidFill>
            <a:miter lim="800000"/>
            <a:headEnd/>
            <a:tailEnd/>
          </a:ln>
        </p:spPr>
        <p:txBody>
          <a:bodyPr wrap="none" anchor="ctr"/>
          <a:lstStyle/>
          <a:p>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8.  Avoid Comma Splices</a:t>
            </a:r>
          </a:p>
        </p:txBody>
      </p:sp>
      <p:sp>
        <p:nvSpPr>
          <p:cNvPr id="30723" name="Rectangle 3"/>
          <p:cNvSpPr>
            <a:spLocks noGrp="1" noChangeArrowheads="1"/>
          </p:cNvSpPr>
          <p:nvPr>
            <p:ph idx="1"/>
          </p:nvPr>
        </p:nvSpPr>
        <p:spPr/>
        <p:txBody>
          <a:bodyPr/>
          <a:lstStyle/>
          <a:p>
            <a:pPr eaLnBrk="1" hangingPunct="1"/>
            <a:r>
              <a:rPr lang="en-US" dirty="0" smtClean="0"/>
              <a:t>Occurs when 2 sentences (or independent clauses) are separated by a comma.</a:t>
            </a:r>
          </a:p>
          <a:p>
            <a:pPr lvl="1" eaLnBrk="1" hangingPunct="1"/>
            <a:r>
              <a:rPr lang="en-US" dirty="0" smtClean="0"/>
              <a:t>The Spanish culture attracts me</a:t>
            </a:r>
            <a:r>
              <a:rPr lang="en-US" b="1" dirty="0" smtClean="0">
                <a:solidFill>
                  <a:srgbClr val="C00000"/>
                </a:solidFill>
              </a:rPr>
              <a:t>,</a:t>
            </a:r>
            <a:r>
              <a:rPr lang="en-US" dirty="0" smtClean="0"/>
              <a:t> the architecture is beautiful</a:t>
            </a:r>
            <a:r>
              <a:rPr lang="en-US" dirty="0" smtClean="0"/>
              <a:t>.</a:t>
            </a:r>
          </a:p>
          <a:p>
            <a:pPr lvl="1" eaLnBrk="1" hangingPunct="1"/>
            <a:endParaRPr lang="en-US" dirty="0" smtClean="0"/>
          </a:p>
          <a:p>
            <a:pPr lvl="2" eaLnBrk="1" hangingPunct="1"/>
            <a:r>
              <a:rPr lang="en-US" dirty="0" smtClean="0"/>
              <a:t>The Spanish culture attracts me </a:t>
            </a:r>
            <a:r>
              <a:rPr lang="en-US" b="1" dirty="0" smtClean="0">
                <a:solidFill>
                  <a:srgbClr val="C00000"/>
                </a:solidFill>
              </a:rPr>
              <a:t>because</a:t>
            </a:r>
            <a:r>
              <a:rPr lang="en-US" dirty="0" smtClean="0"/>
              <a:t> the architecture is beautiful.</a:t>
            </a:r>
          </a:p>
          <a:p>
            <a:pPr lvl="2" eaLnBrk="1" hangingPunct="1"/>
            <a:r>
              <a:rPr lang="en-US" dirty="0" smtClean="0"/>
              <a:t>The Spanish culture attracts me</a:t>
            </a:r>
            <a:r>
              <a:rPr lang="en-US" b="1" dirty="0" smtClean="0">
                <a:solidFill>
                  <a:srgbClr val="C00000"/>
                </a:solidFill>
              </a:rPr>
              <a:t>. The </a:t>
            </a:r>
            <a:r>
              <a:rPr lang="en-US" dirty="0" smtClean="0"/>
              <a:t>architecture is beautiful.</a:t>
            </a:r>
          </a:p>
          <a:p>
            <a:pPr lvl="2" eaLnBrk="1" hangingPunct="1"/>
            <a:r>
              <a:rPr lang="en-US" dirty="0" smtClean="0"/>
              <a:t>The Spanish culture attracts me</a:t>
            </a:r>
            <a:r>
              <a:rPr lang="en-US" b="1" dirty="0" smtClean="0">
                <a:solidFill>
                  <a:srgbClr val="C00000"/>
                </a:solidFill>
              </a:rPr>
              <a:t>; the </a:t>
            </a:r>
            <a:r>
              <a:rPr lang="en-US" dirty="0" smtClean="0"/>
              <a:t>architecture is beautiful. </a:t>
            </a:r>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eaLnBrk="1" hangingPunct="1"/>
            <a:r>
              <a:rPr lang="en-US" sz="3600" smtClean="0"/>
              <a:t>9. Don’t Forget the Possessive Apostrophe</a:t>
            </a:r>
          </a:p>
        </p:txBody>
      </p:sp>
      <p:sp>
        <p:nvSpPr>
          <p:cNvPr id="32771" name="Rectangle 3"/>
          <p:cNvSpPr>
            <a:spLocks noGrp="1" noChangeArrowheads="1"/>
          </p:cNvSpPr>
          <p:nvPr>
            <p:ph idx="1"/>
          </p:nvPr>
        </p:nvSpPr>
        <p:spPr>
          <a:xfrm>
            <a:off x="1942415" y="1828800"/>
            <a:ext cx="6591985" cy="4082422"/>
          </a:xfrm>
        </p:spPr>
        <p:txBody>
          <a:bodyPr>
            <a:normAutofit fontScale="70000" lnSpcReduction="20000"/>
          </a:bodyPr>
          <a:lstStyle/>
          <a:p>
            <a:pPr eaLnBrk="1" hangingPunct="1">
              <a:lnSpc>
                <a:spcPct val="80000"/>
              </a:lnSpc>
              <a:buFontTx/>
              <a:buNone/>
            </a:pPr>
            <a:endParaRPr lang="en-US" sz="2400" dirty="0" smtClean="0"/>
          </a:p>
          <a:p>
            <a:pPr eaLnBrk="1" hangingPunct="1">
              <a:lnSpc>
                <a:spcPct val="80000"/>
              </a:lnSpc>
            </a:pPr>
            <a:r>
              <a:rPr lang="en-US" sz="2400" dirty="0" smtClean="0"/>
              <a:t>Need apostrophe for possessive case; no apostrophe when indicating plural</a:t>
            </a:r>
          </a:p>
          <a:p>
            <a:pPr lvl="1" eaLnBrk="1" hangingPunct="1">
              <a:lnSpc>
                <a:spcPct val="80000"/>
              </a:lnSpc>
            </a:pPr>
            <a:r>
              <a:rPr lang="en-US" sz="2000" dirty="0" smtClean="0"/>
              <a:t>That is </a:t>
            </a:r>
            <a:r>
              <a:rPr lang="en-US" sz="2000" b="1" dirty="0" smtClean="0">
                <a:solidFill>
                  <a:srgbClr val="C00000"/>
                </a:solidFill>
              </a:rPr>
              <a:t>David’s</a:t>
            </a:r>
            <a:r>
              <a:rPr lang="en-US" sz="2000" dirty="0" smtClean="0"/>
              <a:t> shoe.</a:t>
            </a:r>
          </a:p>
          <a:p>
            <a:pPr lvl="1" eaLnBrk="1" hangingPunct="1">
              <a:lnSpc>
                <a:spcPct val="80000"/>
              </a:lnSpc>
            </a:pPr>
            <a:r>
              <a:rPr lang="en-US" sz="2000" dirty="0" smtClean="0"/>
              <a:t>Building </a:t>
            </a:r>
            <a:r>
              <a:rPr lang="en-US" sz="2000" b="1" dirty="0" smtClean="0">
                <a:solidFill>
                  <a:srgbClr val="C00000"/>
                </a:solidFill>
              </a:rPr>
              <a:t>materials</a:t>
            </a:r>
            <a:r>
              <a:rPr lang="en-US" sz="2000" dirty="0" smtClean="0"/>
              <a:t> must be listed on the invoice</a:t>
            </a:r>
            <a:r>
              <a:rPr lang="en-US" sz="2000" dirty="0" smtClean="0"/>
              <a:t>.</a:t>
            </a:r>
          </a:p>
          <a:p>
            <a:pPr lvl="1" eaLnBrk="1" hangingPunct="1">
              <a:lnSpc>
                <a:spcPct val="80000"/>
              </a:lnSpc>
            </a:pPr>
            <a:endParaRPr lang="en-US" sz="2000" dirty="0" smtClean="0"/>
          </a:p>
          <a:p>
            <a:pPr eaLnBrk="1" hangingPunct="1">
              <a:lnSpc>
                <a:spcPct val="80000"/>
              </a:lnSpc>
            </a:pPr>
            <a:r>
              <a:rPr lang="en-US" sz="2400" dirty="0" smtClean="0"/>
              <a:t>When a possessive noun ends in s</a:t>
            </a:r>
          </a:p>
          <a:p>
            <a:pPr lvl="1" eaLnBrk="1" hangingPunct="1">
              <a:lnSpc>
                <a:spcPct val="80000"/>
              </a:lnSpc>
            </a:pPr>
            <a:r>
              <a:rPr lang="en-US" sz="2000" dirty="0" smtClean="0"/>
              <a:t>the </a:t>
            </a:r>
            <a:r>
              <a:rPr lang="en-US" sz="2000" b="1" dirty="0" smtClean="0">
                <a:solidFill>
                  <a:srgbClr val="C00000"/>
                </a:solidFill>
              </a:rPr>
              <a:t>boys’ </a:t>
            </a:r>
            <a:r>
              <a:rPr lang="en-US" sz="2000" dirty="0" smtClean="0"/>
              <a:t>bikes</a:t>
            </a:r>
          </a:p>
          <a:p>
            <a:pPr lvl="1" eaLnBrk="1" hangingPunct="1">
              <a:lnSpc>
                <a:spcPct val="80000"/>
              </a:lnSpc>
            </a:pPr>
            <a:r>
              <a:rPr lang="en-US" sz="2000" dirty="0" smtClean="0"/>
              <a:t>the </a:t>
            </a:r>
            <a:r>
              <a:rPr lang="en-US" sz="2000" b="1" dirty="0" smtClean="0">
                <a:solidFill>
                  <a:srgbClr val="C00000"/>
                </a:solidFill>
              </a:rPr>
              <a:t>babies’ </a:t>
            </a:r>
            <a:r>
              <a:rPr lang="en-US" sz="2000" dirty="0" smtClean="0"/>
              <a:t>cribs</a:t>
            </a:r>
          </a:p>
          <a:p>
            <a:pPr lvl="1" eaLnBrk="1" hangingPunct="1">
              <a:lnSpc>
                <a:spcPct val="80000"/>
              </a:lnSpc>
            </a:pPr>
            <a:r>
              <a:rPr lang="en-US" sz="2000" dirty="0" smtClean="0"/>
              <a:t>the </a:t>
            </a:r>
            <a:r>
              <a:rPr lang="en-US" sz="2000" b="1" dirty="0" smtClean="0">
                <a:solidFill>
                  <a:srgbClr val="C00000"/>
                </a:solidFill>
              </a:rPr>
              <a:t>Joneses’ </a:t>
            </a:r>
            <a:r>
              <a:rPr lang="en-US" sz="2000" dirty="0" err="1" smtClean="0"/>
              <a:t>Mazdas</a:t>
            </a:r>
            <a:endParaRPr lang="en-US" sz="2000" dirty="0" smtClean="0"/>
          </a:p>
          <a:p>
            <a:pPr lvl="1" eaLnBrk="1" hangingPunct="1">
              <a:lnSpc>
                <a:spcPct val="80000"/>
              </a:lnSpc>
            </a:pPr>
            <a:r>
              <a:rPr lang="en-US" sz="2000" b="1" dirty="0" smtClean="0">
                <a:solidFill>
                  <a:srgbClr val="C00000"/>
                </a:solidFill>
              </a:rPr>
              <a:t>Charles’ </a:t>
            </a:r>
            <a:r>
              <a:rPr lang="en-US" sz="2000" dirty="0" smtClean="0"/>
              <a:t>coat or </a:t>
            </a:r>
            <a:r>
              <a:rPr lang="en-US" sz="2000" b="1" dirty="0" smtClean="0">
                <a:solidFill>
                  <a:srgbClr val="C00000"/>
                </a:solidFill>
              </a:rPr>
              <a:t>Charles’s</a:t>
            </a:r>
            <a:r>
              <a:rPr lang="en-US" sz="2000" dirty="0" smtClean="0"/>
              <a:t> </a:t>
            </a:r>
            <a:r>
              <a:rPr lang="en-US" sz="2000" dirty="0" smtClean="0"/>
              <a:t>coat</a:t>
            </a:r>
          </a:p>
          <a:p>
            <a:pPr lvl="1" eaLnBrk="1" hangingPunct="1">
              <a:lnSpc>
                <a:spcPct val="80000"/>
              </a:lnSpc>
            </a:pPr>
            <a:endParaRPr lang="en-US" sz="2000" dirty="0" smtClean="0"/>
          </a:p>
          <a:p>
            <a:pPr eaLnBrk="1" hangingPunct="1">
              <a:lnSpc>
                <a:spcPct val="80000"/>
              </a:lnSpc>
            </a:pPr>
            <a:r>
              <a:rPr lang="en-US" sz="2400" dirty="0" smtClean="0"/>
              <a:t>When a plural noun does not end in s</a:t>
            </a:r>
          </a:p>
          <a:p>
            <a:pPr lvl="1" eaLnBrk="1" hangingPunct="1">
              <a:lnSpc>
                <a:spcPct val="80000"/>
              </a:lnSpc>
            </a:pPr>
            <a:r>
              <a:rPr lang="en-US" sz="2000" b="1" dirty="0" smtClean="0">
                <a:solidFill>
                  <a:srgbClr val="C00000"/>
                </a:solidFill>
              </a:rPr>
              <a:t>men’s</a:t>
            </a:r>
            <a:r>
              <a:rPr lang="en-US" sz="2000" dirty="0" smtClean="0"/>
              <a:t> room</a:t>
            </a:r>
          </a:p>
          <a:p>
            <a:pPr lvl="1" eaLnBrk="1" hangingPunct="1">
              <a:lnSpc>
                <a:spcPct val="80000"/>
              </a:lnSpc>
            </a:pPr>
            <a:r>
              <a:rPr lang="en-US" sz="2000" b="1" dirty="0" smtClean="0">
                <a:solidFill>
                  <a:srgbClr val="C00000"/>
                </a:solidFill>
              </a:rPr>
              <a:t>women’s</a:t>
            </a:r>
            <a:r>
              <a:rPr lang="en-US" sz="2000" dirty="0" smtClean="0"/>
              <a:t> education</a:t>
            </a:r>
          </a:p>
          <a:p>
            <a:pPr lvl="1" eaLnBrk="1" hangingPunct="1">
              <a:lnSpc>
                <a:spcPct val="80000"/>
              </a:lnSpc>
            </a:pPr>
            <a:r>
              <a:rPr lang="en-US" sz="2000" b="1" dirty="0" smtClean="0">
                <a:solidFill>
                  <a:srgbClr val="C00000"/>
                </a:solidFill>
              </a:rPr>
              <a:t>children’s</a:t>
            </a:r>
            <a:r>
              <a:rPr lang="en-US" sz="2000" dirty="0" smtClean="0"/>
              <a:t> development</a:t>
            </a:r>
          </a:p>
          <a:p>
            <a:pPr lvl="1" eaLnBrk="1" hangingPunct="1">
              <a:lnSpc>
                <a:spcPct val="80000"/>
              </a:lnSpc>
            </a:pPr>
            <a:endParaRPr lang="en-US" sz="2000" dirty="0" smtClean="0"/>
          </a:p>
          <a:p>
            <a:pPr lvl="1" eaLnBrk="1" hangingPunct="1">
              <a:lnSpc>
                <a:spcPct val="80000"/>
              </a:lnSpc>
              <a:buFontTx/>
              <a:buNone/>
            </a:pPr>
            <a:endParaRPr lang="en-US" sz="2000" dirty="0" smtClean="0"/>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10.  Paragraphs </a:t>
            </a:r>
          </a:p>
        </p:txBody>
      </p:sp>
      <p:sp>
        <p:nvSpPr>
          <p:cNvPr id="34819" name="Rectangle 3"/>
          <p:cNvSpPr>
            <a:spLocks noGrp="1" noChangeArrowheads="1"/>
          </p:cNvSpPr>
          <p:nvPr>
            <p:ph idx="1"/>
          </p:nvPr>
        </p:nvSpPr>
        <p:spPr>
          <a:xfrm>
            <a:off x="685330" y="1981201"/>
            <a:ext cx="7772870" cy="3810000"/>
          </a:xfrm>
        </p:spPr>
        <p:txBody>
          <a:bodyPr>
            <a:normAutofit fontScale="85000" lnSpcReduction="10000"/>
          </a:bodyPr>
          <a:lstStyle/>
          <a:p>
            <a:pPr eaLnBrk="1" hangingPunct="1">
              <a:lnSpc>
                <a:spcPct val="90000"/>
              </a:lnSpc>
            </a:pPr>
            <a:r>
              <a:rPr lang="en-US" sz="2600" dirty="0" smtClean="0"/>
              <a:t>Topic sentences help you organize your paragraphs</a:t>
            </a:r>
            <a:r>
              <a:rPr lang="en-US" sz="2600" dirty="0" smtClean="0"/>
              <a:t>.</a:t>
            </a:r>
          </a:p>
          <a:p>
            <a:pPr eaLnBrk="1" hangingPunct="1">
              <a:lnSpc>
                <a:spcPct val="90000"/>
              </a:lnSpc>
            </a:pPr>
            <a:endParaRPr lang="en-US" sz="2600" dirty="0" smtClean="0"/>
          </a:p>
          <a:p>
            <a:pPr eaLnBrk="1" hangingPunct="1">
              <a:lnSpc>
                <a:spcPct val="90000"/>
              </a:lnSpc>
            </a:pPr>
            <a:r>
              <a:rPr lang="en-US" sz="2600" dirty="0" smtClean="0"/>
              <a:t>When you move to a new idea or time or step or location, begin a new paragraph</a:t>
            </a:r>
            <a:r>
              <a:rPr lang="en-US" sz="2600" dirty="0" smtClean="0"/>
              <a:t>.</a:t>
            </a:r>
          </a:p>
          <a:p>
            <a:pPr eaLnBrk="1" hangingPunct="1">
              <a:lnSpc>
                <a:spcPct val="90000"/>
              </a:lnSpc>
            </a:pPr>
            <a:endParaRPr lang="en-US" sz="2600" dirty="0" smtClean="0"/>
          </a:p>
          <a:p>
            <a:pPr eaLnBrk="1" hangingPunct="1">
              <a:lnSpc>
                <a:spcPct val="90000"/>
              </a:lnSpc>
            </a:pPr>
            <a:r>
              <a:rPr lang="en-US" sz="2600" dirty="0" smtClean="0"/>
              <a:t>Paragraphs should neither be too long nor too short</a:t>
            </a:r>
            <a:r>
              <a:rPr lang="en-US" sz="2600" dirty="0" smtClean="0"/>
              <a:t>.</a:t>
            </a:r>
          </a:p>
          <a:p>
            <a:pPr eaLnBrk="1" hangingPunct="1">
              <a:lnSpc>
                <a:spcPct val="90000"/>
              </a:lnSpc>
            </a:pPr>
            <a:endParaRPr lang="en-US" sz="2600" dirty="0" smtClean="0"/>
          </a:p>
          <a:p>
            <a:pPr eaLnBrk="1" hangingPunct="1">
              <a:lnSpc>
                <a:spcPct val="90000"/>
              </a:lnSpc>
            </a:pPr>
            <a:r>
              <a:rPr lang="en-US" sz="2600" dirty="0" smtClean="0"/>
              <a:t>Include transitions from paragraph to paragraph or within the paragraph when you move from one point to another (first, primarily, finally, next, following, after, then)</a:t>
            </a:r>
          </a:p>
          <a:p>
            <a:pPr eaLnBrk="1" hangingPunct="1">
              <a:lnSpc>
                <a:spcPct val="90000"/>
              </a:lnSpc>
            </a:pPr>
            <a:endParaRPr lang="en-US" sz="2600" dirty="0" smtClean="0"/>
          </a:p>
          <a:p>
            <a:pPr eaLnBrk="1" hangingPunct="1">
              <a:lnSpc>
                <a:spcPct val="90000"/>
              </a:lnSpc>
              <a:buFontTx/>
              <a:buNone/>
            </a:pPr>
            <a:endParaRPr lang="en-US" sz="2800" dirty="0" smtClean="0"/>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11. The Big Five Homonyms</a:t>
            </a:r>
          </a:p>
        </p:txBody>
      </p:sp>
      <p:sp>
        <p:nvSpPr>
          <p:cNvPr id="35843" name="Rectangle 3"/>
          <p:cNvSpPr>
            <a:spLocks noGrp="1" noChangeArrowheads="1"/>
          </p:cNvSpPr>
          <p:nvPr>
            <p:ph idx="1"/>
          </p:nvPr>
        </p:nvSpPr>
        <p:spPr>
          <a:xfrm>
            <a:off x="685331" y="1371600"/>
            <a:ext cx="7772870" cy="4648200"/>
          </a:xfrm>
        </p:spPr>
        <p:txBody>
          <a:bodyPr>
            <a:normAutofit fontScale="92500" lnSpcReduction="20000"/>
          </a:bodyPr>
          <a:lstStyle/>
          <a:p>
            <a:pPr eaLnBrk="1" hangingPunct="1">
              <a:lnSpc>
                <a:spcPct val="80000"/>
              </a:lnSpc>
            </a:pPr>
            <a:r>
              <a:rPr lang="en-US" sz="1600" b="1" dirty="0" smtClean="0"/>
              <a:t>To, too, two</a:t>
            </a:r>
          </a:p>
          <a:p>
            <a:pPr lvl="1" eaLnBrk="1" hangingPunct="1">
              <a:lnSpc>
                <a:spcPct val="80000"/>
              </a:lnSpc>
            </a:pPr>
            <a:r>
              <a:rPr lang="en-US" sz="1400" dirty="0" smtClean="0"/>
              <a:t>To = a preposition meaning toward</a:t>
            </a:r>
          </a:p>
          <a:p>
            <a:pPr lvl="1" eaLnBrk="1" hangingPunct="1">
              <a:lnSpc>
                <a:spcPct val="80000"/>
              </a:lnSpc>
            </a:pPr>
            <a:r>
              <a:rPr lang="en-US" sz="1400" dirty="0" smtClean="0"/>
              <a:t>Too = means “also” (After she spoke, I spoke too); also means “excessive amount” (I ate too much)</a:t>
            </a:r>
          </a:p>
          <a:p>
            <a:pPr lvl="1" eaLnBrk="1" hangingPunct="1">
              <a:lnSpc>
                <a:spcPct val="80000"/>
              </a:lnSpc>
            </a:pPr>
            <a:r>
              <a:rPr lang="en-US" sz="1400" dirty="0" smtClean="0"/>
              <a:t>Two = the number 2</a:t>
            </a:r>
          </a:p>
          <a:p>
            <a:pPr eaLnBrk="1" hangingPunct="1">
              <a:lnSpc>
                <a:spcPct val="80000"/>
              </a:lnSpc>
            </a:pPr>
            <a:r>
              <a:rPr lang="en-US" sz="1600" b="1" dirty="0" smtClean="0"/>
              <a:t>Their, there, they’re</a:t>
            </a:r>
          </a:p>
          <a:p>
            <a:pPr lvl="1" eaLnBrk="1" hangingPunct="1">
              <a:lnSpc>
                <a:spcPct val="80000"/>
              </a:lnSpc>
            </a:pPr>
            <a:r>
              <a:rPr lang="en-US" sz="1400" dirty="0" smtClean="0"/>
              <a:t>Their:  They took off their coats.</a:t>
            </a:r>
          </a:p>
          <a:p>
            <a:pPr lvl="1" eaLnBrk="1" hangingPunct="1">
              <a:lnSpc>
                <a:spcPct val="80000"/>
              </a:lnSpc>
            </a:pPr>
            <a:r>
              <a:rPr lang="en-US" sz="1400" dirty="0" smtClean="0"/>
              <a:t>There:  She put the book over there.</a:t>
            </a:r>
          </a:p>
          <a:p>
            <a:pPr lvl="1" eaLnBrk="1" hangingPunct="1">
              <a:lnSpc>
                <a:spcPct val="80000"/>
              </a:lnSpc>
            </a:pPr>
            <a:r>
              <a:rPr lang="en-US" sz="1400" dirty="0" smtClean="0"/>
              <a:t>They’re:  contraction for “they are”</a:t>
            </a:r>
          </a:p>
          <a:p>
            <a:pPr eaLnBrk="1" hangingPunct="1">
              <a:lnSpc>
                <a:spcPct val="80000"/>
              </a:lnSpc>
            </a:pPr>
            <a:r>
              <a:rPr lang="en-US" sz="1600" b="1" dirty="0" smtClean="0"/>
              <a:t>Then, than</a:t>
            </a:r>
          </a:p>
          <a:p>
            <a:pPr lvl="1" eaLnBrk="1" hangingPunct="1">
              <a:lnSpc>
                <a:spcPct val="80000"/>
              </a:lnSpc>
            </a:pPr>
            <a:r>
              <a:rPr lang="en-US" sz="1400" dirty="0" smtClean="0"/>
              <a:t>Then refers to time (I did it then) or transition (Then I went to the store).</a:t>
            </a:r>
          </a:p>
          <a:p>
            <a:pPr lvl="1" eaLnBrk="1" hangingPunct="1">
              <a:lnSpc>
                <a:spcPct val="80000"/>
              </a:lnSpc>
            </a:pPr>
            <a:r>
              <a:rPr lang="en-US" sz="1400" dirty="0" smtClean="0"/>
              <a:t>Than refers to comparison.  I received a worse grade than Henry on the biology midterm.</a:t>
            </a:r>
          </a:p>
          <a:p>
            <a:pPr eaLnBrk="1" hangingPunct="1">
              <a:lnSpc>
                <a:spcPct val="80000"/>
              </a:lnSpc>
            </a:pPr>
            <a:r>
              <a:rPr lang="en-US" sz="1600" b="1" dirty="0" smtClean="0"/>
              <a:t>Your, you’re</a:t>
            </a:r>
          </a:p>
          <a:p>
            <a:pPr lvl="1" eaLnBrk="1" hangingPunct="1">
              <a:lnSpc>
                <a:spcPct val="80000"/>
              </a:lnSpc>
            </a:pPr>
            <a:r>
              <a:rPr lang="en-US" sz="1400" dirty="0" smtClean="0"/>
              <a:t>Your: It is your coat, not mine.</a:t>
            </a:r>
          </a:p>
          <a:p>
            <a:pPr lvl="1" eaLnBrk="1" hangingPunct="1">
              <a:lnSpc>
                <a:spcPct val="80000"/>
              </a:lnSpc>
            </a:pPr>
            <a:r>
              <a:rPr lang="en-US" sz="1400" dirty="0" smtClean="0"/>
              <a:t>You’re:  You’re the best friend I have ever had.</a:t>
            </a:r>
          </a:p>
          <a:p>
            <a:pPr eaLnBrk="1" hangingPunct="1">
              <a:lnSpc>
                <a:spcPct val="80000"/>
              </a:lnSpc>
            </a:pPr>
            <a:r>
              <a:rPr lang="en-US" sz="1600" b="1" dirty="0" smtClean="0"/>
              <a:t>Its, it’s</a:t>
            </a:r>
          </a:p>
          <a:p>
            <a:pPr lvl="1" eaLnBrk="1" hangingPunct="1">
              <a:lnSpc>
                <a:spcPct val="80000"/>
              </a:lnSpc>
            </a:pPr>
            <a:r>
              <a:rPr lang="en-US" sz="1400" dirty="0" smtClean="0"/>
              <a:t>This shirt looks weird.  Its collar is too tight.</a:t>
            </a:r>
          </a:p>
          <a:p>
            <a:pPr lvl="1" eaLnBrk="1" hangingPunct="1">
              <a:lnSpc>
                <a:spcPct val="80000"/>
              </a:lnSpc>
            </a:pPr>
            <a:r>
              <a:rPr lang="en-US" sz="1400" dirty="0" smtClean="0"/>
              <a:t>Where is the book?  It’s on the bookcase.</a:t>
            </a:r>
          </a:p>
          <a:p>
            <a:pPr lvl="1" eaLnBrk="1" hangingPunct="1">
              <a:lnSpc>
                <a:spcPct val="80000"/>
              </a:lnSpc>
            </a:pPr>
            <a:endParaRPr lang="en-US" sz="1400" dirty="0" smtClean="0"/>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Other Faculty Pet Peeves</a:t>
            </a:r>
          </a:p>
        </p:txBody>
      </p:sp>
      <p:sp>
        <p:nvSpPr>
          <p:cNvPr id="36867" name="Rectangle 3"/>
          <p:cNvSpPr>
            <a:spLocks noGrp="1" noChangeArrowheads="1"/>
          </p:cNvSpPr>
          <p:nvPr>
            <p:ph idx="1"/>
          </p:nvPr>
        </p:nvSpPr>
        <p:spPr>
          <a:xfrm>
            <a:off x="685331" y="2057400"/>
            <a:ext cx="7772870" cy="3424107"/>
          </a:xfrm>
        </p:spPr>
        <p:txBody>
          <a:bodyPr>
            <a:normAutofit fontScale="85000" lnSpcReduction="20000"/>
          </a:bodyPr>
          <a:lstStyle/>
          <a:p>
            <a:pPr eaLnBrk="1" hangingPunct="1">
              <a:lnSpc>
                <a:spcPct val="90000"/>
              </a:lnSpc>
            </a:pPr>
            <a:r>
              <a:rPr lang="en-US" sz="1800" dirty="0" smtClean="0"/>
              <a:t>Never use only an author’s first name.  </a:t>
            </a:r>
          </a:p>
          <a:p>
            <a:pPr eaLnBrk="1" hangingPunct="1">
              <a:lnSpc>
                <a:spcPct val="90000"/>
              </a:lnSpc>
              <a:buNone/>
            </a:pPr>
            <a:endParaRPr lang="en-US" sz="1800" dirty="0" smtClean="0"/>
          </a:p>
          <a:p>
            <a:pPr eaLnBrk="1" hangingPunct="1">
              <a:lnSpc>
                <a:spcPct val="90000"/>
              </a:lnSpc>
            </a:pPr>
            <a:r>
              <a:rPr lang="en-US" sz="1800" dirty="0" smtClean="0"/>
              <a:t>Don’t use no double negative—never.</a:t>
            </a:r>
          </a:p>
          <a:p>
            <a:pPr eaLnBrk="1" hangingPunct="1">
              <a:lnSpc>
                <a:spcPct val="90000"/>
              </a:lnSpc>
              <a:buNone/>
            </a:pPr>
            <a:endParaRPr lang="en-US" sz="1800" dirty="0" smtClean="0"/>
          </a:p>
          <a:p>
            <a:pPr eaLnBrk="1" hangingPunct="1">
              <a:lnSpc>
                <a:spcPct val="90000"/>
              </a:lnSpc>
            </a:pPr>
            <a:r>
              <a:rPr lang="en-US" sz="1800" dirty="0" smtClean="0"/>
              <a:t>“</a:t>
            </a:r>
            <a:r>
              <a:rPr lang="en-US" sz="1800" dirty="0" err="1" smtClean="0"/>
              <a:t>Alot</a:t>
            </a:r>
            <a:r>
              <a:rPr lang="en-US" sz="1800" dirty="0" smtClean="0"/>
              <a:t>” is not a word.  Use “a lot.”  Better yet, use “much”</a:t>
            </a:r>
          </a:p>
          <a:p>
            <a:pPr eaLnBrk="1" hangingPunct="1">
              <a:lnSpc>
                <a:spcPct val="90000"/>
              </a:lnSpc>
              <a:buNone/>
            </a:pPr>
            <a:r>
              <a:rPr lang="en-US" sz="1800" dirty="0" smtClean="0"/>
              <a:t> 	or other more academic word.</a:t>
            </a:r>
          </a:p>
          <a:p>
            <a:pPr eaLnBrk="1" hangingPunct="1">
              <a:lnSpc>
                <a:spcPct val="90000"/>
              </a:lnSpc>
            </a:pPr>
            <a:endParaRPr lang="en-US" sz="1800" dirty="0" smtClean="0"/>
          </a:p>
          <a:p>
            <a:pPr eaLnBrk="1" hangingPunct="1">
              <a:lnSpc>
                <a:spcPct val="90000"/>
              </a:lnSpc>
            </a:pPr>
            <a:r>
              <a:rPr lang="en-US" sz="1800" dirty="0" smtClean="0"/>
              <a:t>“Should of” is wrong.  Write “should have” (or would have, or could have)</a:t>
            </a:r>
          </a:p>
          <a:p>
            <a:pPr eaLnBrk="1" hangingPunct="1">
              <a:lnSpc>
                <a:spcPct val="90000"/>
              </a:lnSpc>
            </a:pPr>
            <a:endParaRPr lang="en-US" sz="1800" dirty="0" smtClean="0"/>
          </a:p>
          <a:p>
            <a:pPr eaLnBrk="1" hangingPunct="1">
              <a:lnSpc>
                <a:spcPct val="90000"/>
              </a:lnSpc>
            </a:pPr>
            <a:r>
              <a:rPr lang="en-US" sz="1800" dirty="0" smtClean="0"/>
              <a:t>Avoid using too many rhetorical questions: Should we care about the homeless?  Is Congress avoiding the issue?  Can we ignore the increasing number of people on the streets?  Are we afraid our taxes will increase if we build more homeless shelters?</a:t>
            </a:r>
          </a:p>
          <a:p>
            <a:pPr eaLnBrk="1" hangingPunct="1">
              <a:lnSpc>
                <a:spcPct val="90000"/>
              </a:lnSpc>
            </a:pPr>
            <a:endParaRPr lang="en-US" sz="1800" dirty="0" smtClean="0"/>
          </a:p>
          <a:p>
            <a:pPr eaLnBrk="1" hangingPunct="1">
              <a:lnSpc>
                <a:spcPct val="90000"/>
              </a:lnSpc>
            </a:pPr>
            <a:endParaRPr lang="en-US" sz="1800" dirty="0" smtClean="0"/>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Purpose of Writing</a:t>
            </a:r>
          </a:p>
        </p:txBody>
      </p:sp>
      <p:sp>
        <p:nvSpPr>
          <p:cNvPr id="16387" name="Rectangle 3"/>
          <p:cNvSpPr>
            <a:spLocks noGrp="1" noChangeArrowheads="1"/>
          </p:cNvSpPr>
          <p:nvPr>
            <p:ph idx="1"/>
          </p:nvPr>
        </p:nvSpPr>
        <p:spPr/>
        <p:txBody>
          <a:bodyPr/>
          <a:lstStyle/>
          <a:p>
            <a:pPr eaLnBrk="1" hangingPunct="1"/>
            <a:endParaRPr lang="en-US" smtClean="0"/>
          </a:p>
          <a:p>
            <a:pPr eaLnBrk="1" hangingPunct="1"/>
            <a:r>
              <a:rPr lang="en-US" smtClean="0">
                <a:solidFill>
                  <a:schemeClr val="accent2"/>
                </a:solidFill>
              </a:rPr>
              <a:t>To convey information or meaning </a:t>
            </a:r>
            <a:r>
              <a:rPr lang="en-US" u="sng" smtClean="0">
                <a:solidFill>
                  <a:schemeClr val="accent2"/>
                </a:solidFill>
              </a:rPr>
              <a:t>efficiently and effectively</a:t>
            </a:r>
            <a:r>
              <a:rPr lang="en-US" smtClean="0">
                <a:solidFill>
                  <a:schemeClr val="accent2"/>
                </a:solidFill>
              </a:rPr>
              <a:t> with </a:t>
            </a:r>
            <a:r>
              <a:rPr lang="en-US" u="sng" smtClean="0">
                <a:solidFill>
                  <a:schemeClr val="accent2"/>
                </a:solidFill>
              </a:rPr>
              <a:t>as little inconvenience to the reader as possible</a:t>
            </a:r>
            <a:r>
              <a:rPr lang="en-US" smtClean="0"/>
              <a:t>.</a:t>
            </a:r>
          </a:p>
          <a:p>
            <a:pPr eaLnBrk="1" hangingPunct="1">
              <a:buFontTx/>
              <a:buNone/>
            </a:pPr>
            <a:endParaRPr lang="en-US" smtClean="0"/>
          </a:p>
        </p:txBody>
      </p:sp>
      <p:sp>
        <p:nvSpPr>
          <p:cNvPr id="5" name="Footer Placeholder 4"/>
          <p:cNvSpPr>
            <a:spLocks noGrp="1"/>
          </p:cNvSpPr>
          <p:nvPr>
            <p:ph type="ftr" sz="quarter" idx="11"/>
          </p:nvPr>
        </p:nvSpPr>
        <p:spPr>
          <a:xfrm>
            <a:off x="685330" y="6324600"/>
            <a:ext cx="5004665" cy="365125"/>
          </a:xfrm>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76200"/>
            <a:ext cx="8229600" cy="868363"/>
          </a:xfrm>
        </p:spPr>
        <p:txBody>
          <a:bodyPr/>
          <a:lstStyle/>
          <a:p>
            <a:pPr eaLnBrk="1" hangingPunct="1"/>
            <a:r>
              <a:rPr lang="en-US" dirty="0" smtClean="0"/>
              <a:t>1. Use The Appropriate Tone</a:t>
            </a:r>
          </a:p>
        </p:txBody>
      </p:sp>
      <p:sp>
        <p:nvSpPr>
          <p:cNvPr id="18435" name="Rectangle 3"/>
          <p:cNvSpPr>
            <a:spLocks noGrp="1" noChangeArrowheads="1"/>
          </p:cNvSpPr>
          <p:nvPr>
            <p:ph idx="1"/>
          </p:nvPr>
        </p:nvSpPr>
        <p:spPr>
          <a:xfrm>
            <a:off x="418011" y="1219200"/>
            <a:ext cx="8458200" cy="5257800"/>
          </a:xfrm>
        </p:spPr>
        <p:txBody>
          <a:bodyPr>
            <a:normAutofit fontScale="70000" lnSpcReduction="20000"/>
          </a:bodyPr>
          <a:lstStyle/>
          <a:p>
            <a:pPr eaLnBrk="1" hangingPunct="1">
              <a:lnSpc>
                <a:spcPct val="90000"/>
              </a:lnSpc>
            </a:pPr>
            <a:r>
              <a:rPr lang="en-US" sz="2800" dirty="0" smtClean="0"/>
              <a:t>Academic tone is formal, but approachable. Avoid the following</a:t>
            </a:r>
            <a:r>
              <a:rPr lang="en-US" sz="2800" dirty="0" smtClean="0"/>
              <a:t>:</a:t>
            </a:r>
          </a:p>
          <a:p>
            <a:pPr eaLnBrk="1" hangingPunct="1">
              <a:lnSpc>
                <a:spcPct val="90000"/>
              </a:lnSpc>
            </a:pPr>
            <a:endParaRPr lang="en-US" sz="2800" dirty="0" smtClean="0"/>
          </a:p>
          <a:p>
            <a:pPr lvl="1" eaLnBrk="1" hangingPunct="1">
              <a:lnSpc>
                <a:spcPct val="90000"/>
              </a:lnSpc>
            </a:pPr>
            <a:r>
              <a:rPr lang="en-US" sz="2400" b="1" dirty="0" smtClean="0"/>
              <a:t>Clichés</a:t>
            </a:r>
            <a:r>
              <a:rPr lang="en-US" sz="2400" dirty="0" smtClean="0"/>
              <a:t> (e.g., white as snow, crystal clear, selling like hotcakes</a:t>
            </a:r>
            <a:r>
              <a:rPr lang="en-US" sz="2400" dirty="0" smtClean="0"/>
              <a:t>)</a:t>
            </a:r>
          </a:p>
          <a:p>
            <a:pPr lvl="1" eaLnBrk="1" hangingPunct="1">
              <a:lnSpc>
                <a:spcPct val="90000"/>
              </a:lnSpc>
            </a:pPr>
            <a:endParaRPr lang="en-US" sz="2400" dirty="0" smtClean="0"/>
          </a:p>
          <a:p>
            <a:pPr lvl="1" eaLnBrk="1" hangingPunct="1">
              <a:lnSpc>
                <a:spcPct val="90000"/>
              </a:lnSpc>
            </a:pPr>
            <a:r>
              <a:rPr lang="en-US" sz="2400" b="1" dirty="0" smtClean="0"/>
              <a:t>Slang</a:t>
            </a:r>
            <a:r>
              <a:rPr lang="en-US" sz="2400" dirty="0" smtClean="0"/>
              <a:t> (e.g., awesome, that’s how I roll, </a:t>
            </a:r>
            <a:r>
              <a:rPr lang="en-US" sz="2400" dirty="0" smtClean="0"/>
              <a:t>omg)</a:t>
            </a:r>
          </a:p>
          <a:p>
            <a:pPr lvl="1" eaLnBrk="1" hangingPunct="1">
              <a:lnSpc>
                <a:spcPct val="90000"/>
              </a:lnSpc>
            </a:pPr>
            <a:endParaRPr lang="en-US" sz="2400" dirty="0" smtClean="0"/>
          </a:p>
          <a:p>
            <a:pPr lvl="1" eaLnBrk="1" hangingPunct="1">
              <a:lnSpc>
                <a:spcPct val="90000"/>
              </a:lnSpc>
            </a:pPr>
            <a:r>
              <a:rPr lang="en-US" sz="2400" b="1" dirty="0" smtClean="0"/>
              <a:t>Colloquialisms or regional language </a:t>
            </a:r>
            <a:r>
              <a:rPr lang="en-US" sz="2400" dirty="0" smtClean="0"/>
              <a:t>(e.g., at all, hot dish, </a:t>
            </a:r>
            <a:r>
              <a:rPr lang="en-US" sz="2400" dirty="0" err="1" smtClean="0"/>
              <a:t>ya</a:t>
            </a:r>
            <a:r>
              <a:rPr lang="en-US" sz="2400" dirty="0" smtClean="0"/>
              <a:t> sure you </a:t>
            </a:r>
            <a:r>
              <a:rPr lang="en-US" sz="2400" dirty="0" err="1" smtClean="0"/>
              <a:t>betcha</a:t>
            </a:r>
            <a:r>
              <a:rPr lang="en-US" sz="2400" dirty="0" smtClean="0"/>
              <a:t>)</a:t>
            </a:r>
          </a:p>
          <a:p>
            <a:pPr lvl="1" eaLnBrk="1" hangingPunct="1">
              <a:lnSpc>
                <a:spcPct val="90000"/>
              </a:lnSpc>
            </a:pPr>
            <a:endParaRPr lang="en-US" sz="2400" dirty="0" smtClean="0"/>
          </a:p>
          <a:p>
            <a:pPr lvl="1" eaLnBrk="1" hangingPunct="1">
              <a:lnSpc>
                <a:spcPct val="90000"/>
              </a:lnSpc>
            </a:pPr>
            <a:r>
              <a:rPr lang="en-US" sz="2400" b="1" dirty="0" smtClean="0"/>
              <a:t>“you” and “I,” </a:t>
            </a:r>
            <a:r>
              <a:rPr lang="en-US" sz="2400" dirty="0" smtClean="0"/>
              <a:t>except when and where specifically instructed to do </a:t>
            </a:r>
            <a:r>
              <a:rPr lang="en-US" sz="2400" dirty="0" smtClean="0"/>
              <a:t>so</a:t>
            </a:r>
          </a:p>
          <a:p>
            <a:pPr lvl="1" eaLnBrk="1" hangingPunct="1">
              <a:lnSpc>
                <a:spcPct val="90000"/>
              </a:lnSpc>
            </a:pPr>
            <a:endParaRPr lang="en-US" sz="2400" dirty="0" smtClean="0"/>
          </a:p>
          <a:p>
            <a:pPr lvl="1" eaLnBrk="1" hangingPunct="1">
              <a:lnSpc>
                <a:spcPct val="90000"/>
              </a:lnSpc>
            </a:pPr>
            <a:r>
              <a:rPr lang="en-US" sz="2400" b="1" dirty="0" smtClean="0"/>
              <a:t>Contractions</a:t>
            </a:r>
          </a:p>
          <a:p>
            <a:pPr lvl="1" eaLnBrk="1" hangingPunct="1">
              <a:lnSpc>
                <a:spcPct val="90000"/>
              </a:lnSpc>
            </a:pPr>
            <a:r>
              <a:rPr lang="en-US" sz="2400" dirty="0" smtClean="0"/>
              <a:t> </a:t>
            </a:r>
            <a:endParaRPr lang="en-US" sz="2400" dirty="0" smtClean="0"/>
          </a:p>
          <a:p>
            <a:pPr lvl="1" eaLnBrk="1" hangingPunct="1">
              <a:lnSpc>
                <a:spcPct val="90000"/>
              </a:lnSpc>
            </a:pPr>
            <a:r>
              <a:rPr lang="en-US" sz="2400" b="1" dirty="0" smtClean="0"/>
              <a:t>Useless intensifiers </a:t>
            </a:r>
            <a:r>
              <a:rPr lang="en-US" sz="2400" dirty="0" smtClean="0"/>
              <a:t>like </a:t>
            </a:r>
            <a:r>
              <a:rPr lang="en-US" sz="2400" i="1" dirty="0" smtClean="0"/>
              <a:t>really, very, so, amazingly, </a:t>
            </a:r>
            <a:r>
              <a:rPr lang="en-US" sz="2400" i="1" dirty="0" smtClean="0"/>
              <a:t>extremely</a:t>
            </a:r>
          </a:p>
          <a:p>
            <a:pPr lvl="1" eaLnBrk="1" hangingPunct="1">
              <a:lnSpc>
                <a:spcPct val="90000"/>
              </a:lnSpc>
            </a:pPr>
            <a:endParaRPr lang="en-US" sz="2400" dirty="0" smtClean="0"/>
          </a:p>
          <a:p>
            <a:pPr lvl="1" eaLnBrk="1" hangingPunct="1">
              <a:lnSpc>
                <a:spcPct val="90000"/>
              </a:lnSpc>
            </a:pPr>
            <a:r>
              <a:rPr lang="en-US" sz="2400" dirty="0" smtClean="0"/>
              <a:t>Avoid </a:t>
            </a:r>
            <a:r>
              <a:rPr lang="en-US" sz="2400" b="1" dirty="0" smtClean="0"/>
              <a:t>“basically”</a:t>
            </a:r>
            <a:r>
              <a:rPr lang="en-US" sz="2400" dirty="0" smtClean="0"/>
              <a:t> and </a:t>
            </a:r>
            <a:r>
              <a:rPr lang="en-US" sz="2400" b="1" dirty="0" smtClean="0"/>
              <a:t>“states</a:t>
            </a:r>
            <a:r>
              <a:rPr lang="en-US" sz="2400" b="1" dirty="0" smtClean="0"/>
              <a:t>.” </a:t>
            </a:r>
            <a:r>
              <a:rPr lang="en-US" sz="2400" dirty="0" smtClean="0"/>
              <a:t>They are overused.</a:t>
            </a:r>
            <a:endParaRPr lang="en-US" sz="2400" b="1" dirty="0" smtClean="0"/>
          </a:p>
        </p:txBody>
      </p:sp>
      <p:sp>
        <p:nvSpPr>
          <p:cNvPr id="5" name="Footer Placeholder 4"/>
          <p:cNvSpPr>
            <a:spLocks noGrp="1"/>
          </p:cNvSpPr>
          <p:nvPr>
            <p:ph type="ftr" sz="quarter" idx="11"/>
          </p:nvPr>
        </p:nvSpPr>
        <p:spPr>
          <a:xfrm>
            <a:off x="685800" y="6340474"/>
            <a:ext cx="5004665" cy="365125"/>
          </a:xfrm>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274638"/>
            <a:ext cx="8686800" cy="1143000"/>
          </a:xfrm>
        </p:spPr>
        <p:txBody>
          <a:bodyPr>
            <a:normAutofit fontScale="90000"/>
          </a:bodyPr>
          <a:lstStyle/>
          <a:p>
            <a:pPr eaLnBrk="1" hangingPunct="1"/>
            <a:r>
              <a:rPr lang="en-US" sz="3600" dirty="0" smtClean="0"/>
              <a:t>2. Avoid Using All Forms of the Verb, “to be”</a:t>
            </a:r>
          </a:p>
        </p:txBody>
      </p:sp>
      <p:sp>
        <p:nvSpPr>
          <p:cNvPr id="20483" name="Rectangle 3"/>
          <p:cNvSpPr>
            <a:spLocks noGrp="1" noChangeArrowheads="1"/>
          </p:cNvSpPr>
          <p:nvPr>
            <p:ph idx="1"/>
          </p:nvPr>
        </p:nvSpPr>
        <p:spPr>
          <a:xfrm>
            <a:off x="1942415" y="1447800"/>
            <a:ext cx="6591985" cy="4463422"/>
          </a:xfrm>
        </p:spPr>
        <p:txBody>
          <a:bodyPr>
            <a:normAutofit fontScale="77500" lnSpcReduction="20000"/>
          </a:bodyPr>
          <a:lstStyle/>
          <a:p>
            <a:pPr eaLnBrk="1" hangingPunct="1">
              <a:lnSpc>
                <a:spcPct val="90000"/>
              </a:lnSpc>
            </a:pPr>
            <a:r>
              <a:rPr lang="en-US" sz="2400" dirty="0" smtClean="0"/>
              <a:t>Includes: </a:t>
            </a:r>
            <a:r>
              <a:rPr lang="en-US" sz="2400" b="1" dirty="0" smtClean="0"/>
              <a:t>be, is, am, are, was, were, being, </a:t>
            </a:r>
            <a:r>
              <a:rPr lang="en-US" sz="2400" dirty="0" smtClean="0"/>
              <a:t>and</a:t>
            </a:r>
            <a:r>
              <a:rPr lang="en-US" sz="2400" b="1" dirty="0" smtClean="0"/>
              <a:t> been</a:t>
            </a:r>
          </a:p>
          <a:p>
            <a:pPr eaLnBrk="1" hangingPunct="1">
              <a:lnSpc>
                <a:spcPct val="90000"/>
              </a:lnSpc>
            </a:pPr>
            <a:r>
              <a:rPr lang="en-US" sz="2400" dirty="0" smtClean="0"/>
              <a:t>To be verbs:</a:t>
            </a:r>
          </a:p>
          <a:p>
            <a:pPr lvl="1" eaLnBrk="1" hangingPunct="1">
              <a:lnSpc>
                <a:spcPct val="90000"/>
              </a:lnSpc>
            </a:pPr>
            <a:r>
              <a:rPr lang="en-US" sz="2000" dirty="0" smtClean="0"/>
              <a:t>Support passive construction </a:t>
            </a:r>
          </a:p>
          <a:p>
            <a:pPr lvl="2" eaLnBrk="1" hangingPunct="1">
              <a:lnSpc>
                <a:spcPct val="90000"/>
              </a:lnSpc>
            </a:pPr>
            <a:r>
              <a:rPr lang="en-US" sz="1800" dirty="0" smtClean="0"/>
              <a:t>JFK </a:t>
            </a:r>
            <a:r>
              <a:rPr lang="en-US" sz="1800" b="1" dirty="0" smtClean="0">
                <a:solidFill>
                  <a:srgbClr val="C00000"/>
                </a:solidFill>
              </a:rPr>
              <a:t>was</a:t>
            </a:r>
            <a:r>
              <a:rPr lang="en-US" sz="1800" dirty="0" smtClean="0"/>
              <a:t> killed </a:t>
            </a:r>
            <a:r>
              <a:rPr lang="en-US" sz="1800" dirty="0" smtClean="0">
                <a:solidFill>
                  <a:srgbClr val="C00000"/>
                </a:solidFill>
              </a:rPr>
              <a:t>by</a:t>
            </a:r>
            <a:r>
              <a:rPr lang="en-US" sz="1800" dirty="0" smtClean="0"/>
              <a:t> Lee Harvey Oswald (passive). </a:t>
            </a:r>
          </a:p>
          <a:p>
            <a:pPr lvl="2" eaLnBrk="1" hangingPunct="1">
              <a:lnSpc>
                <a:spcPct val="90000"/>
              </a:lnSpc>
            </a:pPr>
            <a:r>
              <a:rPr lang="en-US" sz="1800" dirty="0" smtClean="0"/>
              <a:t>Lee Harvey Oswald </a:t>
            </a:r>
            <a:r>
              <a:rPr lang="en-US" sz="1800" b="1" dirty="0" smtClean="0">
                <a:solidFill>
                  <a:srgbClr val="C00000"/>
                </a:solidFill>
              </a:rPr>
              <a:t>killed</a:t>
            </a:r>
            <a:r>
              <a:rPr lang="en-US" sz="1800" dirty="0" smtClean="0"/>
              <a:t> JFK (better</a:t>
            </a:r>
            <a:r>
              <a:rPr lang="en-US" sz="1800" dirty="0" smtClean="0"/>
              <a:t>).</a:t>
            </a:r>
          </a:p>
          <a:p>
            <a:pPr lvl="2" eaLnBrk="1" hangingPunct="1">
              <a:lnSpc>
                <a:spcPct val="90000"/>
              </a:lnSpc>
            </a:pPr>
            <a:endParaRPr lang="en-US" sz="1800" dirty="0" smtClean="0"/>
          </a:p>
          <a:p>
            <a:pPr lvl="1" eaLnBrk="1" hangingPunct="1">
              <a:lnSpc>
                <a:spcPct val="90000"/>
              </a:lnSpc>
            </a:pPr>
            <a:r>
              <a:rPr lang="en-US" sz="2000" dirty="0" smtClean="0"/>
              <a:t>Make writing “flabby” and wordy</a:t>
            </a:r>
          </a:p>
          <a:p>
            <a:pPr lvl="2" eaLnBrk="1" hangingPunct="1">
              <a:lnSpc>
                <a:spcPct val="90000"/>
              </a:lnSpc>
            </a:pPr>
            <a:r>
              <a:rPr lang="en-US" sz="1800" dirty="0" smtClean="0"/>
              <a:t>There </a:t>
            </a:r>
            <a:r>
              <a:rPr lang="en-US" sz="1800" b="1" dirty="0" smtClean="0">
                <a:solidFill>
                  <a:srgbClr val="C00000"/>
                </a:solidFill>
              </a:rPr>
              <a:t>are</a:t>
            </a:r>
            <a:r>
              <a:rPr lang="en-US" sz="1800" dirty="0" smtClean="0"/>
              <a:t> many students who </a:t>
            </a:r>
            <a:r>
              <a:rPr lang="en-US" sz="1800" b="1" dirty="0" smtClean="0">
                <a:solidFill>
                  <a:srgbClr val="C00000"/>
                </a:solidFill>
              </a:rPr>
              <a:t>are</a:t>
            </a:r>
            <a:r>
              <a:rPr lang="en-US" sz="1800" dirty="0" smtClean="0"/>
              <a:t> struggling to pay for overpriced textbooks. (flabby and wordy)</a:t>
            </a:r>
          </a:p>
          <a:p>
            <a:pPr lvl="2" eaLnBrk="1" hangingPunct="1">
              <a:lnSpc>
                <a:spcPct val="90000"/>
              </a:lnSpc>
            </a:pPr>
            <a:r>
              <a:rPr lang="en-US" sz="1800" dirty="0" smtClean="0"/>
              <a:t>Many students struggle to pay for overpriced textbooks</a:t>
            </a:r>
            <a:r>
              <a:rPr lang="en-US" sz="1800" dirty="0" smtClean="0"/>
              <a:t>.</a:t>
            </a:r>
          </a:p>
          <a:p>
            <a:pPr lvl="2" eaLnBrk="1" hangingPunct="1">
              <a:lnSpc>
                <a:spcPct val="90000"/>
              </a:lnSpc>
            </a:pPr>
            <a:endParaRPr lang="en-US" sz="1800" dirty="0" smtClean="0"/>
          </a:p>
          <a:p>
            <a:pPr lvl="1" eaLnBrk="1" hangingPunct="1">
              <a:lnSpc>
                <a:spcPct val="90000"/>
              </a:lnSpc>
            </a:pPr>
            <a:r>
              <a:rPr lang="en-US" sz="2000" dirty="0" smtClean="0"/>
              <a:t>Weaken </a:t>
            </a:r>
            <a:r>
              <a:rPr lang="en-US" sz="2000" dirty="0" smtClean="0"/>
              <a:t>the force and liveliness of your writing.</a:t>
            </a:r>
          </a:p>
          <a:p>
            <a:pPr lvl="2" eaLnBrk="1" hangingPunct="1">
              <a:lnSpc>
                <a:spcPct val="90000"/>
              </a:lnSpc>
            </a:pPr>
            <a:r>
              <a:rPr lang="en-US" sz="1800" dirty="0" smtClean="0"/>
              <a:t>It </a:t>
            </a:r>
            <a:r>
              <a:rPr lang="en-US" sz="1800" dirty="0" smtClean="0">
                <a:solidFill>
                  <a:srgbClr val="C00000"/>
                </a:solidFill>
              </a:rPr>
              <a:t>was</a:t>
            </a:r>
            <a:r>
              <a:rPr lang="en-US" sz="1800" dirty="0" smtClean="0"/>
              <a:t> last week when Lauren </a:t>
            </a:r>
            <a:r>
              <a:rPr lang="en-US" sz="1800" dirty="0" smtClean="0">
                <a:solidFill>
                  <a:srgbClr val="C00000"/>
                </a:solidFill>
              </a:rPr>
              <a:t>was</a:t>
            </a:r>
            <a:r>
              <a:rPr lang="en-US" sz="1800" dirty="0" smtClean="0"/>
              <a:t> running in the park and </a:t>
            </a:r>
            <a:r>
              <a:rPr lang="en-US" sz="1800" dirty="0" smtClean="0">
                <a:solidFill>
                  <a:srgbClr val="C00000"/>
                </a:solidFill>
              </a:rPr>
              <a:t>was</a:t>
            </a:r>
            <a:r>
              <a:rPr lang="en-US" sz="1800" dirty="0" smtClean="0"/>
              <a:t> attacked by a skunk that </a:t>
            </a:r>
            <a:r>
              <a:rPr lang="en-US" sz="1800" dirty="0" smtClean="0">
                <a:solidFill>
                  <a:srgbClr val="C00000"/>
                </a:solidFill>
              </a:rPr>
              <a:t>was</a:t>
            </a:r>
            <a:r>
              <a:rPr lang="en-US" sz="1800" dirty="0" smtClean="0"/>
              <a:t> rabid. (weak)</a:t>
            </a:r>
          </a:p>
          <a:p>
            <a:pPr lvl="2" eaLnBrk="1" hangingPunct="1">
              <a:lnSpc>
                <a:spcPct val="90000"/>
              </a:lnSpc>
            </a:pPr>
            <a:r>
              <a:rPr lang="en-US" sz="1800" dirty="0" smtClean="0"/>
              <a:t>Last week, a rabid skunk attacked Lauren as she ran in the park.</a:t>
            </a:r>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eaLnBrk="1" hangingPunct="1"/>
            <a:r>
              <a:rPr lang="en-US" sz="3600" smtClean="0"/>
              <a:t>3. Reduce the Number of Prepositional Phrases</a:t>
            </a:r>
          </a:p>
        </p:txBody>
      </p:sp>
      <p:sp>
        <p:nvSpPr>
          <p:cNvPr id="22531" name="Rectangle 3"/>
          <p:cNvSpPr>
            <a:spLocks noGrp="1" noChangeArrowheads="1"/>
          </p:cNvSpPr>
          <p:nvPr>
            <p:ph idx="1"/>
          </p:nvPr>
        </p:nvSpPr>
        <p:spPr/>
        <p:txBody>
          <a:bodyPr>
            <a:normAutofit fontScale="85000" lnSpcReduction="20000"/>
          </a:bodyPr>
          <a:lstStyle/>
          <a:p>
            <a:pPr eaLnBrk="1" hangingPunct="1">
              <a:lnSpc>
                <a:spcPct val="80000"/>
              </a:lnSpc>
            </a:pPr>
            <a:r>
              <a:rPr lang="en-US" sz="2000" dirty="0" smtClean="0"/>
              <a:t>Prepositions indicate a relationship or direction (e.g., toward, of, for, in, out, of, at, by, around, from, to)</a:t>
            </a:r>
          </a:p>
          <a:p>
            <a:pPr eaLnBrk="1" hangingPunct="1">
              <a:lnSpc>
                <a:spcPct val="80000"/>
              </a:lnSpc>
              <a:buFontTx/>
              <a:buNone/>
            </a:pPr>
            <a:endParaRPr lang="en-US" sz="2000" dirty="0" smtClean="0"/>
          </a:p>
          <a:p>
            <a:pPr eaLnBrk="1" hangingPunct="1">
              <a:lnSpc>
                <a:spcPct val="80000"/>
              </a:lnSpc>
            </a:pPr>
            <a:r>
              <a:rPr lang="en-US" sz="2000" dirty="0" smtClean="0"/>
              <a:t>Don’t eliminate altogether, only when a shorter phrase, adverb, or adjective is an equal substitute.</a:t>
            </a:r>
          </a:p>
          <a:p>
            <a:pPr eaLnBrk="1" hangingPunct="1">
              <a:lnSpc>
                <a:spcPct val="80000"/>
              </a:lnSpc>
            </a:pPr>
            <a:endParaRPr lang="en-US" sz="2000" dirty="0" smtClean="0"/>
          </a:p>
          <a:p>
            <a:pPr eaLnBrk="1" hangingPunct="1">
              <a:lnSpc>
                <a:spcPct val="80000"/>
              </a:lnSpc>
            </a:pPr>
            <a:r>
              <a:rPr lang="en-US" sz="2000" dirty="0" smtClean="0"/>
              <a:t>Too many prepositional phrases interfere with meaning and make writing dull and lifeless.</a:t>
            </a:r>
          </a:p>
          <a:p>
            <a:pPr eaLnBrk="1" hangingPunct="1">
              <a:lnSpc>
                <a:spcPct val="80000"/>
              </a:lnSpc>
              <a:buFontTx/>
              <a:buNone/>
            </a:pPr>
            <a:endParaRPr lang="en-US" sz="2000" dirty="0" smtClean="0"/>
          </a:p>
          <a:p>
            <a:pPr eaLnBrk="1" hangingPunct="1">
              <a:lnSpc>
                <a:spcPct val="80000"/>
              </a:lnSpc>
            </a:pPr>
            <a:r>
              <a:rPr lang="en-US" sz="2000" u="sng" dirty="0" smtClean="0"/>
              <a:t>Example</a:t>
            </a:r>
            <a:r>
              <a:rPr lang="en-US" sz="2000" dirty="0" smtClean="0"/>
              <a:t>:</a:t>
            </a:r>
          </a:p>
          <a:p>
            <a:pPr lvl="1" eaLnBrk="1" hangingPunct="1">
              <a:lnSpc>
                <a:spcPct val="80000"/>
              </a:lnSpc>
            </a:pPr>
            <a:r>
              <a:rPr lang="en-US" sz="1800" dirty="0" smtClean="0">
                <a:solidFill>
                  <a:srgbClr val="A50021"/>
                </a:solidFill>
              </a:rPr>
              <a:t>“There will be an evaluation </a:t>
            </a:r>
            <a:r>
              <a:rPr lang="en-US" sz="1800" b="1" dirty="0" smtClean="0">
                <a:solidFill>
                  <a:srgbClr val="A50021"/>
                </a:solidFill>
              </a:rPr>
              <a:t>of</a:t>
            </a:r>
            <a:r>
              <a:rPr lang="en-US" sz="1800" dirty="0" smtClean="0">
                <a:solidFill>
                  <a:srgbClr val="A50021"/>
                </a:solidFill>
              </a:rPr>
              <a:t> the program </a:t>
            </a:r>
            <a:r>
              <a:rPr lang="en-US" sz="1800" b="1" dirty="0" smtClean="0">
                <a:solidFill>
                  <a:srgbClr val="A50021"/>
                </a:solidFill>
              </a:rPr>
              <a:t>by</a:t>
            </a:r>
            <a:r>
              <a:rPr lang="en-US" sz="1800" dirty="0" smtClean="0">
                <a:solidFill>
                  <a:srgbClr val="A50021"/>
                </a:solidFill>
              </a:rPr>
              <a:t> us </a:t>
            </a:r>
            <a:r>
              <a:rPr lang="en-US" sz="1800" b="1" dirty="0" smtClean="0">
                <a:solidFill>
                  <a:srgbClr val="A50021"/>
                </a:solidFill>
              </a:rPr>
              <a:t>in</a:t>
            </a:r>
            <a:r>
              <a:rPr lang="en-US" sz="1800" dirty="0" smtClean="0">
                <a:solidFill>
                  <a:srgbClr val="A50021"/>
                </a:solidFill>
              </a:rPr>
              <a:t> order </a:t>
            </a:r>
            <a:r>
              <a:rPr lang="en-US" sz="1800" b="1" dirty="0" smtClean="0">
                <a:solidFill>
                  <a:srgbClr val="A50021"/>
                </a:solidFill>
              </a:rPr>
              <a:t>to</a:t>
            </a:r>
            <a:r>
              <a:rPr lang="en-US" sz="1800" dirty="0" smtClean="0">
                <a:solidFill>
                  <a:srgbClr val="A50021"/>
                </a:solidFill>
              </a:rPr>
              <a:t> achieve greater efficiency </a:t>
            </a:r>
            <a:r>
              <a:rPr lang="en-US" sz="1800" b="1" dirty="0" smtClean="0">
                <a:solidFill>
                  <a:srgbClr val="A50021"/>
                </a:solidFill>
              </a:rPr>
              <a:t>in</a:t>
            </a:r>
            <a:r>
              <a:rPr lang="en-US" sz="1800" dirty="0" smtClean="0">
                <a:solidFill>
                  <a:srgbClr val="A50021"/>
                </a:solidFill>
              </a:rPr>
              <a:t> the servicing </a:t>
            </a:r>
            <a:r>
              <a:rPr lang="en-US" sz="1800" b="1" dirty="0" smtClean="0">
                <a:solidFill>
                  <a:srgbClr val="A50021"/>
                </a:solidFill>
              </a:rPr>
              <a:t>of</a:t>
            </a:r>
            <a:r>
              <a:rPr lang="en-US" sz="1800" dirty="0" smtClean="0">
                <a:solidFill>
                  <a:srgbClr val="A50021"/>
                </a:solidFill>
              </a:rPr>
              <a:t> clients.”</a:t>
            </a:r>
          </a:p>
          <a:p>
            <a:pPr lvl="1" eaLnBrk="1" hangingPunct="1">
              <a:lnSpc>
                <a:spcPct val="80000"/>
              </a:lnSpc>
            </a:pPr>
            <a:endParaRPr lang="en-US" sz="1800" dirty="0" smtClean="0">
              <a:solidFill>
                <a:srgbClr val="A50021"/>
              </a:solidFill>
            </a:endParaRPr>
          </a:p>
          <a:p>
            <a:pPr lvl="1" eaLnBrk="1" hangingPunct="1">
              <a:lnSpc>
                <a:spcPct val="80000"/>
              </a:lnSpc>
            </a:pPr>
            <a:r>
              <a:rPr lang="en-US" sz="1800" dirty="0" smtClean="0">
                <a:solidFill>
                  <a:srgbClr val="A50021"/>
                </a:solidFill>
              </a:rPr>
              <a:t>“We will evaluate the program so that we can serve clients better.”</a:t>
            </a:r>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dirty="0" smtClean="0"/>
              <a:t>4</a:t>
            </a:r>
            <a:r>
              <a:rPr lang="en-US" sz="2800" dirty="0" smtClean="0"/>
              <a:t>. Avoid Using the Wrong Word</a:t>
            </a:r>
          </a:p>
        </p:txBody>
      </p:sp>
      <p:sp>
        <p:nvSpPr>
          <p:cNvPr id="24579" name="Rectangle 3"/>
          <p:cNvSpPr>
            <a:spLocks noGrp="1" noChangeArrowheads="1"/>
          </p:cNvSpPr>
          <p:nvPr>
            <p:ph idx="1"/>
          </p:nvPr>
        </p:nvSpPr>
        <p:spPr>
          <a:xfrm>
            <a:off x="1942415" y="1447800"/>
            <a:ext cx="6591985" cy="4688009"/>
          </a:xfrm>
        </p:spPr>
        <p:txBody>
          <a:bodyPr>
            <a:normAutofit fontScale="70000" lnSpcReduction="20000"/>
          </a:bodyPr>
          <a:lstStyle/>
          <a:p>
            <a:pPr eaLnBrk="1" hangingPunct="1">
              <a:lnSpc>
                <a:spcPct val="80000"/>
              </a:lnSpc>
            </a:pPr>
            <a:r>
              <a:rPr lang="en-US" sz="1800" dirty="0" smtClean="0"/>
              <a:t>Affect/effect</a:t>
            </a:r>
          </a:p>
          <a:p>
            <a:pPr lvl="1" eaLnBrk="1" hangingPunct="1">
              <a:lnSpc>
                <a:spcPct val="80000"/>
              </a:lnSpc>
            </a:pPr>
            <a:r>
              <a:rPr lang="en-US" sz="1600" dirty="0" smtClean="0"/>
              <a:t>Affect (verb):  The death of my dog deeply </a:t>
            </a:r>
            <a:r>
              <a:rPr lang="en-US" sz="1600" dirty="0" smtClean="0">
                <a:solidFill>
                  <a:srgbClr val="C00000"/>
                </a:solidFill>
              </a:rPr>
              <a:t>affected</a:t>
            </a:r>
            <a:r>
              <a:rPr lang="en-US" sz="1600" dirty="0" smtClean="0"/>
              <a:t> me.</a:t>
            </a:r>
          </a:p>
          <a:p>
            <a:pPr lvl="1" eaLnBrk="1" hangingPunct="1">
              <a:lnSpc>
                <a:spcPct val="80000"/>
              </a:lnSpc>
            </a:pPr>
            <a:r>
              <a:rPr lang="en-US" sz="1600" dirty="0" smtClean="0"/>
              <a:t>Effect (noun):  The death of my dog had a deep </a:t>
            </a:r>
            <a:r>
              <a:rPr lang="en-US" sz="1600" dirty="0" smtClean="0">
                <a:solidFill>
                  <a:srgbClr val="C00000"/>
                </a:solidFill>
              </a:rPr>
              <a:t>effect</a:t>
            </a:r>
            <a:r>
              <a:rPr lang="en-US" sz="1600" dirty="0" smtClean="0"/>
              <a:t> on me</a:t>
            </a:r>
            <a:r>
              <a:rPr lang="en-US" sz="1600" dirty="0" smtClean="0"/>
              <a:t>.</a:t>
            </a:r>
          </a:p>
          <a:p>
            <a:pPr lvl="1" eaLnBrk="1" hangingPunct="1">
              <a:lnSpc>
                <a:spcPct val="80000"/>
              </a:lnSpc>
            </a:pPr>
            <a:endParaRPr lang="en-US" sz="1600" dirty="0" smtClean="0"/>
          </a:p>
          <a:p>
            <a:pPr eaLnBrk="1" hangingPunct="1">
              <a:lnSpc>
                <a:spcPct val="80000"/>
              </a:lnSpc>
            </a:pPr>
            <a:r>
              <a:rPr lang="en-US" sz="1800" dirty="0" smtClean="0"/>
              <a:t>Imply/infer</a:t>
            </a:r>
          </a:p>
          <a:p>
            <a:pPr lvl="1" eaLnBrk="1" hangingPunct="1">
              <a:lnSpc>
                <a:spcPct val="80000"/>
              </a:lnSpc>
            </a:pPr>
            <a:r>
              <a:rPr lang="en-US" sz="1600" dirty="0" smtClean="0"/>
              <a:t>He </a:t>
            </a:r>
            <a:r>
              <a:rPr lang="en-US" sz="1600" dirty="0" smtClean="0">
                <a:solidFill>
                  <a:srgbClr val="C00000"/>
                </a:solidFill>
              </a:rPr>
              <a:t>implied</a:t>
            </a:r>
            <a:r>
              <a:rPr lang="en-US" sz="1600" dirty="0" smtClean="0"/>
              <a:t> I didn’t care about politics.</a:t>
            </a:r>
          </a:p>
          <a:p>
            <a:pPr lvl="1" eaLnBrk="1" hangingPunct="1">
              <a:lnSpc>
                <a:spcPct val="80000"/>
              </a:lnSpc>
            </a:pPr>
            <a:r>
              <a:rPr lang="en-US" sz="1600" dirty="0" smtClean="0"/>
              <a:t>I </a:t>
            </a:r>
            <a:r>
              <a:rPr lang="en-US" sz="1600" dirty="0" smtClean="0">
                <a:solidFill>
                  <a:srgbClr val="C00000"/>
                </a:solidFill>
              </a:rPr>
              <a:t>infer</a:t>
            </a:r>
            <a:r>
              <a:rPr lang="en-US" sz="1600" dirty="0" smtClean="0"/>
              <a:t> from his speech that he is a conservative</a:t>
            </a:r>
            <a:r>
              <a:rPr lang="en-US" sz="1600" dirty="0" smtClean="0"/>
              <a:t>.</a:t>
            </a:r>
          </a:p>
          <a:p>
            <a:pPr lvl="1" eaLnBrk="1" hangingPunct="1">
              <a:lnSpc>
                <a:spcPct val="80000"/>
              </a:lnSpc>
            </a:pPr>
            <a:endParaRPr lang="en-US" sz="1600" dirty="0" smtClean="0"/>
          </a:p>
          <a:p>
            <a:pPr eaLnBrk="1" hangingPunct="1">
              <a:lnSpc>
                <a:spcPct val="80000"/>
              </a:lnSpc>
            </a:pPr>
            <a:r>
              <a:rPr lang="en-US" sz="1800" dirty="0" smtClean="0"/>
              <a:t>Media (plural)/medium (singular)</a:t>
            </a:r>
            <a:endParaRPr lang="en-US" sz="1800" dirty="0" smtClean="0"/>
          </a:p>
          <a:p>
            <a:pPr lvl="1" eaLnBrk="1" hangingPunct="1">
              <a:lnSpc>
                <a:spcPct val="80000"/>
              </a:lnSpc>
            </a:pPr>
            <a:r>
              <a:rPr lang="en-US" sz="1600" dirty="0" smtClean="0"/>
              <a:t>Most </a:t>
            </a:r>
            <a:r>
              <a:rPr lang="en-US" sz="1600" dirty="0" smtClean="0">
                <a:solidFill>
                  <a:srgbClr val="C00000"/>
                </a:solidFill>
              </a:rPr>
              <a:t>media</a:t>
            </a:r>
            <a:r>
              <a:rPr lang="en-US" sz="1600" dirty="0" smtClean="0"/>
              <a:t>—</a:t>
            </a:r>
            <a:r>
              <a:rPr lang="en-US" sz="1600" dirty="0" err="1" smtClean="0"/>
              <a:t>tv</a:t>
            </a:r>
            <a:r>
              <a:rPr lang="en-US" sz="1600" dirty="0" smtClean="0"/>
              <a:t>, radio, and the Internet—are own by large conglomerates.</a:t>
            </a:r>
          </a:p>
          <a:p>
            <a:pPr lvl="1" eaLnBrk="1" hangingPunct="1">
              <a:lnSpc>
                <a:spcPct val="80000"/>
              </a:lnSpc>
            </a:pPr>
            <a:r>
              <a:rPr lang="en-US" sz="1600" dirty="0" smtClean="0"/>
              <a:t>Television is a </a:t>
            </a:r>
            <a:r>
              <a:rPr lang="en-US" sz="1600" dirty="0" smtClean="0">
                <a:solidFill>
                  <a:srgbClr val="C00000"/>
                </a:solidFill>
              </a:rPr>
              <a:t>medium</a:t>
            </a:r>
            <a:r>
              <a:rPr lang="en-US" sz="1600" dirty="0" smtClean="0"/>
              <a:t> that is quickly changing due to technological improvements</a:t>
            </a:r>
            <a:r>
              <a:rPr lang="en-US" sz="1600" dirty="0" smtClean="0"/>
              <a:t>.</a:t>
            </a:r>
          </a:p>
          <a:p>
            <a:pPr lvl="1" eaLnBrk="1" hangingPunct="1">
              <a:lnSpc>
                <a:spcPct val="80000"/>
              </a:lnSpc>
            </a:pPr>
            <a:endParaRPr lang="en-US" sz="1600" dirty="0" smtClean="0"/>
          </a:p>
          <a:p>
            <a:pPr eaLnBrk="1" hangingPunct="1">
              <a:lnSpc>
                <a:spcPct val="80000"/>
              </a:lnSpc>
            </a:pPr>
            <a:r>
              <a:rPr lang="en-US" sz="1800" dirty="0" smtClean="0"/>
              <a:t>Data (plural)/datum (singular)</a:t>
            </a:r>
            <a:endParaRPr lang="en-US" sz="1800" dirty="0" smtClean="0"/>
          </a:p>
          <a:p>
            <a:pPr lvl="1" eaLnBrk="1" hangingPunct="1">
              <a:lnSpc>
                <a:spcPct val="80000"/>
              </a:lnSpc>
            </a:pPr>
            <a:r>
              <a:rPr lang="en-US" sz="1600" dirty="0" smtClean="0"/>
              <a:t>All of the </a:t>
            </a:r>
            <a:r>
              <a:rPr lang="en-US" sz="1600" dirty="0" smtClean="0">
                <a:solidFill>
                  <a:srgbClr val="C00000"/>
                </a:solidFill>
              </a:rPr>
              <a:t>data</a:t>
            </a:r>
            <a:r>
              <a:rPr lang="en-US" sz="1600" dirty="0" smtClean="0"/>
              <a:t> support the idea that the earth is round.</a:t>
            </a:r>
          </a:p>
          <a:p>
            <a:pPr lvl="1" eaLnBrk="1" hangingPunct="1">
              <a:lnSpc>
                <a:spcPct val="80000"/>
              </a:lnSpc>
            </a:pPr>
            <a:r>
              <a:rPr lang="en-US" sz="1600" dirty="0" smtClean="0"/>
              <a:t>One of the study’s</a:t>
            </a:r>
            <a:r>
              <a:rPr lang="en-US" sz="1600" dirty="0" smtClean="0">
                <a:solidFill>
                  <a:srgbClr val="C00000"/>
                </a:solidFill>
              </a:rPr>
              <a:t> datum </a:t>
            </a:r>
            <a:r>
              <a:rPr lang="en-US" sz="1600" dirty="0" smtClean="0"/>
              <a:t>opposes another of the study’s </a:t>
            </a:r>
            <a:r>
              <a:rPr lang="en-US" sz="1600" dirty="0" smtClean="0">
                <a:solidFill>
                  <a:srgbClr val="C00000"/>
                </a:solidFill>
              </a:rPr>
              <a:t>datum</a:t>
            </a:r>
            <a:r>
              <a:rPr lang="en-US" sz="1600" dirty="0" smtClean="0"/>
              <a:t>.</a:t>
            </a:r>
          </a:p>
          <a:p>
            <a:pPr lvl="1" eaLnBrk="1" hangingPunct="1">
              <a:lnSpc>
                <a:spcPct val="80000"/>
              </a:lnSpc>
            </a:pPr>
            <a:endParaRPr lang="en-US" sz="1600" dirty="0" smtClean="0"/>
          </a:p>
          <a:p>
            <a:pPr eaLnBrk="1" hangingPunct="1">
              <a:lnSpc>
                <a:spcPct val="80000"/>
              </a:lnSpc>
            </a:pPr>
            <a:r>
              <a:rPr lang="en-US" sz="1800" dirty="0" smtClean="0"/>
              <a:t>Criteria (plural)/criterion (singular)</a:t>
            </a:r>
            <a:endParaRPr lang="en-US" sz="1800" dirty="0" smtClean="0"/>
          </a:p>
          <a:p>
            <a:pPr lvl="1" eaLnBrk="1" hangingPunct="1">
              <a:lnSpc>
                <a:spcPct val="80000"/>
              </a:lnSpc>
            </a:pPr>
            <a:r>
              <a:rPr lang="en-US" sz="1600" dirty="0" smtClean="0"/>
              <a:t>The </a:t>
            </a:r>
            <a:r>
              <a:rPr lang="en-US" sz="1600" dirty="0" smtClean="0">
                <a:solidFill>
                  <a:srgbClr val="C00000"/>
                </a:solidFill>
              </a:rPr>
              <a:t>criteria</a:t>
            </a:r>
            <a:r>
              <a:rPr lang="en-US" sz="1600" dirty="0" smtClean="0"/>
              <a:t> for being a good writing consultant are sensitivity to the student, knowledge of the writing process, and the ability to ask for help when it is needed.</a:t>
            </a:r>
          </a:p>
          <a:p>
            <a:pPr lvl="1" eaLnBrk="1" hangingPunct="1">
              <a:lnSpc>
                <a:spcPct val="80000"/>
              </a:lnSpc>
            </a:pPr>
            <a:r>
              <a:rPr lang="en-US" sz="1600" dirty="0" smtClean="0">
                <a:solidFill>
                  <a:srgbClr val="C00000"/>
                </a:solidFill>
              </a:rPr>
              <a:t>A criterion </a:t>
            </a:r>
            <a:r>
              <a:rPr lang="en-US" sz="1600" dirty="0" smtClean="0"/>
              <a:t>for being a good writing consultant is sensitivity to the student.</a:t>
            </a:r>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smtClean="0"/>
              <a:t>5. Quotations </a:t>
            </a:r>
          </a:p>
        </p:txBody>
      </p:sp>
      <p:sp>
        <p:nvSpPr>
          <p:cNvPr id="25603" name="Rectangle 3"/>
          <p:cNvSpPr>
            <a:spLocks noGrp="1" noChangeArrowheads="1"/>
          </p:cNvSpPr>
          <p:nvPr>
            <p:ph idx="1"/>
          </p:nvPr>
        </p:nvSpPr>
        <p:spPr>
          <a:xfrm>
            <a:off x="1942415" y="1447800"/>
            <a:ext cx="6591985" cy="4465320"/>
          </a:xfrm>
        </p:spPr>
        <p:txBody>
          <a:bodyPr>
            <a:normAutofit fontScale="77500" lnSpcReduction="20000"/>
          </a:bodyPr>
          <a:lstStyle/>
          <a:p>
            <a:pPr eaLnBrk="1" hangingPunct="1">
              <a:lnSpc>
                <a:spcPct val="80000"/>
              </a:lnSpc>
            </a:pPr>
            <a:r>
              <a:rPr lang="en-US" sz="1800" spc="30" dirty="0" smtClean="0"/>
              <a:t>Commas and periods go </a:t>
            </a:r>
            <a:r>
              <a:rPr lang="en-US" sz="1800" b="1" spc="30" dirty="0" smtClean="0"/>
              <a:t>inside</a:t>
            </a:r>
            <a:r>
              <a:rPr lang="en-US" sz="1800" spc="30" dirty="0" smtClean="0"/>
              <a:t> quotation marks:  </a:t>
            </a:r>
            <a:endParaRPr lang="en-US" sz="1800" spc="30" dirty="0" smtClean="0"/>
          </a:p>
          <a:p>
            <a:pPr lvl="1">
              <a:lnSpc>
                <a:spcPct val="80000"/>
              </a:lnSpc>
            </a:pPr>
            <a:r>
              <a:rPr lang="en-US" sz="1600" spc="30" dirty="0" smtClean="0"/>
              <a:t>He </a:t>
            </a:r>
            <a:r>
              <a:rPr lang="en-US" sz="1600" spc="30" dirty="0" smtClean="0"/>
              <a:t>said, “I don’t like Fords</a:t>
            </a:r>
            <a:r>
              <a:rPr lang="en-US" sz="1600" b="1" spc="30" dirty="0" smtClean="0">
                <a:solidFill>
                  <a:srgbClr val="C00000"/>
                </a:solidFill>
              </a:rPr>
              <a:t>.</a:t>
            </a:r>
            <a:r>
              <a:rPr lang="en-US" sz="1600" spc="30" dirty="0" smtClean="0">
                <a:solidFill>
                  <a:srgbClr val="C00000"/>
                </a:solidFill>
              </a:rPr>
              <a:t>”</a:t>
            </a:r>
            <a:r>
              <a:rPr lang="en-US" sz="1600" spc="30" dirty="0" smtClean="0"/>
              <a:t> or  “I don’t like Fords</a:t>
            </a:r>
            <a:r>
              <a:rPr lang="en-US" sz="1600" b="1" spc="30" dirty="0" smtClean="0">
                <a:solidFill>
                  <a:srgbClr val="C00000"/>
                </a:solidFill>
              </a:rPr>
              <a:t>,</a:t>
            </a:r>
            <a:r>
              <a:rPr lang="en-US" sz="1600" spc="30" dirty="0" smtClean="0">
                <a:solidFill>
                  <a:srgbClr val="C00000"/>
                </a:solidFill>
              </a:rPr>
              <a:t>”</a:t>
            </a:r>
            <a:r>
              <a:rPr lang="en-US" sz="1600" spc="30" dirty="0" smtClean="0"/>
              <a:t> he said.</a:t>
            </a:r>
          </a:p>
          <a:p>
            <a:pPr eaLnBrk="1" hangingPunct="1">
              <a:lnSpc>
                <a:spcPct val="80000"/>
              </a:lnSpc>
            </a:pPr>
            <a:endParaRPr lang="en-US" sz="1800" spc="30" dirty="0" smtClean="0"/>
          </a:p>
          <a:p>
            <a:pPr eaLnBrk="1" hangingPunct="1">
              <a:lnSpc>
                <a:spcPct val="80000"/>
              </a:lnSpc>
            </a:pPr>
            <a:r>
              <a:rPr lang="en-US" sz="1800" spc="30" dirty="0" smtClean="0"/>
              <a:t>When citing in-text, the end quotation marks go before the parenthesis: </a:t>
            </a:r>
            <a:endParaRPr lang="en-US" spc="30" dirty="0"/>
          </a:p>
          <a:p>
            <a:pPr lvl="1">
              <a:lnSpc>
                <a:spcPct val="80000"/>
              </a:lnSpc>
            </a:pPr>
            <a:r>
              <a:rPr lang="en-US" sz="1600" spc="30" dirty="0" smtClean="0"/>
              <a:t>Jones </a:t>
            </a:r>
            <a:r>
              <a:rPr lang="en-US" sz="1600" spc="30" dirty="0" smtClean="0"/>
              <a:t>said, “The statistics prove that driving drunk is dangerous</a:t>
            </a:r>
            <a:r>
              <a:rPr lang="en-US" sz="1600" b="1" spc="30" dirty="0" smtClean="0">
                <a:solidFill>
                  <a:srgbClr val="C00000"/>
                </a:solidFill>
              </a:rPr>
              <a:t>” (234). </a:t>
            </a:r>
          </a:p>
          <a:p>
            <a:pPr eaLnBrk="1" hangingPunct="1">
              <a:lnSpc>
                <a:spcPct val="80000"/>
              </a:lnSpc>
            </a:pPr>
            <a:endParaRPr lang="en-US" sz="1800" spc="30" dirty="0" smtClean="0"/>
          </a:p>
          <a:p>
            <a:pPr eaLnBrk="1" hangingPunct="1">
              <a:lnSpc>
                <a:spcPct val="80000"/>
              </a:lnSpc>
            </a:pPr>
            <a:r>
              <a:rPr lang="en-US" sz="1800" spc="30" dirty="0" smtClean="0"/>
              <a:t>Single quotation marks only go inside double quotation marks in most fields: </a:t>
            </a:r>
            <a:endParaRPr lang="en-US" sz="1800" spc="30" dirty="0" smtClean="0"/>
          </a:p>
          <a:p>
            <a:pPr lvl="1">
              <a:lnSpc>
                <a:spcPct val="80000"/>
              </a:lnSpc>
            </a:pPr>
            <a:r>
              <a:rPr lang="en-US" sz="1600" spc="30" dirty="0" smtClean="0"/>
              <a:t>She </a:t>
            </a:r>
            <a:r>
              <a:rPr lang="en-US" sz="1600" spc="30" dirty="0" smtClean="0"/>
              <a:t>said, “I read the chapter, </a:t>
            </a:r>
            <a:r>
              <a:rPr lang="en-US" sz="1600" spc="30" dirty="0" smtClean="0">
                <a:solidFill>
                  <a:srgbClr val="C00000"/>
                </a:solidFill>
              </a:rPr>
              <a:t>‘APA Documentation,’</a:t>
            </a:r>
            <a:r>
              <a:rPr lang="en-US" sz="1600" spc="30" dirty="0" smtClean="0"/>
              <a:t> in our English 191 handbook.”</a:t>
            </a:r>
          </a:p>
          <a:p>
            <a:pPr eaLnBrk="1" hangingPunct="1">
              <a:lnSpc>
                <a:spcPct val="80000"/>
              </a:lnSpc>
            </a:pPr>
            <a:endParaRPr lang="en-US" sz="1800" spc="30" dirty="0" smtClean="0"/>
          </a:p>
          <a:p>
            <a:pPr eaLnBrk="1" hangingPunct="1">
              <a:lnSpc>
                <a:spcPct val="80000"/>
              </a:lnSpc>
            </a:pPr>
            <a:r>
              <a:rPr lang="en-US" sz="1800" spc="30" dirty="0" smtClean="0"/>
              <a:t>Don’t include a quotation without indicating who said those words</a:t>
            </a:r>
            <a:r>
              <a:rPr lang="en-US" sz="1800" spc="30" dirty="0" smtClean="0"/>
              <a:t>.</a:t>
            </a:r>
          </a:p>
          <a:p>
            <a:pPr lvl="1">
              <a:lnSpc>
                <a:spcPct val="80000"/>
              </a:lnSpc>
            </a:pPr>
            <a:r>
              <a:rPr lang="en-US" sz="1600" spc="30" dirty="0" smtClean="0">
                <a:solidFill>
                  <a:srgbClr val="C00000"/>
                </a:solidFill>
              </a:rPr>
              <a:t>In his article, “Four Steps to Buying a Good Mountain Bike,” Morgan says, </a:t>
            </a:r>
            <a:r>
              <a:rPr lang="en-US" sz="1600" spc="30" dirty="0" smtClean="0"/>
              <a:t>“Choosing a new mountain bike is like buying a new house. One must go slowly and research, research, research.”</a:t>
            </a:r>
            <a:endParaRPr lang="en-US" sz="1600" spc="30" dirty="0" smtClean="0"/>
          </a:p>
          <a:p>
            <a:pPr eaLnBrk="1" hangingPunct="1">
              <a:lnSpc>
                <a:spcPct val="80000"/>
              </a:lnSpc>
            </a:pPr>
            <a:endParaRPr lang="en-US" sz="1800" spc="30" dirty="0" smtClean="0"/>
          </a:p>
          <a:p>
            <a:pPr eaLnBrk="1" hangingPunct="1">
              <a:lnSpc>
                <a:spcPct val="80000"/>
              </a:lnSpc>
            </a:pPr>
            <a:r>
              <a:rPr lang="en-US" sz="1800" spc="30" dirty="0" smtClean="0"/>
              <a:t>You must surround all of an author’s words with quotation marks, even if you use only a few words and also cite the source:  </a:t>
            </a:r>
            <a:endParaRPr lang="en-US" sz="1800" spc="30" dirty="0" smtClean="0"/>
          </a:p>
          <a:p>
            <a:pPr lvl="1">
              <a:lnSpc>
                <a:spcPct val="80000"/>
              </a:lnSpc>
            </a:pPr>
            <a:r>
              <a:rPr lang="en-US" sz="1600" spc="30" dirty="0" smtClean="0"/>
              <a:t>Most </a:t>
            </a:r>
            <a:r>
              <a:rPr lang="en-US" sz="1600" spc="30" dirty="0" smtClean="0"/>
              <a:t>students feel </a:t>
            </a:r>
            <a:r>
              <a:rPr lang="en-US" sz="1600" spc="30" dirty="0" smtClean="0">
                <a:solidFill>
                  <a:srgbClr val="C00000"/>
                </a:solidFill>
              </a:rPr>
              <a:t>“challenged, stressed, and depressed”</a:t>
            </a:r>
            <a:r>
              <a:rPr lang="en-US" sz="1600" spc="30" dirty="0" smtClean="0"/>
              <a:t> during final exams (Jones 23).</a:t>
            </a:r>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600" smtClean="0"/>
              <a:t>6. Avoid Vague Pronoun Reference</a:t>
            </a:r>
          </a:p>
        </p:txBody>
      </p:sp>
      <p:sp>
        <p:nvSpPr>
          <p:cNvPr id="26627" name="Rectangle 3"/>
          <p:cNvSpPr>
            <a:spLocks noGrp="1" noChangeArrowheads="1"/>
          </p:cNvSpPr>
          <p:nvPr>
            <p:ph idx="1"/>
          </p:nvPr>
        </p:nvSpPr>
        <p:spPr/>
        <p:txBody>
          <a:bodyPr>
            <a:normAutofit fontScale="85000" lnSpcReduction="20000"/>
          </a:bodyPr>
          <a:lstStyle/>
          <a:p>
            <a:pPr eaLnBrk="1" hangingPunct="1">
              <a:lnSpc>
                <a:spcPct val="80000"/>
              </a:lnSpc>
            </a:pPr>
            <a:r>
              <a:rPr lang="en-US" sz="2800" dirty="0" smtClean="0"/>
              <a:t>Jones is sometimes compared with Smith, but </a:t>
            </a:r>
            <a:r>
              <a:rPr lang="en-US" sz="2800" dirty="0" smtClean="0">
                <a:solidFill>
                  <a:srgbClr val="C00000"/>
                </a:solidFill>
              </a:rPr>
              <a:t>he</a:t>
            </a:r>
            <a:r>
              <a:rPr lang="en-US" sz="2800" dirty="0" smtClean="0"/>
              <a:t> is quite </a:t>
            </a:r>
            <a:r>
              <a:rPr lang="en-US" sz="2800" dirty="0" smtClean="0"/>
              <a:t>different</a:t>
            </a:r>
            <a:endParaRPr lang="en-US" sz="2800" dirty="0" smtClean="0"/>
          </a:p>
          <a:p>
            <a:pPr lvl="1" eaLnBrk="1" hangingPunct="1">
              <a:lnSpc>
                <a:spcPct val="80000"/>
              </a:lnSpc>
            </a:pPr>
            <a:r>
              <a:rPr lang="en-US" sz="2400" dirty="0" smtClean="0"/>
              <a:t>Jones is sometimes compared to Smith, but Smith is quite different</a:t>
            </a:r>
            <a:r>
              <a:rPr lang="en-US" sz="2400" dirty="0" smtClean="0"/>
              <a:t>.</a:t>
            </a:r>
          </a:p>
          <a:p>
            <a:pPr lvl="1" eaLnBrk="1" hangingPunct="1">
              <a:lnSpc>
                <a:spcPct val="80000"/>
              </a:lnSpc>
            </a:pPr>
            <a:endParaRPr lang="en-US" sz="2400" dirty="0" smtClean="0"/>
          </a:p>
          <a:p>
            <a:pPr eaLnBrk="1" hangingPunct="1">
              <a:lnSpc>
                <a:spcPct val="80000"/>
              </a:lnSpc>
            </a:pPr>
            <a:r>
              <a:rPr lang="en-US" sz="2800" dirty="0" smtClean="0"/>
              <a:t>Jody found the hammer in the car </a:t>
            </a:r>
            <a:r>
              <a:rPr lang="en-US" sz="2800" dirty="0" smtClean="0">
                <a:solidFill>
                  <a:srgbClr val="C00000"/>
                </a:solidFill>
              </a:rPr>
              <a:t>that</a:t>
            </a:r>
            <a:r>
              <a:rPr lang="en-US" sz="2800" dirty="0" smtClean="0"/>
              <a:t> her uncle had used.</a:t>
            </a:r>
          </a:p>
          <a:p>
            <a:pPr lvl="1" eaLnBrk="1" hangingPunct="1">
              <a:lnSpc>
                <a:spcPct val="80000"/>
              </a:lnSpc>
            </a:pPr>
            <a:r>
              <a:rPr lang="en-US" sz="2400" dirty="0" smtClean="0"/>
              <a:t>In the car, Jody found the hammer that her uncle had used</a:t>
            </a:r>
            <a:r>
              <a:rPr lang="en-US" sz="2400" dirty="0" smtClean="0"/>
              <a:t>.</a:t>
            </a:r>
          </a:p>
          <a:p>
            <a:pPr lvl="1" eaLnBrk="1" hangingPunct="1">
              <a:lnSpc>
                <a:spcPct val="80000"/>
              </a:lnSpc>
            </a:pPr>
            <a:endParaRPr lang="en-US" sz="2400" dirty="0" smtClean="0"/>
          </a:p>
          <a:p>
            <a:pPr eaLnBrk="1" hangingPunct="1">
              <a:lnSpc>
                <a:spcPct val="80000"/>
              </a:lnSpc>
            </a:pPr>
            <a:r>
              <a:rPr lang="en-US" sz="2800" dirty="0" smtClean="0"/>
              <a:t>In the average television drama </a:t>
            </a:r>
            <a:r>
              <a:rPr lang="en-US" sz="2800" dirty="0" smtClean="0">
                <a:solidFill>
                  <a:srgbClr val="C00000"/>
                </a:solidFill>
              </a:rPr>
              <a:t>they</a:t>
            </a:r>
            <a:r>
              <a:rPr lang="en-US" sz="2800" dirty="0" smtClean="0"/>
              <a:t> present a false picture of life.</a:t>
            </a:r>
          </a:p>
          <a:p>
            <a:pPr lvl="1" eaLnBrk="1" hangingPunct="1">
              <a:lnSpc>
                <a:spcPct val="80000"/>
              </a:lnSpc>
            </a:pPr>
            <a:r>
              <a:rPr lang="en-US" sz="2400" dirty="0" smtClean="0"/>
              <a:t>The average television drama presents a false picture of life.</a:t>
            </a:r>
          </a:p>
          <a:p>
            <a:pPr lvl="1" eaLnBrk="1" hangingPunct="1">
              <a:lnSpc>
                <a:spcPct val="80000"/>
              </a:lnSpc>
              <a:buFontTx/>
              <a:buNone/>
            </a:pPr>
            <a:endParaRPr lang="en-US" sz="2400" dirty="0" smtClean="0"/>
          </a:p>
          <a:p>
            <a:pPr lvl="1" eaLnBrk="1" hangingPunct="1">
              <a:lnSpc>
                <a:spcPct val="80000"/>
              </a:lnSpc>
              <a:buFontTx/>
              <a:buNone/>
            </a:pPr>
            <a:endParaRPr lang="en-US" sz="2400" dirty="0" smtClean="0"/>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534400" cy="1143000"/>
          </a:xfrm>
        </p:spPr>
        <p:txBody>
          <a:bodyPr>
            <a:normAutofit fontScale="90000"/>
          </a:bodyPr>
          <a:lstStyle/>
          <a:p>
            <a:pPr eaLnBrk="1" hangingPunct="1"/>
            <a:r>
              <a:rPr lang="en-US" sz="3600" smtClean="0"/>
              <a:t>7. Missing Comma After Introductory Element</a:t>
            </a:r>
          </a:p>
        </p:txBody>
      </p:sp>
      <p:sp>
        <p:nvSpPr>
          <p:cNvPr id="28675" name="Rectangle 3"/>
          <p:cNvSpPr>
            <a:spLocks noGrp="1" noChangeArrowheads="1"/>
          </p:cNvSpPr>
          <p:nvPr>
            <p:ph idx="1"/>
          </p:nvPr>
        </p:nvSpPr>
        <p:spPr>
          <a:xfrm>
            <a:off x="1942415" y="1524000"/>
            <a:ext cx="6591985" cy="4311022"/>
          </a:xfrm>
        </p:spPr>
        <p:txBody>
          <a:bodyPr>
            <a:normAutofit fontScale="70000" lnSpcReduction="20000"/>
          </a:bodyPr>
          <a:lstStyle/>
          <a:p>
            <a:pPr eaLnBrk="1" hangingPunct="1"/>
            <a:r>
              <a:rPr lang="en-US" sz="2800" dirty="0" smtClean="0"/>
              <a:t>Frankly</a:t>
            </a:r>
            <a:r>
              <a:rPr lang="en-US" sz="2800" b="1" dirty="0" smtClean="0">
                <a:solidFill>
                  <a:srgbClr val="C00000"/>
                </a:solidFill>
              </a:rPr>
              <a:t>,</a:t>
            </a:r>
            <a:r>
              <a:rPr lang="en-US" sz="2800" dirty="0" smtClean="0"/>
              <a:t> we should all tell the truth</a:t>
            </a:r>
            <a:r>
              <a:rPr lang="en-US" sz="2800" dirty="0" smtClean="0"/>
              <a:t>.</a:t>
            </a:r>
          </a:p>
          <a:p>
            <a:pPr eaLnBrk="1" hangingPunct="1"/>
            <a:endParaRPr lang="en-US" sz="2800" dirty="0" smtClean="0"/>
          </a:p>
          <a:p>
            <a:pPr eaLnBrk="1" hangingPunct="1"/>
            <a:r>
              <a:rPr lang="en-US" sz="2800" dirty="0" smtClean="0"/>
              <a:t>As a matter of fact</a:t>
            </a:r>
            <a:r>
              <a:rPr lang="en-US" sz="2800" b="1" dirty="0" smtClean="0">
                <a:solidFill>
                  <a:srgbClr val="C00000"/>
                </a:solidFill>
              </a:rPr>
              <a:t>,</a:t>
            </a:r>
            <a:r>
              <a:rPr lang="en-US" sz="2800" dirty="0" smtClean="0"/>
              <a:t> he turned in his assignment yesterday</a:t>
            </a:r>
            <a:r>
              <a:rPr lang="en-US" sz="2800" dirty="0" smtClean="0"/>
              <a:t>.</a:t>
            </a:r>
          </a:p>
          <a:p>
            <a:pPr eaLnBrk="1" hangingPunct="1"/>
            <a:endParaRPr lang="en-US" sz="2800" dirty="0" smtClean="0"/>
          </a:p>
          <a:p>
            <a:pPr eaLnBrk="1" hangingPunct="1"/>
            <a:r>
              <a:rPr lang="en-US" sz="2800" dirty="0" smtClean="0"/>
              <a:t>In 1968</a:t>
            </a:r>
            <a:r>
              <a:rPr lang="en-US" sz="2800" b="1" dirty="0" smtClean="0">
                <a:solidFill>
                  <a:srgbClr val="C00000"/>
                </a:solidFill>
              </a:rPr>
              <a:t>,</a:t>
            </a:r>
            <a:r>
              <a:rPr lang="en-US" sz="2800" dirty="0" smtClean="0"/>
              <a:t> hundreds of students disappeared or were killed during a demonstration in Mexico City</a:t>
            </a:r>
            <a:r>
              <a:rPr lang="en-US" sz="2800" dirty="0" smtClean="0"/>
              <a:t>.</a:t>
            </a:r>
          </a:p>
          <a:p>
            <a:pPr eaLnBrk="1" hangingPunct="1"/>
            <a:endParaRPr lang="en-US" sz="2800" dirty="0" smtClean="0"/>
          </a:p>
          <a:p>
            <a:pPr eaLnBrk="1" hangingPunct="1"/>
            <a:r>
              <a:rPr lang="en-US" sz="2800" dirty="0" smtClean="0"/>
              <a:t>Fourteen years ago</a:t>
            </a:r>
            <a:r>
              <a:rPr lang="en-US" sz="2800" b="1" dirty="0" smtClean="0">
                <a:solidFill>
                  <a:srgbClr val="C00000"/>
                </a:solidFill>
              </a:rPr>
              <a:t>,</a:t>
            </a:r>
            <a:r>
              <a:rPr lang="en-US" sz="2800" dirty="0" smtClean="0"/>
              <a:t> my grandfather retired from teaching</a:t>
            </a:r>
            <a:r>
              <a:rPr lang="en-US" sz="2800" dirty="0" smtClean="0"/>
              <a:t>.</a:t>
            </a:r>
          </a:p>
          <a:p>
            <a:pPr eaLnBrk="1" hangingPunct="1"/>
            <a:endParaRPr lang="en-US" sz="2800" dirty="0" smtClean="0"/>
          </a:p>
          <a:p>
            <a:pPr eaLnBrk="1" hangingPunct="1"/>
            <a:r>
              <a:rPr lang="en-US" sz="2800" dirty="0" smtClean="0"/>
              <a:t>Without a loan</a:t>
            </a:r>
            <a:r>
              <a:rPr lang="en-US" sz="2800" b="1" dirty="0" smtClean="0">
                <a:solidFill>
                  <a:srgbClr val="C00000"/>
                </a:solidFill>
              </a:rPr>
              <a:t>,</a:t>
            </a:r>
            <a:r>
              <a:rPr lang="en-US" sz="2800" dirty="0" smtClean="0"/>
              <a:t> we cannot fund the concert.</a:t>
            </a:r>
          </a:p>
        </p:txBody>
      </p:sp>
      <p:sp>
        <p:nvSpPr>
          <p:cNvPr id="5" name="Footer Placeholder 4"/>
          <p:cNvSpPr>
            <a:spLocks noGrp="1"/>
          </p:cNvSpPr>
          <p:nvPr>
            <p:ph type="ftr" sz="quarter" idx="11"/>
          </p:nvPr>
        </p:nvSpPr>
        <p:spPr/>
        <p:txBody>
          <a:bodyPr/>
          <a:lstStyle/>
          <a:p>
            <a:pPr>
              <a:defRPr/>
            </a:pPr>
            <a:r>
              <a:rPr lang="en-US" b="1" dirty="0">
                <a:latin typeface="Bookman Old Style" pitchFamily="18" charset="0"/>
              </a:rPr>
              <a:t>The Write Place</a:t>
            </a:r>
            <a:r>
              <a:rPr lang="en-US" dirty="0"/>
              <a:t> © </a:t>
            </a:r>
            <a:r>
              <a:rPr lang="en-US" dirty="0" smtClean="0"/>
              <a:t>2013</a:t>
            </a:r>
            <a:endParaRPr lang="en-US" dirty="0"/>
          </a:p>
          <a:p>
            <a:pPr>
              <a:defRPr/>
            </a:pPr>
            <a:r>
              <a:rPr lang="en-US" sz="1200" dirty="0"/>
              <a:t>Created by C. Mohrbacher</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1068</TotalTime>
  <Words>1482</Words>
  <Application>Microsoft Office PowerPoint</Application>
  <PresentationFormat>On-screen Show (4:3)</PresentationFormat>
  <Paragraphs>198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Bookman Old Style</vt:lpstr>
      <vt:lpstr>Century Gothic</vt:lpstr>
      <vt:lpstr>Times New Roman</vt:lpstr>
      <vt:lpstr>Wingdings 3</vt:lpstr>
      <vt:lpstr>Wisp</vt:lpstr>
      <vt:lpstr>10+ Tips for Improving Your AcademicWriting </vt:lpstr>
      <vt:lpstr>Purpose of Writing</vt:lpstr>
      <vt:lpstr>1. Use The Appropriate Tone</vt:lpstr>
      <vt:lpstr>2. Avoid Using All Forms of the Verb, “to be”</vt:lpstr>
      <vt:lpstr>3. Reduce the Number of Prepositional Phrases</vt:lpstr>
      <vt:lpstr>4. Avoid Using the Wrong Word</vt:lpstr>
      <vt:lpstr>5. Quotations </vt:lpstr>
      <vt:lpstr>6. Avoid Vague Pronoun Reference</vt:lpstr>
      <vt:lpstr>7. Missing Comma After Introductory Element</vt:lpstr>
      <vt:lpstr>8.  Avoid Comma Splices</vt:lpstr>
      <vt:lpstr>9. Don’t Forget the Possessive Apostrophe</vt:lpstr>
      <vt:lpstr>10.  Paragraphs </vt:lpstr>
      <vt:lpstr>11. The Big Five Homonyms</vt:lpstr>
      <vt:lpstr>Other Faculty Pet Peeves</vt:lpstr>
    </vt:vector>
  </TitlesOfParts>
  <Company>St. Cloud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 Most Common Errors </dc:title>
  <dc:creator>camohrbacher</dc:creator>
  <cp:lastModifiedBy>Mohrbacher, Carol A.</cp:lastModifiedBy>
  <cp:revision>73</cp:revision>
  <dcterms:created xsi:type="dcterms:W3CDTF">2006-02-03T18:54:28Z</dcterms:created>
  <dcterms:modified xsi:type="dcterms:W3CDTF">2015-10-05T15:00:24Z</dcterms:modified>
</cp:coreProperties>
</file>