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rawings/drawing2.xml" ContentType="application/vnd.openxmlformats-officedocument.drawingml.chartshapes+xml"/>
  <Override PartName="/ppt/notesSlides/notesSlide38.xml" ContentType="application/vnd.openxmlformats-officedocument.presentationml.notesSlide+xml"/>
  <Override PartName="/ppt/charts/chart28.xml" ContentType="application/vnd.openxmlformats-officedocument.drawingml.char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34.xml" ContentType="application/vnd.openxmlformats-officedocument.presentationml.notesSlide+xml"/>
  <Override PartName="/ppt/charts/chart24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charts/chart20.xml" ContentType="application/vnd.openxmlformats-officedocument.drawingml.chart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drawings/drawing3.xml" ContentType="application/vnd.openxmlformats-officedocument.drawingml.chartshapes+xml"/>
  <Override PartName="/ppt/charts/chart29.xml" ContentType="application/vnd.openxmlformats-officedocument.drawingml.char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25.xml" ContentType="application/vnd.openxmlformats-officedocument.drawingml.char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21.xml" ContentType="application/vnd.openxmlformats-officedocument.drawingml.chart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20.xml" ContentType="application/vnd.openxmlformats-officedocument.presentationml.notesSlide+xml"/>
  <Override PartName="/ppt/charts/chart10.xml" ContentType="application/vnd.openxmlformats-officedocument.drawingml.chart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26.xml" ContentType="application/vnd.openxmlformats-officedocument.drawingml.char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32.xml" ContentType="application/vnd.openxmlformats-officedocument.presentationml.notesSlide+xml"/>
  <Override PartName="/ppt/charts/chart2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charts/chart27.xml" ContentType="application/vnd.openxmlformats-officedocument.drawingml.char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3.xml" ContentType="application/vnd.openxmlformats-officedocument.drawingml.char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charts/chart12.xml" ContentType="application/vnd.openxmlformats-officedocument.drawingml.chart+xml"/>
  <Override PartName="/ppt/notesSlides/notesSlide3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handoutMasterIdLst>
    <p:handoutMasterId r:id="rId48"/>
  </p:handoutMasterIdLst>
  <p:sldIdLst>
    <p:sldId id="457" r:id="rId4"/>
    <p:sldId id="431" r:id="rId5"/>
    <p:sldId id="299" r:id="rId6"/>
    <p:sldId id="300" r:id="rId7"/>
    <p:sldId id="302" r:id="rId8"/>
    <p:sldId id="304" r:id="rId9"/>
    <p:sldId id="305" r:id="rId10"/>
    <p:sldId id="307" r:id="rId11"/>
    <p:sldId id="357" r:id="rId12"/>
    <p:sldId id="434" r:id="rId13"/>
    <p:sldId id="368" r:id="rId14"/>
    <p:sldId id="369" r:id="rId15"/>
    <p:sldId id="443" r:id="rId16"/>
    <p:sldId id="444" r:id="rId17"/>
    <p:sldId id="317" r:id="rId18"/>
    <p:sldId id="406" r:id="rId19"/>
    <p:sldId id="445" r:id="rId20"/>
    <p:sldId id="319" r:id="rId21"/>
    <p:sldId id="405" r:id="rId22"/>
    <p:sldId id="403" r:id="rId23"/>
    <p:sldId id="320" r:id="rId24"/>
    <p:sldId id="322" r:id="rId25"/>
    <p:sldId id="323" r:id="rId26"/>
    <p:sldId id="446" r:id="rId27"/>
    <p:sldId id="326" r:id="rId28"/>
    <p:sldId id="328" r:id="rId29"/>
    <p:sldId id="447" r:id="rId30"/>
    <p:sldId id="327" r:id="rId31"/>
    <p:sldId id="329" r:id="rId32"/>
    <p:sldId id="448" r:id="rId33"/>
    <p:sldId id="383" r:id="rId34"/>
    <p:sldId id="449" r:id="rId35"/>
    <p:sldId id="340" r:id="rId36"/>
    <p:sldId id="450" r:id="rId37"/>
    <p:sldId id="342" r:id="rId38"/>
    <p:sldId id="451" r:id="rId39"/>
    <p:sldId id="384" r:id="rId40"/>
    <p:sldId id="343" r:id="rId41"/>
    <p:sldId id="344" r:id="rId42"/>
    <p:sldId id="345" r:id="rId43"/>
    <p:sldId id="341" r:id="rId44"/>
    <p:sldId id="352" r:id="rId45"/>
    <p:sldId id="272" r:id="rId46"/>
  </p:sldIdLst>
  <p:sldSz cx="9144000" cy="6858000" type="screen4x3"/>
  <p:notesSz cx="7019925" cy="9305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D11542"/>
    <a:srgbClr val="B97022"/>
    <a:srgbClr val="F1AD49"/>
    <a:srgbClr val="B0AE83"/>
    <a:srgbClr val="535E29"/>
    <a:srgbClr val="443B50"/>
    <a:srgbClr val="939595"/>
    <a:srgbClr val="30797B"/>
    <a:srgbClr val="85694A"/>
    <a:srgbClr val="2E526B"/>
  </p:clrMru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9" autoAdjust="0"/>
    <p:restoredTop sz="94590" autoAdjust="0"/>
  </p:normalViewPr>
  <p:slideViewPr>
    <p:cSldViewPr snapToGrid="0" snapToObjects="1" showGuides="1">
      <p:cViewPr varScale="1">
        <p:scale>
          <a:sx n="107" d="100"/>
          <a:sy n="107" d="100"/>
        </p:scale>
        <p:origin x="-1080" y="-90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75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5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0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Office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Office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Office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Office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22222222222549"/>
          <c:y val="0.10791366906474795"/>
          <c:w val="0.86349206349206353"/>
          <c:h val="0.77458033573140594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23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9.0824584426946707E-3"/>
                  <c:y val="-2.9828037033320296E-2"/>
                </c:manualLayout>
              </c:layout>
              <c:showVal val="1"/>
            </c:dLbl>
            <c:dLbl>
              <c:idx val="1"/>
              <c:layout>
                <c:manualLayout>
                  <c:x val="1.9789479440070045E-2"/>
                  <c:y val="-3.8400815445659424E-2"/>
                </c:manualLayout>
              </c:layout>
              <c:showVal val="1"/>
            </c:dLbl>
            <c:dLbl>
              <c:idx val="2"/>
              <c:layout>
                <c:manualLayout>
                  <c:x val="1.5625000000000066E-2"/>
                  <c:y val="-4.2959733987914903E-2"/>
                </c:manualLayout>
              </c:layout>
              <c:showVal val="1"/>
            </c:dLbl>
            <c:dLbl>
              <c:idx val="3"/>
              <c:layout>
                <c:manualLayout>
                  <c:x val="1.0416666666666668E-2"/>
                  <c:y val="-2.5775840392748942E-2"/>
                </c:manualLayout>
              </c:layout>
              <c:showVal val="1"/>
            </c:dLbl>
            <c:dLbl>
              <c:idx val="4"/>
              <c:layout>
                <c:manualLayout>
                  <c:x val="2.6041666666666734E-2"/>
                  <c:y val="-5.4415663051359003E-2"/>
                </c:manualLayout>
              </c:layout>
              <c:showVal val="1"/>
            </c:dLbl>
            <c:spPr>
              <a:noFill/>
              <a:ln w="30476">
                <a:noFill/>
              </a:ln>
            </c:spPr>
            <c:txPr>
              <a:bodyPr/>
              <a:lstStyle/>
              <a:p>
                <a:pPr>
                  <a:defRPr sz="192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29.2</c:v>
                </c:pt>
                <c:pt idx="1">
                  <c:v>31.2</c:v>
                </c:pt>
                <c:pt idx="2">
                  <c:v>25.8</c:v>
                </c:pt>
                <c:pt idx="3">
                  <c:v>24.4</c:v>
                </c:pt>
                <c:pt idx="4">
                  <c:v>22.5</c:v>
                </c:pt>
              </c:numCache>
            </c:numRef>
          </c:val>
        </c:ser>
        <c:dLbls>
          <c:showVal val="1"/>
        </c:dLbls>
        <c:gapDepth val="0"/>
        <c:shape val="box"/>
        <c:axId val="61486208"/>
        <c:axId val="61487744"/>
        <c:axId val="0"/>
      </c:bar3DChart>
      <c:catAx>
        <c:axId val="61486208"/>
        <c:scaling>
          <c:orientation val="minMax"/>
        </c:scaling>
        <c:axPos val="b"/>
        <c:numFmt formatCode="General" sourceLinked="1"/>
        <c:tickLblPos val="low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1487744"/>
        <c:crossesAt val="0"/>
        <c:auto val="1"/>
        <c:lblAlgn val="ctr"/>
        <c:lblOffset val="100"/>
        <c:tickLblSkip val="1"/>
        <c:tickMarkSkip val="1"/>
      </c:catAx>
      <c:valAx>
        <c:axId val="61487744"/>
        <c:scaling>
          <c:orientation val="minMax"/>
          <c:max val="40"/>
          <c:min val="0"/>
        </c:scaling>
        <c:axPos val="l"/>
        <c:majorGridlines>
          <c:spPr>
            <a:ln w="381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8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222222222222292E-2"/>
              <c:y val="0.43165467625899867"/>
            </c:manualLayout>
          </c:layout>
          <c:spPr>
            <a:noFill/>
            <a:ln w="30476">
              <a:noFill/>
            </a:ln>
          </c:spPr>
        </c:title>
        <c:numFmt formatCode="General" sourceLinked="1"/>
        <c:tickLblPos val="nextTo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1486208"/>
        <c:crosses val="autoZero"/>
        <c:crossBetween val="between"/>
        <c:majorUnit val="10"/>
        <c:minorUnit val="1"/>
      </c:valAx>
      <c:spPr>
        <a:noFill/>
        <a:ln w="30476">
          <a:noFill/>
        </a:ln>
      </c:spPr>
    </c:plotArea>
    <c:legend>
      <c:legendPos val="t"/>
      <c:layout>
        <c:manualLayout>
          <c:xMode val="edge"/>
          <c:yMode val="edge"/>
          <c:x val="0.7894783464566929"/>
          <c:y val="2.0047875861026999E-2"/>
          <c:w val="0.19534886264216988"/>
          <c:h val="6.5597145940192406E-2"/>
        </c:manualLayout>
      </c:layout>
      <c:spPr>
        <a:solidFill>
          <a:schemeClr val="bg1"/>
        </a:solidFill>
        <a:ln w="3810">
          <a:solidFill>
            <a:schemeClr val="tx1"/>
          </a:solidFill>
          <a:prstDash val="solid"/>
        </a:ln>
      </c:spPr>
      <c:txPr>
        <a:bodyPr/>
        <a:lstStyle/>
        <a:p>
          <a:pPr>
            <a:defRPr sz="154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1742424242424486"/>
          <c:y val="6.4748201438849434E-2"/>
          <c:w val="0.86994949494951734"/>
          <c:h val="0.7122302158273375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26074">
              <a:solidFill>
                <a:srgbClr val="80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3.9195550322564818E-2"/>
                  <c:y val="-0.12444154366635729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2635219662962703E-2"/>
                  <c:y val="-7.9243615460614952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5.4743624336679253E-3"/>
                  <c:y val="-6.2453872451872332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4.8371305965683635E-3"/>
                  <c:y val="-6.8353145273368415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5.0474908775738165E-3"/>
                  <c:y val="-4.3652901157412834E-2"/>
                </c:manualLayout>
              </c:layout>
              <c:dLblPos val="r"/>
              <c:showVal val="1"/>
            </c:dLbl>
            <c:dLbl>
              <c:idx val="5"/>
              <c:layout>
                <c:manualLayout>
                  <c:x val="-1.1156167607341349E-2"/>
                  <c:y val="-6.2789577158368914E-2"/>
                </c:manualLayout>
              </c:layout>
              <c:dLblPos val="r"/>
              <c:showVal val="1"/>
            </c:dLbl>
            <c:dLbl>
              <c:idx val="6"/>
              <c:layout>
                <c:manualLayout>
                  <c:xMode val="edge"/>
                  <c:yMode val="edge"/>
                  <c:x val="0.91919191919191923"/>
                  <c:y val="0.31414868105516336"/>
                </c:manualLayout>
              </c:layout>
              <c:dLblPos val="r"/>
              <c:showVal val="1"/>
            </c:dLbl>
            <c:dLbl>
              <c:idx val="7"/>
              <c:layout>
                <c:manualLayout>
                  <c:xMode val="edge"/>
                  <c:yMode val="edge"/>
                  <c:x val="0.94444444444444464"/>
                  <c:y val="0.54676258992804261"/>
                </c:manualLayout>
              </c:layout>
              <c:dLblPos val="r"/>
              <c:showVal val="1"/>
            </c:dLbl>
            <c:dLbl>
              <c:idx val="8"/>
              <c:layout>
                <c:manualLayout>
                  <c:xMode val="edge"/>
                  <c:yMode val="edge"/>
                  <c:x val="0.95328282828282829"/>
                  <c:y val="0.5803357314148675"/>
                </c:manualLayout>
              </c:layout>
              <c:dLblPos val="r"/>
              <c:showVal val="1"/>
            </c:dLbl>
            <c:dLbl>
              <c:idx val="9"/>
              <c:layout>
                <c:manualLayout>
                  <c:xMode val="edge"/>
                  <c:yMode val="edge"/>
                  <c:x val="0.88762626262626254"/>
                  <c:y val="6.4748201438849434E-2"/>
                </c:manualLayout>
              </c:layout>
              <c:dLblPos val="r"/>
              <c:showVal val="1"/>
            </c:dLbl>
            <c:spPr>
              <a:noFill/>
              <a:ln w="26074">
                <a:noFill/>
              </a:ln>
            </c:spPr>
            <c:txPr>
              <a:bodyPr/>
              <a:lstStyle/>
              <a:p>
                <a:pPr>
                  <a:defRPr sz="1642" b="1" i="0" u="none" strike="noStrike" baseline="0">
                    <a:solidFill>
                      <a:srgbClr val="8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Sheet1!$B$1:$G$1</c:f>
              <c:strCache>
                <c:ptCount val="6"/>
                <c:pt idx="0">
                  <c:v>Do not drink</c:v>
                </c:pt>
                <c:pt idx="1">
                  <c:v>None</c:v>
                </c:pt>
                <c:pt idx="2">
                  <c:v>Once</c:v>
                </c:pt>
                <c:pt idx="3">
                  <c:v>Twice</c:v>
                </c:pt>
                <c:pt idx="4">
                  <c:v>3-5 times</c:v>
                </c:pt>
                <c:pt idx="5">
                  <c:v>6+ times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3.3499999999999988</c:v>
                </c:pt>
                <c:pt idx="1">
                  <c:v>3.38</c:v>
                </c:pt>
                <c:pt idx="2">
                  <c:v>3.27</c:v>
                </c:pt>
                <c:pt idx="3">
                  <c:v>3.19</c:v>
                </c:pt>
                <c:pt idx="4">
                  <c:v>3.12</c:v>
                </c:pt>
                <c:pt idx="5">
                  <c:v>3.11</c:v>
                </c:pt>
              </c:numCache>
            </c:numRef>
          </c:val>
        </c:ser>
        <c:dLbls>
          <c:showVal val="1"/>
        </c:dLbls>
        <c:marker val="1"/>
        <c:axId val="63399424"/>
        <c:axId val="63401344"/>
      </c:lineChart>
      <c:catAx>
        <c:axId val="6339942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143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Frequency within past two weeks</a:t>
                </a:r>
              </a:p>
            </c:rich>
          </c:tx>
          <c:layout>
            <c:manualLayout>
              <c:xMode val="edge"/>
              <c:yMode val="edge"/>
              <c:x val="0.37752525252525282"/>
              <c:y val="0.88968824940047964"/>
            </c:manualLayout>
          </c:layout>
          <c:spPr>
            <a:noFill/>
            <a:ln w="26074">
              <a:noFill/>
            </a:ln>
          </c:spPr>
        </c:title>
        <c:numFmt formatCode="@" sourceLinked="1"/>
        <c:tickLblPos val="nextTo"/>
        <c:spPr>
          <a:ln w="32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3401344"/>
        <c:crossesAt val="2.8"/>
        <c:auto val="1"/>
        <c:lblAlgn val="ctr"/>
        <c:lblOffset val="100"/>
        <c:tickLblSkip val="1"/>
        <c:tickMarkSkip val="1"/>
      </c:catAx>
      <c:valAx>
        <c:axId val="63401344"/>
        <c:scaling>
          <c:orientation val="minMax"/>
          <c:max val="3.5"/>
          <c:min val="3"/>
        </c:scaling>
        <c:axPos val="l"/>
        <c:majorGridlines>
          <c:spPr>
            <a:ln w="325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3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Grade Point Average</a:t>
                </a:r>
              </a:p>
            </c:rich>
          </c:tx>
          <c:layout>
            <c:manualLayout>
              <c:xMode val="edge"/>
              <c:yMode val="edge"/>
              <c:x val="1.3888888888889209E-2"/>
              <c:y val="0.24700239808153823"/>
            </c:manualLayout>
          </c:layout>
          <c:spPr>
            <a:noFill/>
            <a:ln w="26074">
              <a:noFill/>
            </a:ln>
          </c:spPr>
        </c:title>
        <c:numFmt formatCode="General" sourceLinked="1"/>
        <c:tickLblPos val="nextTo"/>
        <c:spPr>
          <a:ln w="32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3399424"/>
        <c:crosses val="autoZero"/>
        <c:crossBetween val="between"/>
        <c:majorUnit val="0.1"/>
        <c:minorUnit val="0.05"/>
      </c:valAx>
      <c:spPr>
        <a:noFill/>
        <a:ln w="13037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184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6377443110873291"/>
          <c:y val="7.5170679368035009E-2"/>
          <c:w val="0.83216783216783263"/>
          <c:h val="0.68292682926829273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  <c:pt idx="0">
                  <c:v>Males</c:v>
                </c:pt>
              </c:strCache>
            </c:strRef>
          </c:tx>
          <c:spPr>
            <a:ln w="50927">
              <a:solidFill>
                <a:srgbClr val="800000"/>
              </a:solidFill>
              <a:prstDash val="solid"/>
            </a:ln>
          </c:spPr>
          <c:marker>
            <c:symbol val="diamond"/>
            <c:size val="9"/>
            <c:spPr>
              <a:solidFill>
                <a:srgbClr val="800000"/>
              </a:solidFill>
              <a:ln>
                <a:solidFill>
                  <a:srgbClr val="80000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-6.927490253038758E-2"/>
                  <c:y val="-7.7953323606719374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1.2639196799429197E-3"/>
                  <c:y val="-1.7837399020147717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2.2484264709630012E-3"/>
                  <c:y val="-5.1265235681156276E-2"/>
                </c:manualLayout>
              </c:layout>
              <c:dLblPos val="r"/>
              <c:showVal val="1"/>
            </c:dLbl>
            <c:dLbl>
              <c:idx val="3"/>
              <c:layout>
                <c:manualLayout>
                  <c:x val="-8.6393457725923387E-3"/>
                  <c:y val="-6.0812728852977817E-2"/>
                </c:manualLayout>
              </c:layout>
              <c:dLblPos val="r"/>
              <c:showVal val="1"/>
            </c:dLbl>
            <c:dLbl>
              <c:idx val="4"/>
              <c:layout>
                <c:manualLayout>
                  <c:x val="7.0212521978445111E-3"/>
                  <c:y val="-3.5735655609739486E-2"/>
                </c:manualLayout>
              </c:layout>
              <c:dLblPos val="r"/>
              <c:showVal val="1"/>
            </c:dLbl>
            <c:spPr>
              <a:noFill/>
              <a:ln w="25473">
                <a:noFill/>
              </a:ln>
            </c:spPr>
            <c:txPr>
              <a:bodyPr/>
              <a:lstStyle/>
              <a:p>
                <a:pPr>
                  <a:defRPr sz="1956" b="1" i="0" u="none" strike="noStrike" baseline="0">
                    <a:solidFill>
                      <a:srgbClr val="8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Did not engage in HRD</c:v>
                </c:pt>
                <c:pt idx="1">
                  <c:v>Engage in HRD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3.2800000000000002</c:v>
                </c:pt>
                <c:pt idx="1">
                  <c:v>3.15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Females</c:v>
                </c:pt>
              </c:strCache>
            </c:strRef>
          </c:tx>
          <c:spPr>
            <a:ln w="41275">
              <a:solidFill>
                <a:schemeClr val="tx1"/>
              </a:solidFill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3.236245954692557E-2"/>
                  <c:y val="-5.7678442682047547E-2"/>
                </c:manualLayout>
              </c:layout>
              <c:showVal val="1"/>
            </c:dLbl>
            <c:showVal val="1"/>
          </c:dLbls>
          <c:cat>
            <c:strRef>
              <c:f>Sheet1!$B$1:$C$1</c:f>
              <c:strCache>
                <c:ptCount val="2"/>
                <c:pt idx="0">
                  <c:v>Did not engage in HRD</c:v>
                </c:pt>
                <c:pt idx="1">
                  <c:v>Engage in HRD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3.4099999999999997</c:v>
                </c:pt>
                <c:pt idx="1">
                  <c:v>3.27</c:v>
                </c:pt>
              </c:numCache>
            </c:numRef>
          </c:val>
        </c:ser>
        <c:dLbls>
          <c:showVal val="1"/>
        </c:dLbls>
        <c:marker val="1"/>
        <c:axId val="63721856"/>
        <c:axId val="63723392"/>
      </c:lineChart>
      <c:catAx>
        <c:axId val="63721856"/>
        <c:scaling>
          <c:orientation val="minMax"/>
        </c:scaling>
        <c:axPos val="b"/>
        <c:numFmt formatCode="General" sourceLinked="1"/>
        <c:tickLblPos val="nextTo"/>
        <c:spPr>
          <a:ln w="3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3723392"/>
        <c:crossesAt val="0"/>
        <c:auto val="1"/>
        <c:lblAlgn val="ctr"/>
        <c:lblOffset val="100"/>
        <c:tickLblSkip val="1"/>
        <c:tickMarkSkip val="1"/>
      </c:catAx>
      <c:valAx>
        <c:axId val="63723392"/>
        <c:scaling>
          <c:orientation val="minMax"/>
          <c:max val="3.6"/>
          <c:min val="3.1"/>
        </c:scaling>
        <c:axPos val="l"/>
        <c:majorGridlines>
          <c:spPr>
            <a:ln w="318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0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Grade Point Average</a:t>
                </a:r>
              </a:p>
            </c:rich>
          </c:tx>
          <c:layout>
            <c:manualLayout>
              <c:xMode val="edge"/>
              <c:yMode val="edge"/>
              <c:x val="2.7972027972028256E-2"/>
              <c:y val="0.19068736141906872"/>
            </c:manualLayout>
          </c:layout>
          <c:spPr>
            <a:noFill/>
            <a:ln w="25473">
              <a:noFill/>
            </a:ln>
          </c:spPr>
        </c:title>
        <c:numFmt formatCode="General" sourceLinked="1"/>
        <c:tickLblPos val="nextTo"/>
        <c:spPr>
          <a:ln w="31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3721856"/>
        <c:crosses val="autoZero"/>
        <c:crossBetween val="between"/>
        <c:majorUnit val="0.1"/>
        <c:minorUnit val="0.1"/>
      </c:valAx>
      <c:spPr>
        <a:noFill/>
        <a:ln w="12737">
          <a:solidFill>
            <a:schemeClr val="tx1"/>
          </a:solidFill>
          <a:prstDash val="solid"/>
        </a:ln>
      </c:spPr>
    </c:plotArea>
    <c:legend>
      <c:legendPos val="t"/>
      <c:layout>
        <c:manualLayout>
          <c:xMode val="edge"/>
          <c:yMode val="edge"/>
          <c:x val="0.52938995489641449"/>
          <c:y val="0.1095890410958904"/>
          <c:w val="0.32309711286089238"/>
          <c:h val="7.9144360740055292E-2"/>
        </c:manualLayout>
      </c:layout>
      <c:spPr>
        <a:solidFill>
          <a:schemeClr val="bg1"/>
        </a:solidFill>
      </c:spPr>
    </c:legend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1956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69841269841258"/>
          <c:y val="0.10311750599520383"/>
          <c:w val="0.87301587301589634"/>
          <c:h val="0.7937649880095926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460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1900034234851097E-2"/>
                  <c:y val="-4.6327009531140592E-2"/>
                </c:manualLayout>
              </c:layout>
              <c:showVal val="1"/>
            </c:dLbl>
            <c:dLbl>
              <c:idx val="1"/>
              <c:layout>
                <c:manualLayout>
                  <c:x val="1.145269884742668E-2"/>
                  <c:y val="-4.8454116351545715E-2"/>
                </c:manualLayout>
              </c:layout>
              <c:showVal val="1"/>
            </c:dLbl>
            <c:dLbl>
              <c:idx val="2"/>
              <c:layout>
                <c:manualLayout>
                  <c:x val="9.0579710144926898E-3"/>
                  <c:y val="-4.3448744059742021E-2"/>
                </c:manualLayout>
              </c:layout>
              <c:showVal val="1"/>
            </c:dLbl>
            <c:dLbl>
              <c:idx val="3"/>
              <c:layout>
                <c:manualLayout>
                  <c:x val="5.434782608695652E-3"/>
                  <c:y val="-5.9742236904704739E-2"/>
                </c:manualLayout>
              </c:layout>
              <c:showVal val="1"/>
            </c:dLbl>
            <c:dLbl>
              <c:idx val="4"/>
              <c:layout>
                <c:manualLayout>
                  <c:x val="1.9927536231884081E-2"/>
                  <c:y val="-3.8017651052274275E-2"/>
                </c:manualLayout>
              </c:layout>
              <c:showVal val="1"/>
            </c:dLbl>
            <c:spPr>
              <a:noFill/>
              <a:ln w="29207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16.399999999999999</c:v>
                </c:pt>
                <c:pt idx="1">
                  <c:v>14.2</c:v>
                </c:pt>
                <c:pt idx="2">
                  <c:v>12.1</c:v>
                </c:pt>
                <c:pt idx="3">
                  <c:v>13.4</c:v>
                </c:pt>
                <c:pt idx="4">
                  <c:v>11.5</c:v>
                </c:pt>
              </c:numCache>
            </c:numRef>
          </c:val>
        </c:ser>
        <c:dLbls>
          <c:showVal val="1"/>
        </c:dLbls>
        <c:gapDepth val="0"/>
        <c:shape val="box"/>
        <c:axId val="63765888"/>
        <c:axId val="63853696"/>
        <c:axId val="0"/>
      </c:bar3DChart>
      <c:catAx>
        <c:axId val="63765888"/>
        <c:scaling>
          <c:orientation val="minMax"/>
        </c:scaling>
        <c:axPos val="b"/>
        <c:numFmt formatCode="General" sourceLinked="1"/>
        <c:tickLblPos val="low"/>
        <c:spPr>
          <a:ln w="36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3853696"/>
        <c:crossesAt val="0"/>
        <c:auto val="1"/>
        <c:lblAlgn val="ctr"/>
        <c:lblOffset val="100"/>
        <c:tickLblSkip val="1"/>
        <c:tickMarkSkip val="1"/>
      </c:catAx>
      <c:valAx>
        <c:axId val="63853696"/>
        <c:scaling>
          <c:orientation val="minMax"/>
          <c:max val="25"/>
          <c:min val="0"/>
        </c:scaling>
        <c:axPos val="l"/>
        <c:majorGridlines>
          <c:spPr>
            <a:ln w="365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1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1.9047619047619466E-2"/>
              <c:y val="0.43645083932854611"/>
            </c:manualLayout>
          </c:layout>
          <c:spPr>
            <a:noFill/>
            <a:ln w="29207">
              <a:noFill/>
            </a:ln>
          </c:spPr>
        </c:title>
        <c:numFmt formatCode="General" sourceLinked="1"/>
        <c:tickLblPos val="nextTo"/>
        <c:spPr>
          <a:ln w="36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3765888"/>
        <c:crosses val="autoZero"/>
        <c:crossBetween val="between"/>
        <c:majorUnit val="5"/>
        <c:minorUnit val="5"/>
      </c:valAx>
      <c:spPr>
        <a:noFill/>
        <a:ln w="29207">
          <a:noFill/>
        </a:ln>
      </c:spPr>
    </c:plotArea>
    <c:legend>
      <c:legendPos val="r"/>
      <c:layout>
        <c:manualLayout>
          <c:xMode val="edge"/>
          <c:yMode val="edge"/>
          <c:x val="0.55008630035376016"/>
          <c:y val="5.5751666479571943E-2"/>
          <c:w val="0.37936507936509101"/>
          <c:h val="6.4748201438849434E-2"/>
        </c:manualLayout>
      </c:layout>
      <c:spPr>
        <a:solidFill>
          <a:schemeClr val="bg1"/>
        </a:solidFill>
        <a:ln w="3651">
          <a:solidFill>
            <a:schemeClr val="tx1"/>
          </a:solidFill>
          <a:prstDash val="solid"/>
        </a:ln>
      </c:spPr>
      <c:txPr>
        <a:bodyPr/>
        <a:lstStyle/>
        <a:p>
          <a:pPr>
            <a:defRPr sz="126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07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269841269841258"/>
          <c:y val="0.10311750599520383"/>
          <c:w val="0.87301587301589534"/>
          <c:h val="0.7937649880095926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460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9.8390894073025568E-3"/>
                  <c:y val="0.16277016201558417"/>
                </c:manualLayout>
              </c:layout>
              <c:showVal val="1"/>
            </c:dLbl>
            <c:dLbl>
              <c:idx val="1"/>
              <c:layout>
                <c:manualLayout>
                  <c:x val="4.2063084505744412E-3"/>
                  <c:y val="8.1892125057431528E-2"/>
                </c:manualLayout>
              </c:layout>
              <c:showVal val="1"/>
            </c:dLbl>
            <c:spPr>
              <a:noFill/>
              <a:ln w="29207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11.1</c:v>
                </c:pt>
                <c:pt idx="1">
                  <c:v>13.4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460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8.5697575846499577E-3"/>
                  <c:y val="0.17075214277316891"/>
                </c:manualLayout>
              </c:layout>
              <c:showVal val="1"/>
            </c:dLbl>
            <c:dLbl>
              <c:idx val="1"/>
              <c:layout>
                <c:manualLayout>
                  <c:x val="2.697719850236252E-3"/>
                  <c:y val="8.2921697601907179E-2"/>
                </c:manualLayout>
              </c:layout>
              <c:showVal val="1"/>
            </c:dLbl>
            <c:spPr>
              <a:noFill/>
              <a:ln w="29207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15.3</c:v>
                </c:pt>
                <c:pt idx="1">
                  <c:v>16.2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4604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0475028936600107E-2"/>
                  <c:y val="0.14207205058795649"/>
                </c:manualLayout>
              </c:layout>
              <c:showVal val="1"/>
            </c:dLbl>
            <c:dLbl>
              <c:idx val="1"/>
              <c:layout>
                <c:manualLayout>
                  <c:x val="9.9194326252701609E-3"/>
                  <c:y val="9.9722217575299768E-2"/>
                </c:manualLayout>
              </c:layout>
              <c:showVal val="1"/>
            </c:dLbl>
            <c:spPr>
              <a:noFill/>
              <a:ln w="29207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8.7000000000000011</c:v>
                </c:pt>
                <c:pt idx="1">
                  <c:v>11.4</c:v>
                </c:pt>
              </c:numCache>
            </c:numRef>
          </c:val>
        </c:ser>
        <c:dLbls>
          <c:showVal val="1"/>
        </c:dLbls>
        <c:gapDepth val="0"/>
        <c:shape val="box"/>
        <c:axId val="64168320"/>
        <c:axId val="64169856"/>
        <c:axId val="0"/>
      </c:bar3DChart>
      <c:catAx>
        <c:axId val="64168320"/>
        <c:scaling>
          <c:orientation val="minMax"/>
        </c:scaling>
        <c:axPos val="b"/>
        <c:numFmt formatCode="General" sourceLinked="1"/>
        <c:tickLblPos val="low"/>
        <c:spPr>
          <a:ln w="36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169856"/>
        <c:crossesAt val="0"/>
        <c:auto val="1"/>
        <c:lblAlgn val="ctr"/>
        <c:lblOffset val="100"/>
        <c:tickLblSkip val="1"/>
        <c:tickMarkSkip val="1"/>
      </c:catAx>
      <c:valAx>
        <c:axId val="64169856"/>
        <c:scaling>
          <c:orientation val="minMax"/>
          <c:max val="30"/>
          <c:min val="0"/>
        </c:scaling>
        <c:axPos val="l"/>
        <c:majorGridlines>
          <c:spPr>
            <a:ln w="365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1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1.9047619047619448E-2"/>
              <c:y val="0.43645083932854561"/>
            </c:manualLayout>
          </c:layout>
          <c:spPr>
            <a:noFill/>
            <a:ln w="29207">
              <a:noFill/>
            </a:ln>
          </c:spPr>
        </c:title>
        <c:numFmt formatCode="General" sourceLinked="1"/>
        <c:tickLblPos val="nextTo"/>
        <c:spPr>
          <a:ln w="36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168320"/>
        <c:crosses val="autoZero"/>
        <c:crossBetween val="between"/>
        <c:majorUnit val="10"/>
        <c:minorUnit val="5"/>
      </c:valAx>
      <c:spPr>
        <a:noFill/>
        <a:ln w="29207">
          <a:noFill/>
        </a:ln>
      </c:spPr>
    </c:plotArea>
    <c:legend>
      <c:legendPos val="tr"/>
      <c:layout>
        <c:manualLayout>
          <c:xMode val="edge"/>
          <c:yMode val="edge"/>
          <c:x val="0.64852519114458596"/>
          <c:y val="1.6293279022403261E-2"/>
          <c:w val="0.34060524363802325"/>
          <c:h val="9.94155160340192E-2"/>
        </c:manualLayout>
      </c:layout>
      <c:spPr>
        <a:solidFill>
          <a:schemeClr val="bg1"/>
        </a:solidFill>
        <a:ln w="3651">
          <a:solidFill>
            <a:schemeClr val="tx1"/>
          </a:solidFill>
          <a:prstDash val="solid"/>
        </a:ln>
      </c:spPr>
      <c:txPr>
        <a:bodyPr/>
        <a:lstStyle/>
        <a:p>
          <a:pPr>
            <a:defRPr sz="1265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07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222222222222258"/>
          <c:y val="0.10791366906474795"/>
          <c:w val="0.86349206349206353"/>
          <c:h val="0.7745803357314144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40640">
              <a:solidFill>
                <a:schemeClr val="tx1"/>
              </a:solidFill>
              <a:prstDash val="solid"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0.10897309711286085"/>
                  <c:y val="-4.0187296041475834E-2"/>
                </c:manualLayout>
              </c:layout>
              <c:showVal val="1"/>
            </c:dLbl>
            <c:dLbl>
              <c:idx val="1"/>
              <c:layout>
                <c:manualLayout>
                  <c:x val="2.4283878577681618E-3"/>
                  <c:y val="8.1886503256475229E-2"/>
                </c:manualLayout>
              </c:layout>
              <c:showVal val="1"/>
            </c:dLbl>
            <c:spPr>
              <a:noFill/>
              <a:ln w="30476">
                <a:noFill/>
              </a:ln>
            </c:spPr>
            <c:txPr>
              <a:bodyPr/>
              <a:lstStyle/>
              <a:p>
                <a:pPr>
                  <a:defRPr sz="192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Did not use marijuana</c:v>
                </c:pt>
                <c:pt idx="1">
                  <c:v>Used marijuana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3.34</c:v>
                </c:pt>
                <c:pt idx="1">
                  <c:v>3.18</c:v>
                </c:pt>
              </c:numCache>
            </c:numRef>
          </c:val>
        </c:ser>
        <c:dLbls>
          <c:showVal val="1"/>
        </c:dLbls>
        <c:marker val="1"/>
        <c:axId val="64309120"/>
        <c:axId val="64310656"/>
      </c:lineChart>
      <c:catAx>
        <c:axId val="64309120"/>
        <c:scaling>
          <c:orientation val="minMax"/>
        </c:scaling>
        <c:axPos val="b"/>
        <c:numFmt formatCode="General" sourceLinked="1"/>
        <c:tickLblPos val="low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310656"/>
        <c:crossesAt val="0"/>
        <c:auto val="1"/>
        <c:lblAlgn val="ctr"/>
        <c:lblOffset val="100"/>
        <c:tickLblSkip val="1"/>
        <c:tickMarkSkip val="1"/>
      </c:catAx>
      <c:valAx>
        <c:axId val="64310656"/>
        <c:scaling>
          <c:orientation val="minMax"/>
          <c:max val="3.4"/>
          <c:min val="3"/>
        </c:scaling>
        <c:axPos val="l"/>
        <c:majorGridlines>
          <c:spPr>
            <a:ln w="381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8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dirty="0" smtClean="0"/>
                  <a:t>Percent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2222222222222251E-2"/>
              <c:y val="0.43165467625899934"/>
            </c:manualLayout>
          </c:layout>
          <c:spPr>
            <a:noFill/>
            <a:ln w="30476">
              <a:noFill/>
            </a:ln>
          </c:spPr>
        </c:title>
        <c:numFmt formatCode="General" sourceLinked="1"/>
        <c:tickLblPos val="nextTo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309120"/>
        <c:crosses val="autoZero"/>
        <c:crossBetween val="between"/>
        <c:majorUnit val="0.1"/>
        <c:minorUnit val="1.0000000000000005E-2"/>
      </c:valAx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2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3.6734196825492484E-2"/>
          <c:y val="6.2350119904076934E-2"/>
          <c:w val="0.9632113626976363"/>
          <c:h val="0.6115107913669055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Aggregate (2011)</c:v>
                </c:pt>
              </c:strCache>
            </c:strRef>
          </c:tx>
          <c:spPr>
            <a:solidFill>
              <a:schemeClr val="accent1"/>
            </a:solidFill>
            <a:ln w="1515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9038891901558891E-3"/>
                  <c:y val="-3.3439776876155812E-2"/>
                </c:manualLayout>
              </c:layout>
              <c:showVal val="1"/>
            </c:dLbl>
            <c:dLbl>
              <c:idx val="1"/>
              <c:layout>
                <c:manualLayout>
                  <c:x val="5.9192890826985202E-3"/>
                  <c:y val="-3.1838694248757671E-3"/>
                </c:manualLayout>
              </c:layout>
              <c:showVal val="1"/>
            </c:dLbl>
            <c:dLbl>
              <c:idx val="2"/>
              <c:layout>
                <c:manualLayout>
                  <c:x val="-1.5682281268264736E-2"/>
                  <c:y val="-2.1364604112341368E-2"/>
                </c:manualLayout>
              </c:layout>
              <c:showVal val="1"/>
            </c:dLbl>
            <c:dLbl>
              <c:idx val="3"/>
              <c:layout>
                <c:manualLayout>
                  <c:x val="-3.9461927217990002E-3"/>
                  <c:y val="-9.3619180410541691E-3"/>
                </c:manualLayout>
              </c:layout>
              <c:showVal val="1"/>
            </c:dLbl>
            <c:dLbl>
              <c:idx val="4"/>
              <c:layout>
                <c:manualLayout>
                  <c:x val="-1.0802953664078022E-2"/>
                  <c:y val="-1.372467018155438E-2"/>
                </c:manualLayout>
              </c:layout>
              <c:showVal val="1"/>
            </c:dLbl>
            <c:dLbl>
              <c:idx val="5"/>
              <c:layout>
                <c:manualLayout>
                  <c:x val="-5.0522360370163283E-3"/>
                  <c:y val="-1.9039105565443342E-2"/>
                </c:manualLayout>
              </c:layout>
              <c:showVal val="1"/>
            </c:dLbl>
            <c:dLbl>
              <c:idx val="6"/>
              <c:layout>
                <c:manualLayout>
                  <c:x val="-4.8493111567711163E-3"/>
                  <c:y val="-1.8172388569398082E-2"/>
                </c:manualLayout>
              </c:layout>
              <c:showVal val="1"/>
            </c:dLbl>
            <c:dLbl>
              <c:idx val="7"/>
              <c:layout>
                <c:manualLayout>
                  <c:x val="-1.0381810352433041E-2"/>
                  <c:y val="-1.8805793792341815E-2"/>
                </c:manualLayout>
              </c:layout>
              <c:showVal val="1"/>
            </c:dLbl>
            <c:dLbl>
              <c:idx val="8"/>
              <c:layout>
                <c:manualLayout>
                  <c:x val="-3.1815151640694692E-3"/>
                  <c:y val="-2.9259726248892379E-2"/>
                </c:manualLayout>
              </c:layout>
              <c:showVal val="1"/>
            </c:dLbl>
            <c:spPr>
              <a:noFill/>
              <a:ln w="30311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Cocaine</c:v>
                </c:pt>
                <c:pt idx="1">
                  <c:v>Amphetamines</c:v>
                </c:pt>
                <c:pt idx="2">
                  <c:v>Sedatives</c:v>
                </c:pt>
                <c:pt idx="3">
                  <c:v>Hallucinogens</c:v>
                </c:pt>
                <c:pt idx="4">
                  <c:v>Opiates</c:v>
                </c:pt>
                <c:pt idx="5">
                  <c:v>Inhalants</c:v>
                </c:pt>
                <c:pt idx="6">
                  <c:v>Ecstacy</c:v>
                </c:pt>
                <c:pt idx="7">
                  <c:v>Steroids</c:v>
                </c:pt>
                <c:pt idx="8">
                  <c:v>GHB/Rohypnol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1.7</c:v>
                </c:pt>
                <c:pt idx="1">
                  <c:v>1</c:v>
                </c:pt>
                <c:pt idx="2">
                  <c:v>3.2</c:v>
                </c:pt>
                <c:pt idx="3">
                  <c:v>1.9000000000000001</c:v>
                </c:pt>
                <c:pt idx="4">
                  <c:v>0.70000000000000051</c:v>
                </c:pt>
                <c:pt idx="5">
                  <c:v>0.30000000000000027</c:v>
                </c:pt>
                <c:pt idx="6">
                  <c:v>1.7</c:v>
                </c:pt>
                <c:pt idx="7">
                  <c:v>0.1</c:v>
                </c:pt>
                <c:pt idx="8">
                  <c:v>0.2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SCSU (2011)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Lbls>
            <c:dLbl>
              <c:idx val="0"/>
              <c:layout>
                <c:manualLayout>
                  <c:x val="1.4494634303229798E-2"/>
                  <c:y val="-2.6152334672456452E-3"/>
                </c:manualLayout>
              </c:layout>
              <c:showVal val="1"/>
            </c:dLbl>
            <c:dLbl>
              <c:idx val="1"/>
              <c:layout>
                <c:manualLayout>
                  <c:x val="1.7393561163875765E-2"/>
                  <c:y val="2.6152334672456452E-3"/>
                </c:manualLayout>
              </c:layout>
              <c:showVal val="1"/>
            </c:dLbl>
            <c:dLbl>
              <c:idx val="2"/>
              <c:layout>
                <c:manualLayout>
                  <c:x val="1.304517087290688E-2"/>
                  <c:y val="2.6152334672456452E-3"/>
                </c:manualLayout>
              </c:layout>
              <c:showVal val="1"/>
            </c:dLbl>
            <c:dLbl>
              <c:idx val="3"/>
              <c:layout>
                <c:manualLayout>
                  <c:x val="1.7393561163875765E-2"/>
                  <c:y val="4.9959722840254983E-17"/>
                </c:manualLayout>
              </c:layout>
              <c:showVal val="1"/>
            </c:dLbl>
            <c:dLbl>
              <c:idx val="4"/>
              <c:layout>
                <c:manualLayout>
                  <c:x val="1.1595707442583843E-2"/>
                  <c:y val="-5.2304669344913806E-3"/>
                </c:manualLayout>
              </c:layout>
              <c:showVal val="1"/>
            </c:dLbl>
            <c:dLbl>
              <c:idx val="5"/>
              <c:layout>
                <c:manualLayout>
                  <c:x val="1.5944097733552785E-2"/>
                  <c:y val="-1.8306634270719501E-2"/>
                </c:manualLayout>
              </c:layout>
              <c:showVal val="1"/>
            </c:dLbl>
            <c:dLbl>
              <c:idx val="6"/>
              <c:layout>
                <c:manualLayout>
                  <c:x val="1.1595707442583843E-2"/>
                  <c:y val="-2.6152334672456452E-3"/>
                </c:manualLayout>
              </c:layout>
              <c:showVal val="1"/>
            </c:dLbl>
            <c:dLbl>
              <c:idx val="8"/>
              <c:layout>
                <c:manualLayout>
                  <c:x val="8.6967805819378827E-3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showVal val="1"/>
          </c:dLbls>
          <c:cat>
            <c:strRef>
              <c:f>Sheet1!$B$1:$J$1</c:f>
              <c:strCache>
                <c:ptCount val="9"/>
                <c:pt idx="0">
                  <c:v>Cocaine</c:v>
                </c:pt>
                <c:pt idx="1">
                  <c:v>Amphetamines</c:v>
                </c:pt>
                <c:pt idx="2">
                  <c:v>Sedatives</c:v>
                </c:pt>
                <c:pt idx="3">
                  <c:v>Hallucinogens</c:v>
                </c:pt>
                <c:pt idx="4">
                  <c:v>Opiates</c:v>
                </c:pt>
                <c:pt idx="5">
                  <c:v>Inhalants</c:v>
                </c:pt>
                <c:pt idx="6">
                  <c:v>Ecstacy</c:v>
                </c:pt>
                <c:pt idx="7">
                  <c:v>Steroids</c:v>
                </c:pt>
                <c:pt idx="8">
                  <c:v>GHB/Rohypnol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  <c:pt idx="0">
                  <c:v>1.5</c:v>
                </c:pt>
                <c:pt idx="1">
                  <c:v>0.70000000000000051</c:v>
                </c:pt>
                <c:pt idx="2">
                  <c:v>2.8</c:v>
                </c:pt>
                <c:pt idx="3">
                  <c:v>2.1</c:v>
                </c:pt>
                <c:pt idx="4">
                  <c:v>0.60000000000000053</c:v>
                </c:pt>
                <c:pt idx="5">
                  <c:v>0.30000000000000027</c:v>
                </c:pt>
                <c:pt idx="6">
                  <c:v>1.4</c:v>
                </c:pt>
                <c:pt idx="7">
                  <c:v>0.1</c:v>
                </c:pt>
                <c:pt idx="8">
                  <c:v>0.2</c:v>
                </c:pt>
              </c:numCache>
            </c:numRef>
          </c:val>
        </c:ser>
        <c:dLbls>
          <c:showVal val="1"/>
        </c:dLbls>
        <c:gapDepth val="0"/>
        <c:shape val="box"/>
        <c:axId val="64821504"/>
        <c:axId val="64843776"/>
        <c:axId val="0"/>
      </c:bar3DChart>
      <c:catAx>
        <c:axId val="64821504"/>
        <c:scaling>
          <c:orientation val="minMax"/>
        </c:scaling>
        <c:axPos val="b"/>
        <c:numFmt formatCode="General" sourceLinked="1"/>
        <c:tickLblPos val="low"/>
        <c:spPr>
          <a:ln w="3789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143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843776"/>
        <c:crossesAt val="0"/>
        <c:auto val="1"/>
        <c:lblAlgn val="ctr"/>
        <c:lblOffset val="100"/>
        <c:tickLblSkip val="1"/>
        <c:tickMarkSkip val="1"/>
      </c:catAx>
      <c:valAx>
        <c:axId val="64843776"/>
        <c:scaling>
          <c:orientation val="minMax"/>
          <c:max val="6"/>
          <c:min val="0"/>
        </c:scaling>
        <c:axPos val="l"/>
        <c:majorGridlines>
          <c:spPr>
            <a:ln w="378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3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0.10603245285970893"/>
              <c:y val="0.30935246613427947"/>
            </c:manualLayout>
          </c:layout>
          <c:spPr>
            <a:noFill/>
            <a:ln w="30311">
              <a:noFill/>
            </a:ln>
          </c:spPr>
        </c:title>
        <c:numFmt formatCode="General" sourceLinked="1"/>
        <c:tickLblPos val="nextTo"/>
        <c:spPr>
          <a:ln w="37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821504"/>
        <c:crosses val="autoZero"/>
        <c:crossBetween val="between"/>
        <c:majorUnit val="2"/>
        <c:minorUnit val="1"/>
      </c:valAx>
      <c:spPr>
        <a:noFill/>
        <a:ln w="30311">
          <a:noFill/>
        </a:ln>
      </c:spPr>
    </c:plotArea>
    <c:legend>
      <c:legendPos val="r"/>
      <c:layout>
        <c:manualLayout>
          <c:xMode val="edge"/>
          <c:yMode val="edge"/>
          <c:x val="0.57042754491824343"/>
          <c:y val="8.2087526583206866E-2"/>
          <c:w val="0.23389489198815364"/>
          <c:h val="0.12729448131445456"/>
        </c:manualLayout>
      </c:layout>
      <c:overlay val="1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148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0977059225912054"/>
          <c:y val="0.11311865497944833"/>
          <c:w val="0.86349206349206353"/>
          <c:h val="0.77458033573141449"/>
        </c:manualLayout>
      </c:layout>
      <c:lineChart>
        <c:grouping val="standard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ln w="40640">
              <a:solidFill>
                <a:schemeClr val="tx1"/>
              </a:solidFill>
              <a:prstDash val="solid"/>
            </a:ln>
          </c:spPr>
          <c:marker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dLbls>
            <c:dLbl>
              <c:idx val="0"/>
              <c:layout>
                <c:manualLayout>
                  <c:x val="-0.10897309711286085"/>
                  <c:y val="-4.0187296041475834E-2"/>
                </c:manualLayout>
              </c:layout>
              <c:showVal val="1"/>
            </c:dLbl>
            <c:dLbl>
              <c:idx val="1"/>
              <c:layout>
                <c:manualLayout>
                  <c:x val="2.428387857768164E-3"/>
                  <c:y val="8.1886503256475229E-2"/>
                </c:manualLayout>
              </c:layout>
              <c:showVal val="1"/>
            </c:dLbl>
            <c:spPr>
              <a:noFill/>
              <a:ln w="30476">
                <a:noFill/>
              </a:ln>
            </c:spPr>
            <c:txPr>
              <a:bodyPr/>
              <a:lstStyle/>
              <a:p>
                <a:pPr>
                  <a:defRPr sz="192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Did not use other drugs</c:v>
                </c:pt>
                <c:pt idx="1">
                  <c:v>Used other drugs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3.32</c:v>
                </c:pt>
                <c:pt idx="1">
                  <c:v>3.18</c:v>
                </c:pt>
              </c:numCache>
            </c:numRef>
          </c:val>
        </c:ser>
        <c:dLbls>
          <c:showVal val="1"/>
        </c:dLbls>
        <c:marker val="1"/>
        <c:axId val="64389120"/>
        <c:axId val="64390656"/>
      </c:lineChart>
      <c:catAx>
        <c:axId val="64389120"/>
        <c:scaling>
          <c:orientation val="minMax"/>
        </c:scaling>
        <c:axPos val="b"/>
        <c:numFmt formatCode="General" sourceLinked="1"/>
        <c:tickLblPos val="low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390656"/>
        <c:crossesAt val="0"/>
        <c:auto val="1"/>
        <c:lblAlgn val="ctr"/>
        <c:lblOffset val="100"/>
        <c:tickLblSkip val="1"/>
        <c:tickMarkSkip val="1"/>
      </c:catAx>
      <c:valAx>
        <c:axId val="64390656"/>
        <c:scaling>
          <c:orientation val="minMax"/>
          <c:max val="3.4"/>
          <c:min val="3"/>
        </c:scaling>
        <c:axPos val="l"/>
        <c:majorGridlines>
          <c:spPr>
            <a:ln w="381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8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dirty="0" smtClean="0"/>
                  <a:t>Percent 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4668335333287586E-3"/>
              <c:y val="0.43479943544792743"/>
            </c:manualLayout>
          </c:layout>
          <c:spPr>
            <a:noFill/>
            <a:ln w="30476">
              <a:noFill/>
            </a:ln>
          </c:spPr>
        </c:title>
        <c:numFmt formatCode="General" sourceLinked="1"/>
        <c:tickLblPos val="nextTo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389120"/>
        <c:crosses val="autoZero"/>
        <c:crossBetween val="between"/>
        <c:majorUnit val="0.1"/>
        <c:minorUnit val="1.0000000000000005E-2"/>
      </c:valAx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plotArea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5"/>
          <c:y val="0.10621761658031099"/>
          <c:w val="0.87000000000000965"/>
          <c:h val="0.78238341968911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086277589688733E-2"/>
                  <c:y val="-5.3125272296428577E-2"/>
                </c:manualLayout>
              </c:layout>
              <c:showVal val="1"/>
            </c:dLbl>
            <c:dLbl>
              <c:idx val="1"/>
              <c:layout>
                <c:manualLayout>
                  <c:x val="1.2902438765806046E-2"/>
                  <c:y val="-1.9090184577130343E-2"/>
                </c:manualLayout>
              </c:layout>
              <c:showVal val="1"/>
            </c:dLbl>
            <c:dLbl>
              <c:idx val="2"/>
              <c:layout>
                <c:manualLayout>
                  <c:x val="1.5737703834588609E-2"/>
                  <c:y val="-3.5087719298245612E-2"/>
                </c:manualLayout>
              </c:layout>
              <c:showVal val="1"/>
            </c:dLbl>
            <c:dLbl>
              <c:idx val="3"/>
              <c:layout>
                <c:manualLayout>
                  <c:x val="1.5737703834588609E-2"/>
                  <c:y val="-6.477732793522277E-2"/>
                </c:manualLayout>
              </c:layout>
              <c:showVal val="1"/>
            </c:dLbl>
            <c:dLbl>
              <c:idx val="4"/>
              <c:layout>
                <c:manualLayout>
                  <c:x val="1.5737703834588609E-2"/>
                  <c:y val="-4.5883940620782729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18.600000000000001</c:v>
                </c:pt>
                <c:pt idx="1">
                  <c:v>16.899999999999999</c:v>
                </c:pt>
                <c:pt idx="2">
                  <c:v>16.3</c:v>
                </c:pt>
                <c:pt idx="3">
                  <c:v>17.600000000000001</c:v>
                </c:pt>
                <c:pt idx="4">
                  <c:v>20</c:v>
                </c:pt>
              </c:numCache>
            </c:numRef>
          </c:val>
        </c:ser>
        <c:dLbls>
          <c:showVal val="1"/>
        </c:dLbls>
        <c:gapDepth val="0"/>
        <c:shape val="box"/>
        <c:axId val="64985344"/>
        <c:axId val="64794624"/>
        <c:axId val="0"/>
      </c:bar3DChart>
      <c:catAx>
        <c:axId val="64985344"/>
        <c:scaling>
          <c:orientation val="minMax"/>
        </c:scaling>
        <c:axPos val="b"/>
        <c:numFmt formatCode="General" sourceLinked="1"/>
        <c:tickLblPos val="low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794624"/>
        <c:crossesAt val="0"/>
        <c:auto val="1"/>
        <c:lblAlgn val="ctr"/>
        <c:lblOffset val="100"/>
        <c:tickLblSkip val="1"/>
        <c:tickMarkSkip val="1"/>
      </c:catAx>
      <c:valAx>
        <c:axId val="64794624"/>
        <c:scaling>
          <c:orientation val="minMax"/>
          <c:max val="30"/>
          <c:min val="0"/>
        </c:scaling>
        <c:axPos val="l"/>
        <c:majorGridlines>
          <c:spPr>
            <a:ln w="396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43264248704663238"/>
            </c:manualLayout>
          </c:layout>
          <c:spPr>
            <a:noFill/>
            <a:ln w="31686">
              <a:noFill/>
            </a:ln>
          </c:spPr>
        </c:title>
        <c:numFmt formatCode="General" sourceLinked="1"/>
        <c:tickLblPos val="nextTo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4985344"/>
        <c:crosses val="autoZero"/>
        <c:crossBetween val="between"/>
        <c:majorUnit val="5"/>
        <c:minorUnit val="5"/>
      </c:valAx>
      <c:spPr>
        <a:solidFill>
          <a:schemeClr val="bg2">
            <a:lumMod val="75000"/>
          </a:schemeClr>
        </a:solidFill>
        <a:ln w="31686">
          <a:noFill/>
        </a:ln>
      </c:spPr>
    </c:plotArea>
    <c:legend>
      <c:legendPos val="t"/>
      <c:spPr>
        <a:solidFill>
          <a:schemeClr val="bg1"/>
        </a:solidFill>
        <a:ln w="3961">
          <a:solidFill>
            <a:schemeClr val="tx1"/>
          </a:solidFill>
          <a:prstDash val="solid"/>
        </a:ln>
      </c:spPr>
      <c:txPr>
        <a:bodyPr/>
        <a:lstStyle/>
        <a:p>
          <a:pPr>
            <a:defRPr sz="149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20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5"/>
          <c:y val="0.10621761658031099"/>
          <c:w val="0.87000000000000954"/>
          <c:h val="0.78238341968911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3430466037517124E-3"/>
                  <c:y val="8.7225670966204247E-2"/>
                </c:manualLayout>
              </c:layout>
              <c:showVal val="1"/>
            </c:dLbl>
            <c:dLbl>
              <c:idx val="1"/>
              <c:layout>
                <c:manualLayout>
                  <c:x val="-1.0866313093838441E-3"/>
                  <c:y val="9.4270139309509463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19.7</c:v>
                </c:pt>
                <c:pt idx="1">
                  <c:v>17.600000000000001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7964065713935557E-3"/>
                  <c:y val="7.4852417744526598E-2"/>
                </c:manualLayout>
              </c:layout>
              <c:showVal val="1"/>
            </c:dLbl>
            <c:dLbl>
              <c:idx val="1"/>
              <c:layout>
                <c:manualLayout>
                  <c:x val="-1.6605136329408505E-3"/>
                  <c:y val="0.12081460465215139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5.8</c:v>
                </c:pt>
                <c:pt idx="1">
                  <c:v>5.2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6049575189857275E-3"/>
                  <c:y val="8.7071762817002823E-2"/>
                </c:manualLayout>
              </c:layout>
              <c:showVal val="1"/>
            </c:dLbl>
            <c:dLbl>
              <c:idx val="1"/>
              <c:layout>
                <c:manualLayout>
                  <c:x val="5.2500319091239181E-4"/>
                  <c:y val="0.13244944584356175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27.3</c:v>
                </c:pt>
                <c:pt idx="1">
                  <c:v>25.9</c:v>
                </c:pt>
              </c:numCache>
            </c:numRef>
          </c:val>
        </c:ser>
        <c:dLbls>
          <c:showVal val="1"/>
        </c:dLbls>
        <c:gapDepth val="0"/>
        <c:shape val="box"/>
        <c:axId val="65231872"/>
        <c:axId val="65241856"/>
        <c:axId val="0"/>
      </c:bar3DChart>
      <c:catAx>
        <c:axId val="65231872"/>
        <c:scaling>
          <c:orientation val="minMax"/>
        </c:scaling>
        <c:axPos val="b"/>
        <c:numFmt formatCode="General" sourceLinked="1"/>
        <c:tickLblPos val="low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241856"/>
        <c:crossesAt val="0"/>
        <c:auto val="1"/>
        <c:lblAlgn val="ctr"/>
        <c:lblOffset val="100"/>
        <c:tickLblSkip val="1"/>
        <c:tickMarkSkip val="1"/>
      </c:catAx>
      <c:valAx>
        <c:axId val="65241856"/>
        <c:scaling>
          <c:orientation val="minMax"/>
          <c:max val="40"/>
          <c:min val="0"/>
        </c:scaling>
        <c:axPos val="l"/>
        <c:majorGridlines>
          <c:spPr>
            <a:ln w="396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43264248704663238"/>
            </c:manualLayout>
          </c:layout>
          <c:spPr>
            <a:noFill/>
            <a:ln w="31686">
              <a:noFill/>
            </a:ln>
          </c:spPr>
        </c:title>
        <c:numFmt formatCode="General" sourceLinked="1"/>
        <c:tickLblPos val="nextTo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231872"/>
        <c:crosses val="autoZero"/>
        <c:crossBetween val="between"/>
        <c:majorUnit val="10"/>
        <c:minorUnit val="5"/>
      </c:valAx>
      <c:spPr>
        <a:solidFill>
          <a:schemeClr val="bg2">
            <a:lumMod val="75000"/>
          </a:schemeClr>
        </a:solidFill>
        <a:ln w="31686">
          <a:noFill/>
        </a:ln>
      </c:spPr>
    </c:plotArea>
    <c:legend>
      <c:legendPos val="t"/>
      <c:spPr>
        <a:solidFill>
          <a:schemeClr val="bg1"/>
        </a:solidFill>
        <a:ln w="3961">
          <a:solidFill>
            <a:schemeClr val="tx1"/>
          </a:solidFill>
          <a:prstDash val="solid"/>
        </a:ln>
      </c:spPr>
      <c:txPr>
        <a:bodyPr/>
        <a:lstStyle/>
        <a:p>
          <a:pPr>
            <a:defRPr sz="149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20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5"/>
          <c:y val="0.10621761658031099"/>
          <c:w val="0.87000000000000954"/>
          <c:h val="0.78238341968911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086277589688733E-2"/>
                  <c:y val="-2.2701136367188238E-2"/>
                </c:manualLayout>
              </c:layout>
              <c:showVal val="1"/>
            </c:dLbl>
            <c:dLbl>
              <c:idx val="1"/>
              <c:layout>
                <c:manualLayout>
                  <c:x val="1.4651072525204758E-2"/>
                  <c:y val="-7.3208081207348424E-2"/>
                </c:manualLayout>
              </c:layout>
              <c:showVal val="1"/>
            </c:dLbl>
            <c:dLbl>
              <c:idx val="2"/>
              <c:layout>
                <c:manualLayout>
                  <c:x val="1.7486337593987343E-2"/>
                  <c:y val="-3.0535224786139292E-2"/>
                </c:manualLayout>
              </c:layout>
              <c:showVal val="1"/>
            </c:dLbl>
            <c:dLbl>
              <c:idx val="3"/>
              <c:layout>
                <c:manualLayout>
                  <c:x val="2.0983605112784812E-2"/>
                  <c:y val="-2.7481702307525401E-2"/>
                </c:manualLayout>
              </c:layout>
              <c:showVal val="1"/>
            </c:dLbl>
            <c:dLbl>
              <c:idx val="4"/>
              <c:layout>
                <c:manualLayout>
                  <c:x val="2.2732238872183581E-2"/>
                  <c:y val="-5.1909882136436623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4.5</c:v>
                </c:pt>
                <c:pt idx="1">
                  <c:v>5.5</c:v>
                </c:pt>
                <c:pt idx="2">
                  <c:v>4</c:v>
                </c:pt>
                <c:pt idx="3">
                  <c:v>4.4000000000000004</c:v>
                </c:pt>
                <c:pt idx="4">
                  <c:v>3.8</c:v>
                </c:pt>
              </c:numCache>
            </c:numRef>
          </c:val>
        </c:ser>
        <c:dLbls>
          <c:showVal val="1"/>
        </c:dLbls>
        <c:gapDepth val="0"/>
        <c:shape val="box"/>
        <c:axId val="65340928"/>
        <c:axId val="65342464"/>
        <c:axId val="0"/>
      </c:bar3DChart>
      <c:catAx>
        <c:axId val="65340928"/>
        <c:scaling>
          <c:orientation val="minMax"/>
        </c:scaling>
        <c:axPos val="b"/>
        <c:numFmt formatCode="General" sourceLinked="1"/>
        <c:tickLblPos val="low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342464"/>
        <c:crossesAt val="0"/>
        <c:auto val="1"/>
        <c:lblAlgn val="ctr"/>
        <c:lblOffset val="100"/>
        <c:tickLblSkip val="1"/>
        <c:tickMarkSkip val="1"/>
      </c:catAx>
      <c:valAx>
        <c:axId val="65342464"/>
        <c:scaling>
          <c:orientation val="minMax"/>
          <c:max val="10"/>
          <c:min val="0"/>
        </c:scaling>
        <c:axPos val="l"/>
        <c:majorGridlines>
          <c:spPr>
            <a:ln w="396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43264248704663238"/>
            </c:manualLayout>
          </c:layout>
          <c:spPr>
            <a:noFill/>
            <a:ln w="31686">
              <a:noFill/>
            </a:ln>
          </c:spPr>
        </c:title>
        <c:numFmt formatCode="General" sourceLinked="1"/>
        <c:tickLblPos val="nextTo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340928"/>
        <c:crosses val="autoZero"/>
        <c:crossBetween val="between"/>
        <c:majorUnit val="2"/>
        <c:minorUnit val="1"/>
      </c:valAx>
      <c:spPr>
        <a:solidFill>
          <a:schemeClr val="bg2">
            <a:lumMod val="75000"/>
          </a:schemeClr>
        </a:solidFill>
        <a:ln w="31686">
          <a:noFill/>
        </a:ln>
      </c:spPr>
    </c:plotArea>
    <c:legend>
      <c:legendPos val="r"/>
      <c:layout>
        <c:manualLayout>
          <c:xMode val="edge"/>
          <c:yMode val="edge"/>
          <c:x val="0.46327875989647582"/>
          <c:y val="0.15553032592625721"/>
          <c:w val="0.44166666666666682"/>
          <c:h val="7.2538860103626937E-2"/>
        </c:manualLayout>
      </c:layout>
      <c:spPr>
        <a:solidFill>
          <a:schemeClr val="bg1"/>
        </a:solidFill>
        <a:ln w="3961">
          <a:solidFill>
            <a:schemeClr val="tx1"/>
          </a:solidFill>
          <a:prstDash val="solid"/>
        </a:ln>
      </c:spPr>
      <c:txPr>
        <a:bodyPr/>
        <a:lstStyle/>
        <a:p>
          <a:pPr>
            <a:defRPr sz="149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20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22222222222555"/>
          <c:y val="0.10791366906474795"/>
          <c:w val="0.86349206349206353"/>
          <c:h val="0.77458033573140606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students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23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0818569553805777E-2"/>
                  <c:y val="-1.837210796987632E-2"/>
                </c:manualLayout>
              </c:layout>
              <c:showVal val="1"/>
            </c:dLbl>
            <c:dLbl>
              <c:idx val="1"/>
              <c:layout>
                <c:manualLayout>
                  <c:x val="-4.5160761154855707E-3"/>
                  <c:y val="-7.5632584901852304E-2"/>
                </c:manualLayout>
              </c:layout>
              <c:showVal val="1"/>
            </c:dLbl>
            <c:dLbl>
              <c:idx val="2"/>
              <c:layout>
                <c:manualLayout>
                  <c:x val="1.38887521872266E-2"/>
                  <c:y val="-1.145592906344392E-2"/>
                </c:manualLayout>
              </c:layout>
              <c:showVal val="1"/>
            </c:dLbl>
            <c:dLbl>
              <c:idx val="3"/>
              <c:layout>
                <c:manualLayout>
                  <c:x val="1.5625E-2"/>
                  <c:y val="-3.1503804924470968E-2"/>
                </c:manualLayout>
              </c:layout>
              <c:showVal val="1"/>
            </c:dLbl>
            <c:dLbl>
              <c:idx val="4"/>
              <c:layout>
                <c:manualLayout>
                  <c:x val="1.215277777777778E-2"/>
                  <c:y val="-3.4367787190331921E-2"/>
                </c:manualLayout>
              </c:layout>
              <c:showVal val="1"/>
            </c:dLbl>
            <c:spPr>
              <a:noFill/>
              <a:ln w="30476">
                <a:noFill/>
              </a:ln>
            </c:spPr>
            <c:txPr>
              <a:bodyPr/>
              <a:lstStyle/>
              <a:p>
                <a:pPr>
                  <a:defRPr sz="192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8.7000000000000011</c:v>
                </c:pt>
                <c:pt idx="1">
                  <c:v>8.8000000000000007</c:v>
                </c:pt>
                <c:pt idx="2">
                  <c:v>8.4</c:v>
                </c:pt>
                <c:pt idx="3">
                  <c:v>7.5</c:v>
                </c:pt>
                <c:pt idx="4">
                  <c:v>7</c:v>
                </c:pt>
              </c:numCache>
            </c:numRef>
          </c:val>
        </c:ser>
        <c:dLbls>
          <c:showVal val="1"/>
        </c:dLbls>
        <c:gapDepth val="0"/>
        <c:shape val="box"/>
        <c:axId val="54071680"/>
        <c:axId val="54073216"/>
        <c:axId val="0"/>
      </c:bar3DChart>
      <c:catAx>
        <c:axId val="54071680"/>
        <c:scaling>
          <c:orientation val="minMax"/>
        </c:scaling>
        <c:axPos val="b"/>
        <c:numFmt formatCode="General" sourceLinked="1"/>
        <c:tickLblPos val="low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4073216"/>
        <c:crossesAt val="0"/>
        <c:auto val="1"/>
        <c:lblAlgn val="ctr"/>
        <c:lblOffset val="100"/>
        <c:tickLblSkip val="1"/>
        <c:tickMarkSkip val="1"/>
      </c:catAx>
      <c:valAx>
        <c:axId val="54073216"/>
        <c:scaling>
          <c:orientation val="minMax"/>
          <c:max val="15"/>
          <c:min val="0"/>
        </c:scaling>
        <c:axPos val="l"/>
        <c:majorGridlines>
          <c:spPr>
            <a:ln w="381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8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222222222222292E-2"/>
              <c:y val="0.43165467625899884"/>
            </c:manualLayout>
          </c:layout>
          <c:spPr>
            <a:noFill/>
            <a:ln w="30476">
              <a:noFill/>
            </a:ln>
          </c:spPr>
        </c:title>
        <c:numFmt formatCode="General" sourceLinked="1"/>
        <c:tickLblPos val="nextTo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54071680"/>
        <c:crosses val="autoZero"/>
        <c:crossBetween val="between"/>
        <c:majorUnit val="5"/>
        <c:minorUnit val="1"/>
      </c:valAx>
      <c:spPr>
        <a:noFill/>
        <a:ln w="30476">
          <a:noFill/>
        </a:ln>
      </c:spPr>
    </c:plotArea>
    <c:legend>
      <c:legendPos val="t"/>
      <c:layout>
        <c:manualLayout>
          <c:xMode val="edge"/>
          <c:yMode val="edge"/>
          <c:x val="0.76517279090113732"/>
          <c:y val="0"/>
          <c:w val="0.19534886264216986"/>
          <c:h val="6.5597145940192392E-2"/>
        </c:manualLayout>
      </c:layout>
      <c:spPr>
        <a:solidFill>
          <a:schemeClr val="bg1"/>
        </a:solidFill>
        <a:ln w="3810">
          <a:solidFill>
            <a:schemeClr val="tx1"/>
          </a:solidFill>
          <a:prstDash val="solid"/>
        </a:ln>
      </c:spPr>
      <c:txPr>
        <a:bodyPr/>
        <a:lstStyle/>
        <a:p>
          <a:pPr>
            <a:defRPr sz="154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5"/>
          <c:y val="0.10621761658031099"/>
          <c:w val="0.87000000000000932"/>
          <c:h val="0.78238341968911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6514262448998761E-3"/>
                  <c:y val="-7.4611018503624976E-2"/>
                </c:manualLayout>
              </c:layout>
              <c:showVal val="1"/>
            </c:dLbl>
            <c:dLbl>
              <c:idx val="1"/>
              <c:layout>
                <c:manualLayout>
                  <c:x val="1.4651072525204758E-2"/>
                  <c:y val="-5.1833423857050955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3.3</c:v>
                </c:pt>
                <c:pt idx="1">
                  <c:v>4.4000000000000004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4036847706253758E-2"/>
                  <c:y val="-5.0342006539346909E-2"/>
                </c:manualLayout>
              </c:layout>
              <c:showVal val="1"/>
            </c:dLbl>
            <c:dLbl>
              <c:idx val="1"/>
              <c:layout>
                <c:manualLayout>
                  <c:x val="1.5825823961046502E-2"/>
                  <c:y val="-4.240982070533484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1.4</c:v>
                </c:pt>
                <c:pt idx="1">
                  <c:v>1.4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1342694628100716E-2"/>
                  <c:y val="-4.7283194494234494E-2"/>
                </c:manualLayout>
              </c:layout>
              <c:showVal val="1"/>
            </c:dLbl>
            <c:dLbl>
              <c:idx val="1"/>
              <c:layout>
                <c:manualLayout>
                  <c:x val="3.3749044619488341E-2"/>
                  <c:y val="-5.6839036808410279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4.4000000000000004</c:v>
                </c:pt>
                <c:pt idx="1">
                  <c:v>6.5</c:v>
                </c:pt>
              </c:numCache>
            </c:numRef>
          </c:val>
        </c:ser>
        <c:dLbls>
          <c:showVal val="1"/>
        </c:dLbls>
        <c:gapDepth val="0"/>
        <c:shape val="box"/>
        <c:axId val="65550592"/>
        <c:axId val="65564672"/>
        <c:axId val="0"/>
      </c:bar3DChart>
      <c:catAx>
        <c:axId val="65550592"/>
        <c:scaling>
          <c:orientation val="minMax"/>
        </c:scaling>
        <c:axPos val="b"/>
        <c:numFmt formatCode="General" sourceLinked="1"/>
        <c:tickLblPos val="low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564672"/>
        <c:crossesAt val="0"/>
        <c:auto val="1"/>
        <c:lblAlgn val="ctr"/>
        <c:lblOffset val="100"/>
        <c:tickLblSkip val="1"/>
        <c:tickMarkSkip val="1"/>
      </c:catAx>
      <c:valAx>
        <c:axId val="65564672"/>
        <c:scaling>
          <c:orientation val="minMax"/>
          <c:max val="10"/>
          <c:min val="0"/>
        </c:scaling>
        <c:axPos val="l"/>
        <c:majorGridlines>
          <c:spPr>
            <a:ln w="396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43264248704663238"/>
            </c:manualLayout>
          </c:layout>
          <c:spPr>
            <a:noFill/>
            <a:ln w="31686">
              <a:noFill/>
            </a:ln>
          </c:spPr>
        </c:title>
        <c:numFmt formatCode="General" sourceLinked="1"/>
        <c:tickLblPos val="nextTo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550592"/>
        <c:crosses val="autoZero"/>
        <c:crossBetween val="between"/>
        <c:majorUnit val="2"/>
        <c:minorUnit val="1"/>
      </c:valAx>
      <c:spPr>
        <a:solidFill>
          <a:schemeClr val="bg2">
            <a:lumMod val="75000"/>
          </a:schemeClr>
        </a:solidFill>
        <a:ln w="31686">
          <a:noFill/>
        </a:ln>
      </c:spPr>
    </c:plotArea>
    <c:legend>
      <c:legendPos val="r"/>
      <c:layout>
        <c:manualLayout>
          <c:xMode val="edge"/>
          <c:yMode val="edge"/>
          <c:x val="0.46327875989647582"/>
          <c:y val="0.15553032592625721"/>
          <c:w val="0.44166666666666682"/>
          <c:h val="7.2538860103626937E-2"/>
        </c:manualLayout>
      </c:layout>
      <c:spPr>
        <a:solidFill>
          <a:schemeClr val="bg1"/>
        </a:solidFill>
        <a:ln w="3961">
          <a:solidFill>
            <a:schemeClr val="tx1"/>
          </a:solidFill>
          <a:prstDash val="solid"/>
        </a:ln>
      </c:spPr>
      <c:txPr>
        <a:bodyPr/>
        <a:lstStyle/>
        <a:p>
          <a:pPr>
            <a:defRPr sz="149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20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5"/>
          <c:y val="0.10621761658031099"/>
          <c:w val="0.87000000000000943"/>
          <c:h val="0.78238341968911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0987891330810816E-2"/>
                  <c:y val="-1.2333620240789741E-2"/>
                </c:manualLayout>
              </c:layout>
              <c:showVal val="1"/>
            </c:dLbl>
            <c:dLbl>
              <c:idx val="1"/>
              <c:layout>
                <c:manualLayout>
                  <c:x val="1.2612881537773311E-2"/>
                  <c:y val="-4.1653224521023977E-2"/>
                </c:manualLayout>
              </c:layout>
              <c:showVal val="1"/>
            </c:dLbl>
            <c:dLbl>
              <c:idx val="2"/>
              <c:layout>
                <c:manualLayout>
                  <c:x val="1.3989070075189881E-2"/>
                  <c:y val="-3.2388663967611336E-2"/>
                </c:manualLayout>
              </c:layout>
              <c:showVal val="1"/>
            </c:dLbl>
            <c:dLbl>
              <c:idx val="3"/>
              <c:layout>
                <c:manualLayout>
                  <c:x val="2.2732238872183581E-2"/>
                  <c:y val="-2.6990553306342768E-2"/>
                </c:manualLayout>
              </c:layout>
              <c:showVal val="1"/>
            </c:dLbl>
            <c:dLbl>
              <c:idx val="4"/>
              <c:layout>
                <c:manualLayout>
                  <c:x val="1.5737703834588609E-2"/>
                  <c:y val="-5.9379217273954107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25.8</c:v>
                </c:pt>
                <c:pt idx="1">
                  <c:v>21.7</c:v>
                </c:pt>
                <c:pt idx="2">
                  <c:v>21.9</c:v>
                </c:pt>
                <c:pt idx="3">
                  <c:v>24.7</c:v>
                </c:pt>
                <c:pt idx="4">
                  <c:v>21.4</c:v>
                </c:pt>
              </c:numCache>
            </c:numRef>
          </c:val>
        </c:ser>
        <c:dLbls>
          <c:showVal val="1"/>
        </c:dLbls>
        <c:gapDepth val="0"/>
        <c:shape val="box"/>
        <c:axId val="65688320"/>
        <c:axId val="65689856"/>
        <c:axId val="0"/>
      </c:bar3DChart>
      <c:catAx>
        <c:axId val="65688320"/>
        <c:scaling>
          <c:orientation val="minMax"/>
        </c:scaling>
        <c:axPos val="b"/>
        <c:numFmt formatCode="General" sourceLinked="1"/>
        <c:tickLblPos val="low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689856"/>
        <c:crossesAt val="0"/>
        <c:auto val="1"/>
        <c:lblAlgn val="ctr"/>
        <c:lblOffset val="100"/>
        <c:tickLblSkip val="1"/>
        <c:tickMarkSkip val="1"/>
      </c:catAx>
      <c:valAx>
        <c:axId val="65689856"/>
        <c:scaling>
          <c:orientation val="minMax"/>
          <c:max val="40"/>
          <c:min val="0"/>
        </c:scaling>
        <c:axPos val="l"/>
        <c:majorGridlines>
          <c:spPr>
            <a:ln w="396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43264248704663238"/>
            </c:manualLayout>
          </c:layout>
          <c:spPr>
            <a:noFill/>
            <a:ln w="31686">
              <a:noFill/>
            </a:ln>
          </c:spPr>
        </c:title>
        <c:numFmt formatCode="General" sourceLinked="1"/>
        <c:tickLblPos val="nextTo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688320"/>
        <c:crosses val="autoZero"/>
        <c:crossBetween val="between"/>
        <c:majorUnit val="10"/>
        <c:minorUnit val="5"/>
      </c:valAx>
      <c:spPr>
        <a:noFill/>
        <a:ln w="31686">
          <a:noFill/>
        </a:ln>
      </c:spPr>
    </c:plotArea>
    <c:legend>
      <c:legendPos val="r"/>
      <c:layout>
        <c:manualLayout>
          <c:xMode val="edge"/>
          <c:yMode val="edge"/>
          <c:x val="0.12655743718033297"/>
          <c:y val="2.4612409278799651E-3"/>
          <c:w val="0.44166666666666682"/>
          <c:h val="7.2538860103626937E-2"/>
        </c:manualLayout>
      </c:layout>
      <c:spPr>
        <a:solidFill>
          <a:schemeClr val="bg1"/>
        </a:solidFill>
        <a:ln w="3961">
          <a:solidFill>
            <a:schemeClr val="tx1"/>
          </a:solidFill>
          <a:prstDash val="solid"/>
        </a:ln>
      </c:spPr>
      <c:txPr>
        <a:bodyPr/>
        <a:lstStyle/>
        <a:p>
          <a:pPr>
            <a:defRPr sz="149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20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5"/>
          <c:y val="0.10621761658031099"/>
          <c:w val="0.87000000000000921"/>
          <c:h val="0.78238341968911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7419528769363784E-3"/>
                  <c:y val="8.4832314401681305E-2"/>
                </c:manualLayout>
              </c:layout>
              <c:showVal val="1"/>
            </c:dLbl>
            <c:dLbl>
              <c:idx val="1"/>
              <c:layout>
                <c:manualLayout>
                  <c:x val="-8.3707235750115003E-3"/>
                  <c:y val="9.5998597341324238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27.8</c:v>
                </c:pt>
                <c:pt idx="1">
                  <c:v>24.7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1078822581094758E-3"/>
                  <c:y val="7.3921077930748924E-2"/>
                </c:manualLayout>
              </c:layout>
              <c:showVal val="1"/>
            </c:dLbl>
            <c:dLbl>
              <c:idx val="1"/>
              <c:layout>
                <c:manualLayout>
                  <c:x val="7.4487555074505534E-3"/>
                  <c:y val="8.0911721532280892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16.600000000000001</c:v>
                </c:pt>
                <c:pt idx="1">
                  <c:v>15.2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6049575189857275E-3"/>
                  <c:y val="8.4638942850361068E-2"/>
                </c:manualLayout>
              </c:layout>
              <c:showVal val="1"/>
            </c:dLbl>
            <c:dLbl>
              <c:idx val="1"/>
              <c:layout>
                <c:manualLayout>
                  <c:x val="7.2299810004747113E-3"/>
                  <c:y val="8.5458467489134715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34</c:v>
                </c:pt>
                <c:pt idx="1">
                  <c:v>31.1</c:v>
                </c:pt>
              </c:numCache>
            </c:numRef>
          </c:val>
        </c:ser>
        <c:dLbls>
          <c:showVal val="1"/>
        </c:dLbls>
        <c:gapDepth val="0"/>
        <c:shape val="box"/>
        <c:axId val="65881600"/>
        <c:axId val="65883136"/>
        <c:axId val="0"/>
      </c:bar3DChart>
      <c:catAx>
        <c:axId val="65881600"/>
        <c:scaling>
          <c:orientation val="minMax"/>
        </c:scaling>
        <c:axPos val="b"/>
        <c:numFmt formatCode="General" sourceLinked="1"/>
        <c:tickLblPos val="low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883136"/>
        <c:crossesAt val="0"/>
        <c:auto val="1"/>
        <c:lblAlgn val="ctr"/>
        <c:lblOffset val="100"/>
        <c:tickLblSkip val="1"/>
        <c:tickMarkSkip val="1"/>
      </c:catAx>
      <c:valAx>
        <c:axId val="65883136"/>
        <c:scaling>
          <c:orientation val="minMax"/>
          <c:max val="50"/>
          <c:min val="0"/>
        </c:scaling>
        <c:axPos val="l"/>
        <c:majorGridlines>
          <c:spPr>
            <a:ln w="396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43264248704663238"/>
            </c:manualLayout>
          </c:layout>
          <c:spPr>
            <a:noFill/>
            <a:ln w="31686">
              <a:noFill/>
            </a:ln>
          </c:spPr>
        </c:title>
        <c:numFmt formatCode="General" sourceLinked="1"/>
        <c:tickLblPos val="nextTo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5881600"/>
        <c:crosses val="autoZero"/>
        <c:crossBetween val="between"/>
        <c:majorUnit val="10"/>
        <c:minorUnit val="5"/>
      </c:valAx>
      <c:spPr>
        <a:noFill/>
        <a:ln w="31686">
          <a:noFill/>
        </a:ln>
      </c:spPr>
    </c:plotArea>
    <c:legend>
      <c:legendPos val="r"/>
      <c:layout>
        <c:manualLayout>
          <c:xMode val="edge"/>
          <c:yMode val="edge"/>
          <c:x val="0.12655743718033288"/>
          <c:y val="2.4612409278799651E-3"/>
          <c:w val="0.44166666666666682"/>
          <c:h val="7.2538860103626937E-2"/>
        </c:manualLayout>
      </c:layout>
      <c:spPr>
        <a:solidFill>
          <a:schemeClr val="bg1"/>
        </a:solidFill>
        <a:ln w="3961">
          <a:solidFill>
            <a:schemeClr val="tx1"/>
          </a:solidFill>
          <a:prstDash val="solid"/>
        </a:ln>
      </c:spPr>
      <c:txPr>
        <a:bodyPr/>
        <a:lstStyle/>
        <a:p>
          <a:pPr>
            <a:defRPr sz="149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20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5"/>
          <c:y val="0.10621761658031099"/>
          <c:w val="0.87000000000000965"/>
          <c:h val="0.78238341968911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0987891330810816E-2"/>
                  <c:y val="-3.9324173547132517E-2"/>
                </c:manualLayout>
              </c:layout>
              <c:showVal val="1"/>
            </c:dLbl>
            <c:dLbl>
              <c:idx val="1"/>
              <c:layout>
                <c:manualLayout>
                  <c:x val="2.31046840941657E-2"/>
                  <c:y val="-2.545889253721834E-2"/>
                </c:manualLayout>
              </c:layout>
              <c:showVal val="1"/>
            </c:dLbl>
            <c:dLbl>
              <c:idx val="2"/>
              <c:layout>
                <c:manualLayout>
                  <c:x val="1.7486337593987281E-2"/>
                  <c:y val="-3.2388663967611336E-2"/>
                </c:manualLayout>
              </c:layout>
              <c:showVal val="1"/>
            </c:dLbl>
            <c:dLbl>
              <c:idx val="3"/>
              <c:layout>
                <c:manualLayout>
                  <c:x val="2.7978140150379791E-2"/>
                  <c:y val="-4.8582995951417067E-2"/>
                </c:manualLayout>
              </c:layout>
              <c:showVal val="1"/>
            </c:dLbl>
            <c:dLbl>
              <c:idx val="4"/>
              <c:layout>
                <c:manualLayout>
                  <c:x val="1.7486337593987343E-2"/>
                  <c:y val="-6.7476383265856907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15.1</c:v>
                </c:pt>
                <c:pt idx="1">
                  <c:v>11.6</c:v>
                </c:pt>
                <c:pt idx="2">
                  <c:v>13</c:v>
                </c:pt>
                <c:pt idx="3">
                  <c:v>11.8</c:v>
                </c:pt>
                <c:pt idx="4">
                  <c:v>8.9</c:v>
                </c:pt>
              </c:numCache>
            </c:numRef>
          </c:val>
        </c:ser>
        <c:dLbls>
          <c:showVal val="1"/>
        </c:dLbls>
        <c:gapDepth val="0"/>
        <c:shape val="box"/>
        <c:axId val="66027520"/>
        <c:axId val="66029056"/>
        <c:axId val="0"/>
      </c:bar3DChart>
      <c:catAx>
        <c:axId val="66027520"/>
        <c:scaling>
          <c:orientation val="minMax"/>
        </c:scaling>
        <c:axPos val="b"/>
        <c:numFmt formatCode="General" sourceLinked="1"/>
        <c:tickLblPos val="low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029056"/>
        <c:crossesAt val="0"/>
        <c:auto val="1"/>
        <c:lblAlgn val="ctr"/>
        <c:lblOffset val="100"/>
        <c:tickLblSkip val="1"/>
        <c:tickMarkSkip val="1"/>
      </c:catAx>
      <c:valAx>
        <c:axId val="66029056"/>
        <c:scaling>
          <c:orientation val="minMax"/>
          <c:max val="20"/>
          <c:min val="0"/>
        </c:scaling>
        <c:axPos val="l"/>
        <c:majorGridlines>
          <c:spPr>
            <a:ln w="396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43264248704663238"/>
            </c:manualLayout>
          </c:layout>
          <c:spPr>
            <a:noFill/>
            <a:ln w="31686">
              <a:noFill/>
            </a:ln>
          </c:spPr>
        </c:title>
        <c:numFmt formatCode="General" sourceLinked="1"/>
        <c:tickLblPos val="nextTo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027520"/>
        <c:crosses val="autoZero"/>
        <c:crossBetween val="between"/>
        <c:majorUnit val="5"/>
        <c:minorUnit val="5"/>
      </c:valAx>
      <c:spPr>
        <a:noFill/>
        <a:ln w="31686">
          <a:noFill/>
        </a:ln>
      </c:spPr>
    </c:plotArea>
    <c:legend>
      <c:legendPos val="tr"/>
      <c:layout>
        <c:manualLayout>
          <c:xMode val="edge"/>
          <c:yMode val="edge"/>
          <c:x val="0.75543773466286412"/>
          <c:y val="1.6194331983805668E-2"/>
          <c:w val="0.2340704627807435"/>
          <c:h val="6.0310285101002101E-2"/>
        </c:manualLayout>
      </c:layout>
      <c:spPr>
        <a:solidFill>
          <a:schemeClr val="bg1"/>
        </a:solidFill>
        <a:ln w="3961">
          <a:solidFill>
            <a:schemeClr val="tx1"/>
          </a:solidFill>
          <a:prstDash val="solid"/>
        </a:ln>
      </c:spPr>
      <c:txPr>
        <a:bodyPr/>
        <a:lstStyle/>
        <a:p>
          <a:pPr>
            <a:defRPr sz="149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20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8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5"/>
          <c:y val="0.10621761658031099"/>
          <c:w val="0.87000000000000943"/>
          <c:h val="0.78238341968911962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7419528769363784E-3"/>
                  <c:y val="8.4832314401681305E-2"/>
                </c:manualLayout>
              </c:layout>
              <c:showVal val="1"/>
            </c:dLbl>
            <c:dLbl>
              <c:idx val="1"/>
              <c:layout>
                <c:manualLayout>
                  <c:x val="-4.8734560562140334E-3"/>
                  <c:y val="9.06004866800557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12.8</c:v>
                </c:pt>
                <c:pt idx="1">
                  <c:v>11.8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1.1078822581094758E-3"/>
                  <c:y val="7.3921077930748924E-2"/>
                </c:manualLayout>
              </c:layout>
              <c:showVal val="1"/>
            </c:dLbl>
            <c:dLbl>
              <c:idx val="1"/>
              <c:layout>
                <c:manualLayout>
                  <c:x val="7.4487555074505534E-3"/>
                  <c:y val="8.0911721532280892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9.1</c:v>
                </c:pt>
                <c:pt idx="1">
                  <c:v>9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5843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6049575189857275E-3"/>
                  <c:y val="8.4638942850361068E-2"/>
                </c:manualLayout>
              </c:layout>
              <c:showVal val="1"/>
            </c:dLbl>
            <c:dLbl>
              <c:idx val="1"/>
              <c:layout>
                <c:manualLayout>
                  <c:x val="7.2299810004747113E-3"/>
                  <c:y val="8.5458467489134715E-2"/>
                </c:manualLayout>
              </c:layout>
              <c:showVal val="1"/>
            </c:dLbl>
            <c:spPr>
              <a:noFill/>
              <a:ln w="31686">
                <a:noFill/>
              </a:ln>
            </c:spPr>
            <c:txPr>
              <a:bodyPr/>
              <a:lstStyle/>
              <a:p>
                <a:pPr>
                  <a:defRPr sz="184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14.8</c:v>
                </c:pt>
                <c:pt idx="1">
                  <c:v>13.8</c:v>
                </c:pt>
              </c:numCache>
            </c:numRef>
          </c:val>
        </c:ser>
        <c:dLbls>
          <c:showVal val="1"/>
        </c:dLbls>
        <c:gapDepth val="0"/>
        <c:shape val="box"/>
        <c:axId val="66196224"/>
        <c:axId val="66197760"/>
        <c:axId val="0"/>
      </c:bar3DChart>
      <c:catAx>
        <c:axId val="66196224"/>
        <c:scaling>
          <c:orientation val="minMax"/>
        </c:scaling>
        <c:axPos val="b"/>
        <c:numFmt formatCode="General" sourceLinked="1"/>
        <c:tickLblPos val="low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197760"/>
        <c:crossesAt val="0"/>
        <c:auto val="1"/>
        <c:lblAlgn val="ctr"/>
        <c:lblOffset val="100"/>
        <c:tickLblSkip val="1"/>
        <c:tickMarkSkip val="1"/>
      </c:catAx>
      <c:valAx>
        <c:axId val="66197760"/>
        <c:scaling>
          <c:orientation val="minMax"/>
          <c:max val="20"/>
          <c:min val="0"/>
        </c:scaling>
        <c:axPos val="l"/>
        <c:majorGridlines>
          <c:spPr>
            <a:ln w="396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2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5000000000000001E-2"/>
              <c:y val="0.43264248704663238"/>
            </c:manualLayout>
          </c:layout>
          <c:spPr>
            <a:noFill/>
            <a:ln w="31686">
              <a:noFill/>
            </a:ln>
          </c:spPr>
        </c:title>
        <c:numFmt formatCode="General" sourceLinked="1"/>
        <c:tickLblPos val="nextTo"/>
        <c:spPr>
          <a:ln w="396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2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196224"/>
        <c:crosses val="autoZero"/>
        <c:crossBetween val="between"/>
        <c:majorUnit val="5"/>
        <c:minorUnit val="5"/>
      </c:valAx>
      <c:spPr>
        <a:noFill/>
        <a:ln w="31686">
          <a:noFill/>
        </a:ln>
      </c:spPr>
    </c:plotArea>
    <c:legend>
      <c:legendPos val="r"/>
      <c:layout>
        <c:manualLayout>
          <c:xMode val="edge"/>
          <c:yMode val="edge"/>
          <c:x val="0.10032793078935118"/>
          <c:y val="2.4612409278799651E-3"/>
          <c:w val="0.44166666666666682"/>
          <c:h val="7.2538860103626937E-2"/>
        </c:manualLayout>
      </c:layout>
      <c:spPr>
        <a:solidFill>
          <a:schemeClr val="bg1"/>
        </a:solidFill>
        <a:ln w="3961">
          <a:solidFill>
            <a:schemeClr val="tx1"/>
          </a:solidFill>
          <a:prstDash val="solid"/>
        </a:ln>
      </c:spPr>
      <c:txPr>
        <a:bodyPr/>
        <a:lstStyle/>
        <a:p>
          <a:pPr>
            <a:defRPr sz="149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209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087912087912089"/>
          <c:y val="5.9952038369304572E-2"/>
          <c:w val="0.86401098901098849"/>
          <c:h val="0.8057553956834627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Experienced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1305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9.2407013359638596E-3"/>
                  <c:y val="0.12875012737106425"/>
                </c:manualLayout>
              </c:layout>
              <c:showVal val="1"/>
            </c:dLbl>
            <c:dLbl>
              <c:idx val="1"/>
              <c:layout>
                <c:manualLayout>
                  <c:x val="1.4713959255883285E-2"/>
                  <c:y val="9.1299840367334545E-2"/>
                </c:manualLayout>
              </c:layout>
              <c:showVal val="1"/>
            </c:dLbl>
            <c:spPr>
              <a:noFill/>
              <a:ln w="26114">
                <a:noFill/>
              </a:ln>
            </c:spPr>
            <c:txPr>
              <a:bodyPr/>
              <a:lstStyle/>
              <a:p>
                <a:pPr>
                  <a:defRPr sz="197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Within Lifetime</c:v>
                </c:pt>
                <c:pt idx="1">
                  <c:v>Within Past 12 Months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3.3499999999999988</c:v>
                </c:pt>
                <c:pt idx="1">
                  <c:v>3.23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Did Not Experience</c:v>
                </c:pt>
              </c:strCache>
            </c:strRef>
          </c:tx>
          <c:spPr>
            <a:solidFill>
              <a:srgbClr val="CC3300"/>
            </a:solidFill>
            <a:ln w="1305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2.0687156757907992E-3"/>
                  <c:y val="0.1255698376029149"/>
                </c:manualLayout>
              </c:layout>
              <c:showVal val="1"/>
            </c:dLbl>
            <c:dLbl>
              <c:idx val="1"/>
              <c:layout>
                <c:manualLayout>
                  <c:x val="3.1154444608538531E-3"/>
                  <c:y val="0.10398710378996501"/>
                </c:manualLayout>
              </c:layout>
              <c:showVal val="1"/>
            </c:dLbl>
            <c:spPr>
              <a:noFill/>
              <a:ln w="26114">
                <a:noFill/>
              </a:ln>
            </c:spPr>
            <c:txPr>
              <a:bodyPr/>
              <a:lstStyle/>
              <a:p>
                <a:pPr>
                  <a:defRPr sz="197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Within Lifetime</c:v>
                </c:pt>
                <c:pt idx="1">
                  <c:v>Within Past 12 Months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3.38</c:v>
                </c:pt>
                <c:pt idx="1">
                  <c:v>3.38</c:v>
                </c:pt>
              </c:numCache>
            </c:numRef>
          </c:val>
        </c:ser>
        <c:dLbls>
          <c:showVal val="1"/>
        </c:dLbls>
        <c:gapDepth val="0"/>
        <c:shape val="box"/>
        <c:axId val="66248704"/>
        <c:axId val="66250240"/>
        <c:axId val="0"/>
      </c:bar3DChart>
      <c:catAx>
        <c:axId val="66248704"/>
        <c:scaling>
          <c:orientation val="minMax"/>
        </c:scaling>
        <c:axPos val="b"/>
        <c:numFmt formatCode="General" sourceLinked="1"/>
        <c:tickLblPos val="low"/>
        <c:spPr>
          <a:ln w="32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51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250240"/>
        <c:crossesAt val="3.15"/>
        <c:auto val="1"/>
        <c:lblAlgn val="ctr"/>
        <c:lblOffset val="100"/>
        <c:tickLblSkip val="1"/>
        <c:tickMarkSkip val="1"/>
      </c:catAx>
      <c:valAx>
        <c:axId val="66250240"/>
        <c:scaling>
          <c:orientation val="minMax"/>
          <c:max val="3.4499999999999997"/>
          <c:min val="3.15"/>
        </c:scaling>
        <c:axPos val="l"/>
        <c:majorGridlines>
          <c:spPr>
            <a:ln w="326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sz="1200"/>
                  <a:t>Grade Point Average</a:t>
                </a:r>
              </a:p>
            </c:rich>
          </c:tx>
          <c:layout>
            <c:manualLayout>
              <c:xMode val="edge"/>
              <c:yMode val="edge"/>
              <c:x val="9.6153846153849056E-3"/>
              <c:y val="0.25179856115107918"/>
            </c:manualLayout>
          </c:layout>
          <c:spPr>
            <a:noFill/>
            <a:ln w="26114">
              <a:noFill/>
            </a:ln>
          </c:spPr>
        </c:title>
        <c:numFmt formatCode="General" sourceLinked="1"/>
        <c:tickLblPos val="nextTo"/>
        <c:spPr>
          <a:ln w="32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248704"/>
        <c:crosses val="autoZero"/>
        <c:crossBetween val="between"/>
        <c:majorUnit val="0.05"/>
        <c:minorUnit val="0.05"/>
      </c:valAx>
      <c:spPr>
        <a:solidFill>
          <a:schemeClr val="bg2">
            <a:lumMod val="75000"/>
          </a:schemeClr>
        </a:solidFill>
        <a:ln w="26114">
          <a:noFill/>
        </a:ln>
      </c:spPr>
    </c:plotArea>
    <c:legend>
      <c:legendPos val="r"/>
      <c:layout>
        <c:manualLayout>
          <c:xMode val="edge"/>
          <c:yMode val="edge"/>
          <c:x val="0.47147841362652648"/>
          <c:y val="0"/>
          <c:w val="0.52630643021201051"/>
          <c:h val="7.4340527577937784E-2"/>
        </c:manualLayout>
      </c:layout>
      <c:spPr>
        <a:solidFill>
          <a:schemeClr val="bg1"/>
        </a:solidFill>
        <a:ln w="3264">
          <a:solidFill>
            <a:schemeClr val="tx1"/>
          </a:solidFill>
          <a:prstDash val="solid"/>
        </a:ln>
      </c:spPr>
      <c:txPr>
        <a:bodyPr/>
        <a:lstStyle/>
        <a:p>
          <a:pPr>
            <a:defRPr sz="1600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185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  <c:userShapes r:id="rId2"/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3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1813186813186805"/>
          <c:y val="5.9952038369304572E-2"/>
          <c:w val="0.86675824175824179"/>
          <c:h val="0.81774580335732683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Experienced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1305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1.0683552098817089E-2"/>
                  <c:y val="0.12963795218555882"/>
                </c:manualLayout>
              </c:layout>
              <c:showVal val="1"/>
            </c:dLbl>
            <c:dLbl>
              <c:idx val="1"/>
              <c:layout>
                <c:manualLayout>
                  <c:x val="2.9553377705542529E-3"/>
                  <c:y val="0.10804249696578362"/>
                </c:manualLayout>
              </c:layout>
              <c:showVal val="1"/>
            </c:dLbl>
            <c:spPr>
              <a:noFill/>
              <a:ln w="26114">
                <a:noFill/>
              </a:ln>
            </c:spPr>
            <c:txPr>
              <a:bodyPr/>
              <a:lstStyle/>
              <a:p>
                <a:pPr>
                  <a:defRPr sz="197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Within Lifetime</c:v>
                </c:pt>
                <c:pt idx="1">
                  <c:v>Within Past 12 Months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3.3699999999999997</c:v>
                </c:pt>
                <c:pt idx="1">
                  <c:v>3.3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Did Not Experience</c:v>
                </c:pt>
              </c:strCache>
            </c:strRef>
          </c:tx>
          <c:spPr>
            <a:solidFill>
              <a:srgbClr val="CC3300"/>
            </a:solidFill>
            <a:ln w="13057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2.431207649218399E-3"/>
                  <c:y val="0.12901043619035837"/>
                </c:manualLayout>
              </c:layout>
              <c:showVal val="1"/>
            </c:dLbl>
            <c:dLbl>
              <c:idx val="1"/>
              <c:layout>
                <c:manualLayout>
                  <c:x val="3.7869555031634652E-3"/>
                  <c:y val="0.10831310472222062"/>
                </c:manualLayout>
              </c:layout>
              <c:showVal val="1"/>
            </c:dLbl>
            <c:spPr>
              <a:noFill/>
              <a:ln w="26114">
                <a:noFill/>
              </a:ln>
            </c:spPr>
            <c:txPr>
              <a:bodyPr/>
              <a:lstStyle/>
              <a:p>
                <a:pPr>
                  <a:defRPr sz="197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Within Lifetime</c:v>
                </c:pt>
                <c:pt idx="1">
                  <c:v>Within Past 12 Months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3.38</c:v>
                </c:pt>
                <c:pt idx="1">
                  <c:v>3.38</c:v>
                </c:pt>
              </c:numCache>
            </c:numRef>
          </c:val>
        </c:ser>
        <c:dLbls>
          <c:showVal val="1"/>
        </c:dLbls>
        <c:gapDepth val="0"/>
        <c:shape val="box"/>
        <c:axId val="66489728"/>
        <c:axId val="66507904"/>
        <c:axId val="0"/>
      </c:bar3DChart>
      <c:catAx>
        <c:axId val="66489728"/>
        <c:scaling>
          <c:orientation val="minMax"/>
        </c:scaling>
        <c:axPos val="b"/>
        <c:numFmt formatCode="General" sourceLinked="1"/>
        <c:tickLblPos val="low"/>
        <c:spPr>
          <a:ln w="32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39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507904"/>
        <c:crossesAt val="3.15"/>
        <c:auto val="1"/>
        <c:lblAlgn val="ctr"/>
        <c:lblOffset val="100"/>
        <c:tickLblSkip val="1"/>
        <c:tickMarkSkip val="1"/>
      </c:catAx>
      <c:valAx>
        <c:axId val="66507904"/>
        <c:scaling>
          <c:orientation val="minMax"/>
          <c:max val="3.4499999999999997"/>
          <c:min val="3.15"/>
        </c:scaling>
        <c:axPos val="l"/>
        <c:majorGridlines>
          <c:spPr>
            <a:ln w="3264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439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Grade Point Average</a:t>
                </a:r>
              </a:p>
            </c:rich>
          </c:tx>
          <c:layout>
            <c:manualLayout>
              <c:xMode val="edge"/>
              <c:yMode val="edge"/>
              <c:x val="4.1208791208791314E-3"/>
              <c:y val="0.28297362110311752"/>
            </c:manualLayout>
          </c:layout>
          <c:spPr>
            <a:noFill/>
            <a:ln w="26114">
              <a:noFill/>
            </a:ln>
          </c:spPr>
        </c:title>
        <c:numFmt formatCode="General" sourceLinked="1"/>
        <c:tickLblPos val="nextTo"/>
        <c:spPr>
          <a:ln w="326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4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6489728"/>
        <c:crosses val="autoZero"/>
        <c:crossBetween val="between"/>
        <c:majorUnit val="0.05"/>
        <c:minorUnit val="0.05"/>
      </c:valAx>
      <c:spPr>
        <a:solidFill>
          <a:schemeClr val="bg2">
            <a:lumMod val="75000"/>
          </a:schemeClr>
        </a:solidFill>
        <a:ln w="26114">
          <a:noFill/>
        </a:ln>
      </c:spPr>
    </c:plotArea>
    <c:legend>
      <c:legendPos val="r"/>
      <c:layout>
        <c:manualLayout>
          <c:xMode val="edge"/>
          <c:yMode val="edge"/>
          <c:x val="0.53334817288995351"/>
          <c:y val="8.3305532138778764E-3"/>
          <c:w val="0.43681318681318682"/>
          <c:h val="7.4340527577937784E-2"/>
        </c:manualLayout>
      </c:layout>
      <c:spPr>
        <a:solidFill>
          <a:schemeClr val="bg1"/>
        </a:solidFill>
        <a:ln w="3264">
          <a:solidFill>
            <a:schemeClr val="tx1"/>
          </a:solidFill>
          <a:prstDash val="solid"/>
        </a:ln>
      </c:spPr>
      <c:txPr>
        <a:bodyPr/>
        <a:lstStyle/>
        <a:p>
          <a:pPr>
            <a:defRPr sz="1321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1851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3.5460992907801456E-2"/>
          <c:y val="3.4013605442177255E-2"/>
          <c:w val="0.92907801418440994"/>
          <c:h val="0.93197278911563519"/>
        </c:manualLayout>
      </c:layout>
      <c:barChart>
        <c:barDir val="col"/>
        <c:grouping val="clustered"/>
        <c:axId val="66600960"/>
        <c:axId val="66602496"/>
      </c:barChart>
      <c:catAx>
        <c:axId val="66600960"/>
        <c:scaling>
          <c:orientation val="minMax"/>
        </c:scaling>
        <c:axPos val="b"/>
        <c:majorTickMark val="cross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66602496"/>
        <c:crosses val="autoZero"/>
        <c:auto val="1"/>
        <c:lblAlgn val="ctr"/>
        <c:lblOffset val="100"/>
        <c:tickMarkSkip val="1"/>
      </c:catAx>
      <c:valAx>
        <c:axId val="66602496"/>
        <c:scaling>
          <c:orientation val="minMax"/>
        </c:scaling>
        <c:axPos val="l"/>
        <c:majorTickMark val="cross"/>
        <c:tickLblPos val="nextTo"/>
        <c:spPr>
          <a:ln w="3175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1" i="0" u="none" strike="noStrike" baseline="0">
                <a:solidFill>
                  <a:schemeClr val="tx1"/>
                </a:solidFill>
                <a:latin typeface="Tahoma"/>
                <a:ea typeface="Tahoma"/>
                <a:cs typeface="Tahoma"/>
              </a:defRPr>
            </a:pPr>
            <a:endParaRPr lang="en-US"/>
          </a:p>
        </c:txPr>
        <c:crossAx val="666009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rotX val="40"/>
      <c:perspective val="30"/>
    </c:view3D>
    <c:plotArea>
      <c:layout>
        <c:manualLayout>
          <c:layoutTarget val="inner"/>
          <c:xMode val="edge"/>
          <c:yMode val="edge"/>
          <c:x val="2.5678002898379376E-2"/>
          <c:y val="0.23851095562244912"/>
          <c:w val="0.76568822355228994"/>
          <c:h val="0.54369426259707698"/>
        </c:manualLayout>
      </c:layout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explosion val="25"/>
          <c:dPt>
            <c:idx val="0"/>
            <c:spPr>
              <a:solidFill>
                <a:schemeClr val="bg2">
                  <a:lumMod val="50000"/>
                </a:schemeClr>
              </a:solidFill>
              <a:ln>
                <a:solidFill>
                  <a:schemeClr val="tx1"/>
                </a:solidFill>
              </a:ln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dLblPos val="ctr"/>
            <c:showVal val="1"/>
            <c:showLeaderLines val="1"/>
          </c:dLbls>
          <c:cat>
            <c:strRef>
              <c:f>Sheet1!$A$2:$A$3</c:f>
              <c:strCache>
                <c:ptCount val="2"/>
                <c:pt idx="0">
                  <c:v>Reported assault</c:v>
                </c:pt>
                <c:pt idx="1">
                  <c:v>Did not report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26.6</c:v>
                </c:pt>
                <c:pt idx="1">
                  <c:v>73.400000000000006</c:v>
                </c:pt>
              </c:numCache>
            </c:numRef>
          </c:val>
        </c:ser>
        <c:dLbls>
          <c:showVal val="1"/>
        </c:dLbls>
      </c:pie3DChart>
    </c:plotArea>
    <c:legend>
      <c:legendPos val="b"/>
      <c:layout>
        <c:manualLayout>
          <c:xMode val="edge"/>
          <c:yMode val="edge"/>
          <c:x val="4.1042850420072836E-2"/>
          <c:y val="0.88028213201448624"/>
          <c:w val="0.81448805492666265"/>
          <c:h val="9.3659269603718467E-2"/>
        </c:manualLayout>
      </c:layout>
      <c:txPr>
        <a:bodyPr/>
        <a:lstStyle/>
        <a:p>
          <a:pPr>
            <a:defRPr sz="1600" b="1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7.5472187180232103E-2"/>
          <c:y val="0.10311750599520383"/>
          <c:w val="0.92452781281976792"/>
          <c:h val="0.7793764988009592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Percent Diagnosed with depression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476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4341737867873484E-2"/>
                  <c:y val="-8.1622299470871226E-2"/>
                </c:manualLayout>
              </c:layout>
              <c:showVal val="1"/>
            </c:dLbl>
            <c:dLbl>
              <c:idx val="1"/>
              <c:layout>
                <c:manualLayout>
                  <c:x val="2.6614359375290855E-2"/>
                  <c:y val="-7.2071520180997967E-2"/>
                </c:manualLayout>
              </c:layout>
              <c:showVal val="1"/>
            </c:dLbl>
            <c:dLbl>
              <c:idx val="2"/>
              <c:layout>
                <c:manualLayout>
                  <c:x val="2.5118203309692663E-2"/>
                  <c:y val="-6.1362278827539037E-2"/>
                </c:manualLayout>
              </c:layout>
              <c:showVal val="1"/>
            </c:dLbl>
            <c:spPr>
              <a:noFill/>
              <a:ln w="29524">
                <a:noFill/>
              </a:ln>
            </c:spPr>
            <c:txPr>
              <a:bodyPr/>
              <a:lstStyle/>
              <a:p>
                <a:pPr>
                  <a:defRPr sz="186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Did not experience sexual assault/domestic violence</c:v>
                </c:pt>
                <c:pt idx="1">
                  <c:v>Experienced sexual assault</c:v>
                </c:pt>
                <c:pt idx="2">
                  <c:v>Experienced domestic violence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11</c:v>
                </c:pt>
                <c:pt idx="1">
                  <c:v>33.1</c:v>
                </c:pt>
                <c:pt idx="2">
                  <c:v>32.5</c:v>
                </c:pt>
              </c:numCache>
            </c:numRef>
          </c:val>
        </c:ser>
        <c:dLbls>
          <c:showVal val="1"/>
        </c:dLbls>
        <c:gapDepth val="0"/>
        <c:shape val="box"/>
        <c:axId val="67096576"/>
        <c:axId val="67098112"/>
        <c:axId val="0"/>
      </c:bar3DChart>
      <c:catAx>
        <c:axId val="67096576"/>
        <c:scaling>
          <c:orientation val="minMax"/>
        </c:scaling>
        <c:axPos val="b"/>
        <c:numFmt formatCode="General" sourceLinked="1"/>
        <c:tickLblPos val="low"/>
        <c:spPr>
          <a:ln w="36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7098112"/>
        <c:crossesAt val="0"/>
        <c:auto val="1"/>
        <c:lblAlgn val="ctr"/>
        <c:lblOffset val="100"/>
        <c:tickLblSkip val="1"/>
        <c:tickMarkSkip val="1"/>
      </c:catAx>
      <c:valAx>
        <c:axId val="67098112"/>
        <c:scaling>
          <c:orientation val="minMax"/>
          <c:max val="80"/>
          <c:min val="0"/>
        </c:scaling>
        <c:axPos val="l"/>
        <c:majorGridlines>
          <c:spPr>
            <a:ln w="369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222222222222251E-2"/>
              <c:y val="0.4460431654676259"/>
            </c:manualLayout>
          </c:layout>
          <c:spPr>
            <a:noFill/>
            <a:ln w="29524">
              <a:noFill/>
            </a:ln>
          </c:spPr>
        </c:title>
        <c:numFmt formatCode="General" sourceLinked="1"/>
        <c:tickLblPos val="nextTo"/>
        <c:spPr>
          <a:ln w="36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7096576"/>
        <c:crosses val="autoZero"/>
        <c:crossBetween val="between"/>
        <c:majorUnit val="20"/>
        <c:minorUnit val="5"/>
      </c:valAx>
      <c:spPr>
        <a:solidFill>
          <a:srgbClr val="B0AE83"/>
        </a:solidFill>
        <a:ln w="29524">
          <a:noFill/>
        </a:ln>
      </c:spPr>
    </c:plotArea>
    <c:legend>
      <c:legendPos val="t"/>
      <c:layout>
        <c:manualLayout>
          <c:xMode val="edge"/>
          <c:yMode val="edge"/>
          <c:x val="0.52990473930120441"/>
          <c:y val="8.5314996927194228E-2"/>
          <c:w val="0.4179129013035417"/>
          <c:h val="7.8796171944032697E-2"/>
        </c:manualLayout>
      </c:layout>
      <c:spPr>
        <a:solidFill>
          <a:schemeClr val="bg1"/>
        </a:solidFill>
        <a:ln w="3691">
          <a:solidFill>
            <a:schemeClr val="tx1"/>
          </a:solidFill>
          <a:prstDash val="solid"/>
        </a:ln>
      </c:spPr>
      <c:txPr>
        <a:bodyPr/>
        <a:lstStyle/>
        <a:p>
          <a:pPr>
            <a:defRPr sz="1494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09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22222222222562"/>
          <c:y val="0.10791366906474795"/>
          <c:w val="0.86349206349206353"/>
          <c:h val="0.7745803357314105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23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3.0703388638921025E-3"/>
                  <c:y val="8.4731335910375266E-2"/>
                </c:manualLayout>
              </c:layout>
              <c:showVal val="1"/>
            </c:dLbl>
            <c:dLbl>
              <c:idx val="1"/>
              <c:layout>
                <c:manualLayout>
                  <c:x val="2.4283878577681609E-3"/>
                  <c:y val="8.1886503256475229E-2"/>
                </c:manualLayout>
              </c:layout>
              <c:showVal val="1"/>
            </c:dLbl>
            <c:spPr>
              <a:noFill/>
              <a:ln w="30476">
                <a:noFill/>
              </a:ln>
            </c:spPr>
            <c:txPr>
              <a:bodyPr/>
              <a:lstStyle/>
              <a:p>
                <a:pPr>
                  <a:defRPr sz="192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4.7</c:v>
                </c:pt>
                <c:pt idx="1">
                  <c:v>7.2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1523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5608322397201251E-3"/>
                  <c:y val="7.9607596173482814E-2"/>
                </c:manualLayout>
              </c:layout>
              <c:showVal val="1"/>
            </c:dLbl>
            <c:dLbl>
              <c:idx val="1"/>
              <c:layout>
                <c:manualLayout>
                  <c:x val="1.2305102487197489E-4"/>
                  <c:y val="8.1302046022443064E-2"/>
                </c:manualLayout>
              </c:layout>
              <c:showVal val="1"/>
            </c:dLbl>
            <c:spPr>
              <a:noFill/>
              <a:ln w="30476">
                <a:noFill/>
              </a:ln>
            </c:spPr>
            <c:txPr>
              <a:bodyPr/>
              <a:lstStyle/>
              <a:p>
                <a:pPr>
                  <a:defRPr sz="192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11.2</c:v>
                </c:pt>
                <c:pt idx="1">
                  <c:v>15.2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523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6862560148731405E-2"/>
                  <c:y val="-5.1210303331471987E-2"/>
                </c:manualLayout>
              </c:layout>
              <c:showVal val="1"/>
            </c:dLbl>
            <c:dLbl>
              <c:idx val="1"/>
              <c:layout>
                <c:manualLayout>
                  <c:x val="3.5516048775153256E-2"/>
                  <c:y val="-4.6238556549982296E-2"/>
                </c:manualLayout>
              </c:layout>
              <c:showVal val="1"/>
            </c:dLbl>
            <c:spPr>
              <a:noFill/>
              <a:ln w="30476">
                <a:noFill/>
              </a:ln>
            </c:spPr>
            <c:txPr>
              <a:bodyPr/>
              <a:lstStyle/>
              <a:p>
                <a:pPr>
                  <a:defRPr sz="192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1.1000000000000001</c:v>
                </c:pt>
                <c:pt idx="1">
                  <c:v>1.7</c:v>
                </c:pt>
              </c:numCache>
            </c:numRef>
          </c:val>
        </c:ser>
        <c:dLbls>
          <c:showVal val="1"/>
        </c:dLbls>
        <c:gapDepth val="0"/>
        <c:shape val="box"/>
        <c:axId val="61629184"/>
        <c:axId val="61630720"/>
        <c:axId val="0"/>
      </c:bar3DChart>
      <c:catAx>
        <c:axId val="61629184"/>
        <c:scaling>
          <c:orientation val="minMax"/>
        </c:scaling>
        <c:axPos val="b"/>
        <c:numFmt formatCode="General" sourceLinked="1"/>
        <c:tickLblPos val="low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1630720"/>
        <c:crossesAt val="0"/>
        <c:auto val="1"/>
        <c:lblAlgn val="ctr"/>
        <c:lblOffset val="100"/>
        <c:tickLblSkip val="1"/>
        <c:tickMarkSkip val="1"/>
      </c:catAx>
      <c:valAx>
        <c:axId val="61630720"/>
        <c:scaling>
          <c:orientation val="minMax"/>
          <c:max val="20"/>
          <c:min val="0"/>
        </c:scaling>
        <c:axPos val="l"/>
        <c:majorGridlines>
          <c:spPr>
            <a:ln w="381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8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222222222222292E-2"/>
              <c:y val="0.43165467625899895"/>
            </c:manualLayout>
          </c:layout>
          <c:spPr>
            <a:noFill/>
            <a:ln w="30476">
              <a:noFill/>
            </a:ln>
          </c:spPr>
        </c:title>
        <c:numFmt formatCode="General" sourceLinked="1"/>
        <c:tickLblPos val="nextTo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1629184"/>
        <c:crosses val="autoZero"/>
        <c:crossBetween val="between"/>
        <c:majorUnit val="5"/>
        <c:minorUnit val="1"/>
      </c:valAx>
      <c:spPr>
        <a:noFill/>
        <a:ln w="30476">
          <a:noFill/>
        </a:ln>
      </c:spPr>
    </c:plotArea>
    <c:legend>
      <c:legendPos val="r"/>
      <c:layout>
        <c:manualLayout>
          <c:xMode val="edge"/>
          <c:yMode val="edge"/>
          <c:x val="0.46349206349206962"/>
          <c:y val="0.12470023980815537"/>
          <c:w val="0.45714285714286385"/>
          <c:h val="7.4340527577938534E-2"/>
        </c:manualLayout>
      </c:layout>
      <c:spPr>
        <a:solidFill>
          <a:schemeClr val="bg1"/>
        </a:solidFill>
        <a:ln w="3810">
          <a:solidFill>
            <a:schemeClr val="tx1"/>
          </a:solidFill>
          <a:prstDash val="solid"/>
        </a:ln>
      </c:spPr>
      <c:txPr>
        <a:bodyPr/>
        <a:lstStyle/>
        <a:p>
          <a:pPr>
            <a:defRPr sz="154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7.3800738007380124E-3"/>
          <c:y val="0.13920454545454539"/>
          <c:w val="0.75276752767528265"/>
          <c:h val="0.57954545454546635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bg2">
                <a:lumMod val="75000"/>
              </a:schemeClr>
            </a:solidFill>
            <a:ln w="12700">
              <a:solidFill>
                <a:schemeClr val="tx1"/>
              </a:solidFill>
              <a:prstDash val="solid"/>
            </a:ln>
          </c:spPr>
          <c:dPt>
            <c:idx val="0"/>
            <c:spPr>
              <a:solidFill>
                <a:schemeClr val="bg2">
                  <a:lumMod val="50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Pt>
            <c:idx val="1"/>
            <c:spPr>
              <a:solidFill>
                <a:schemeClr val="accent2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0.19508786892442545"/>
                  <c:y val="6.803028468355304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0.13780605044143696"/>
                  <c:y val="-0.1291284874975597"/>
                </c:manualLayout>
              </c:layout>
              <c:dLblPos val="bestFit"/>
              <c:showVal val="1"/>
            </c:dLbl>
            <c:numFmt formatCode="0.0" sourceLinked="0"/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Tahoma"/>
                    <a:ea typeface="Tahoma"/>
                    <a:cs typeface="Tahoma"/>
                  </a:defRPr>
                </a:pPr>
                <a:endParaRPr lang="en-US"/>
              </a:p>
            </c:txPr>
            <c:showVal val="1"/>
            <c:showLeaderLines val="1"/>
          </c:dLbls>
          <c:cat>
            <c:strRef>
              <c:f>Sheet1!$B$1:$C$1</c:f>
              <c:strCache>
                <c:ptCount val="2"/>
                <c:pt idx="0">
                  <c:v>Yes, I am a smoker</c:v>
                </c:pt>
                <c:pt idx="1">
                  <c:v>No, I am not a smoker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45.4</c:v>
                </c:pt>
                <c:pt idx="1">
                  <c:v>54.6</c:v>
                </c:pt>
              </c:numCache>
            </c:numRef>
          </c:val>
        </c:ser>
        <c:dLbls>
          <c:showVal val="1"/>
        </c:dLbls>
        <c:firstSliceAng val="0"/>
      </c:pieChart>
      <c:spPr>
        <a:noFill/>
        <a:ln w="12700">
          <a:noFill/>
          <a:prstDash val="solid"/>
        </a:ln>
      </c:spPr>
    </c:plotArea>
    <c:legend>
      <c:legendPos val="b"/>
      <c:legendEntry>
        <c:idx val="0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6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78638744191979149"/>
          <c:w val="0.89999986194881365"/>
          <c:h val="0.10498400228029522"/>
        </c:manualLayout>
      </c:layout>
      <c:overlay val="1"/>
      <c:spPr>
        <a:gradFill rotWithShape="1">
          <a:gsLst>
            <a:gs pos="0">
              <a:schemeClr val="dk1">
                <a:tint val="50000"/>
                <a:satMod val="300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c:spPr>
      <c:txPr>
        <a:bodyPr/>
        <a:lstStyle/>
        <a:p>
          <a:pPr>
            <a:defRPr sz="1600">
              <a:solidFill>
                <a:schemeClr val="dk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775" b="1" i="0" u="none" strike="noStrike" baseline="0">
          <a:solidFill>
            <a:schemeClr val="tx1"/>
          </a:solidFill>
          <a:latin typeface="Tahoma"/>
          <a:ea typeface="Tahoma"/>
          <a:cs typeface="Tahoma"/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22222222222552"/>
          <c:y val="0.10311750599520383"/>
          <c:w val="0.86349206349206353"/>
          <c:h val="0.7793764988009592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55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152793400824897E-2"/>
                  <c:y val="-5.4094739113633876E-2"/>
                </c:manualLayout>
              </c:layout>
              <c:showVal val="1"/>
            </c:dLbl>
            <c:dLbl>
              <c:idx val="1"/>
              <c:layout>
                <c:manualLayout>
                  <c:x val="1.7588515721249129E-2"/>
                  <c:y val="-4.9134861966345984E-2"/>
                </c:manualLayout>
              </c:layout>
              <c:showVal val="1"/>
            </c:dLbl>
            <c:dLbl>
              <c:idx val="2"/>
              <c:layout>
                <c:manualLayout>
                  <c:x val="1.8707482993197282E-2"/>
                  <c:y val="-3.0592734225621414E-2"/>
                </c:manualLayout>
              </c:layout>
              <c:showVal val="1"/>
            </c:dLbl>
            <c:dLbl>
              <c:idx val="3"/>
              <c:layout>
                <c:manualLayout>
                  <c:x val="1.8707482993197282E-2"/>
                  <c:y val="-1.7845761631612514E-2"/>
                </c:manualLayout>
              </c:layout>
              <c:showVal val="1"/>
            </c:dLbl>
            <c:dLbl>
              <c:idx val="4"/>
              <c:layout>
                <c:manualLayout>
                  <c:x val="2.2108843537415001E-2"/>
                  <c:y val="-2.8043339706819659E-2"/>
                </c:manualLayout>
              </c:layout>
              <c:showVal val="1"/>
            </c:dLbl>
            <c:spPr>
              <a:noFill/>
              <a:ln w="31111">
                <a:noFill/>
              </a:ln>
            </c:spPr>
            <c:txPr>
              <a:bodyPr/>
              <a:lstStyle/>
              <a:p>
                <a:pPr>
                  <a:defRPr sz="196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76.099999999999994</c:v>
                </c:pt>
                <c:pt idx="1">
                  <c:v>76.099999999999994</c:v>
                </c:pt>
                <c:pt idx="2">
                  <c:v>68</c:v>
                </c:pt>
                <c:pt idx="3">
                  <c:v>70.5</c:v>
                </c:pt>
                <c:pt idx="4">
                  <c:v>67.7</c:v>
                </c:pt>
              </c:numCache>
            </c:numRef>
          </c:val>
        </c:ser>
        <c:dLbls>
          <c:showVal val="1"/>
        </c:dLbls>
        <c:gapDepth val="0"/>
        <c:shape val="box"/>
        <c:axId val="62584704"/>
        <c:axId val="62586240"/>
        <c:axId val="0"/>
      </c:bar3DChart>
      <c:catAx>
        <c:axId val="62584704"/>
        <c:scaling>
          <c:orientation val="minMax"/>
        </c:scaling>
        <c:axPos val="b"/>
        <c:numFmt formatCode="General" sourceLinked="1"/>
        <c:tickLblPos val="low"/>
        <c:spPr>
          <a:ln w="38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2586240"/>
        <c:crossesAt val="0"/>
        <c:auto val="1"/>
        <c:lblAlgn val="ctr"/>
        <c:lblOffset val="100"/>
        <c:tickLblSkip val="1"/>
        <c:tickMarkSkip val="1"/>
      </c:catAx>
      <c:valAx>
        <c:axId val="62586240"/>
        <c:scaling>
          <c:orientation val="minMax"/>
          <c:max val="100"/>
          <c:min val="0"/>
        </c:scaling>
        <c:axPos val="l"/>
        <c:majorGridlines>
          <c:spPr>
            <a:ln w="388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1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222222222222251E-2"/>
              <c:y val="0.4460431654676259"/>
            </c:manualLayout>
          </c:layout>
          <c:spPr>
            <a:noFill/>
            <a:ln w="31111">
              <a:noFill/>
            </a:ln>
          </c:spPr>
        </c:title>
        <c:numFmt formatCode="General" sourceLinked="1"/>
        <c:tickLblPos val="nextTo"/>
        <c:spPr>
          <a:ln w="38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2584704"/>
        <c:crosses val="autoZero"/>
        <c:crossBetween val="between"/>
        <c:majorUnit val="20"/>
        <c:minorUnit val="5"/>
      </c:valAx>
      <c:spPr>
        <a:solidFill>
          <a:schemeClr val="bg2">
            <a:lumMod val="75000"/>
          </a:schemeClr>
        </a:solidFill>
        <a:ln w="31111">
          <a:noFill/>
        </a:ln>
      </c:spPr>
    </c:plotArea>
    <c:legend>
      <c:legendPos val="t"/>
      <c:layout>
        <c:manualLayout>
          <c:xMode val="edge"/>
          <c:yMode val="edge"/>
          <c:x val="0.75419505597514658"/>
          <c:y val="1.0362184650436869E-3"/>
          <c:w val="0.24285714285714313"/>
          <c:h val="7.4340527577937784E-2"/>
        </c:manualLayout>
      </c:layout>
      <c:spPr>
        <a:solidFill>
          <a:schemeClr val="bg1"/>
        </a:solidFill>
        <a:ln w="3889">
          <a:solidFill>
            <a:schemeClr val="tx1"/>
          </a:solidFill>
          <a:prstDash val="solid"/>
        </a:ln>
      </c:spPr>
      <c:txPr>
        <a:bodyPr/>
        <a:lstStyle/>
        <a:p>
          <a:pPr>
            <a:defRPr sz="1574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220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22222222222545"/>
          <c:y val="0.10311750599520383"/>
          <c:w val="0.86349206349206353"/>
          <c:h val="0.7793764988009592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555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8204510150516898E-3"/>
                  <c:y val="0.11416549986701002"/>
                </c:manualLayout>
              </c:layout>
              <c:showVal val="1"/>
            </c:dLbl>
            <c:dLbl>
              <c:idx val="1"/>
              <c:layout>
                <c:manualLayout>
                  <c:x val="-4.5203278161658374E-3"/>
                  <c:y val="0.12422396531217562"/>
                </c:manualLayout>
              </c:layout>
              <c:showVal val="1"/>
            </c:dLbl>
            <c:spPr>
              <a:noFill/>
              <a:ln w="31111">
                <a:noFill/>
              </a:ln>
            </c:spPr>
            <c:txPr>
              <a:bodyPr/>
              <a:lstStyle/>
              <a:p>
                <a:pPr>
                  <a:defRPr sz="196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63.9</c:v>
                </c:pt>
                <c:pt idx="1">
                  <c:v>70.5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555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2709036370453734E-3"/>
                  <c:y val="9.7420193412725939E-2"/>
                </c:manualLayout>
              </c:layout>
              <c:showVal val="1"/>
            </c:dLbl>
            <c:dLbl>
              <c:idx val="1"/>
              <c:layout>
                <c:manualLayout>
                  <c:x val="1.9591301087364325E-3"/>
                  <c:y val="0.10420700280533765"/>
                </c:manualLayout>
              </c:layout>
              <c:showVal val="1"/>
            </c:dLbl>
            <c:spPr>
              <a:noFill/>
              <a:ln w="31111">
                <a:noFill/>
              </a:ln>
            </c:spPr>
            <c:txPr>
              <a:bodyPr/>
              <a:lstStyle/>
              <a:p>
                <a:pPr>
                  <a:defRPr sz="196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65.599999999999994</c:v>
                </c:pt>
                <c:pt idx="1">
                  <c:v>69.099999999999994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5555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7326048529648082E-3"/>
                  <c:y val="0.12505864109242748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0.13511790949649702"/>
                </c:manualLayout>
              </c:layout>
              <c:showVal val="1"/>
            </c:dLbl>
            <c:spPr>
              <a:noFill/>
              <a:ln w="31111">
                <a:noFill/>
              </a:ln>
            </c:spPr>
            <c:txPr>
              <a:bodyPr/>
              <a:lstStyle/>
              <a:p>
                <a:pPr>
                  <a:defRPr sz="196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63</c:v>
                </c:pt>
                <c:pt idx="1">
                  <c:v>71.3</c:v>
                </c:pt>
              </c:numCache>
            </c:numRef>
          </c:val>
        </c:ser>
        <c:dLbls>
          <c:showVal val="1"/>
        </c:dLbls>
        <c:gapDepth val="0"/>
        <c:shape val="box"/>
        <c:axId val="62655104"/>
        <c:axId val="62677376"/>
        <c:axId val="0"/>
      </c:bar3DChart>
      <c:catAx>
        <c:axId val="62655104"/>
        <c:scaling>
          <c:orientation val="minMax"/>
        </c:scaling>
        <c:axPos val="b"/>
        <c:numFmt formatCode="General" sourceLinked="1"/>
        <c:tickLblPos val="low"/>
        <c:spPr>
          <a:ln w="38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2677376"/>
        <c:crossesAt val="0"/>
        <c:auto val="1"/>
        <c:lblAlgn val="ctr"/>
        <c:lblOffset val="100"/>
        <c:tickLblSkip val="1"/>
        <c:tickMarkSkip val="1"/>
      </c:catAx>
      <c:valAx>
        <c:axId val="62677376"/>
        <c:scaling>
          <c:orientation val="minMax"/>
          <c:max val="100"/>
          <c:min val="0"/>
        </c:scaling>
        <c:axPos val="l"/>
        <c:majorGridlines>
          <c:spPr>
            <a:ln w="3889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715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222222222222251E-2"/>
              <c:y val="0.4460431654676259"/>
            </c:manualLayout>
          </c:layout>
          <c:spPr>
            <a:noFill/>
            <a:ln w="31111">
              <a:noFill/>
            </a:ln>
          </c:spPr>
        </c:title>
        <c:numFmt formatCode="General" sourceLinked="1"/>
        <c:tickLblPos val="nextTo"/>
        <c:spPr>
          <a:ln w="388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715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2655104"/>
        <c:crosses val="autoZero"/>
        <c:crossBetween val="between"/>
        <c:majorUnit val="20"/>
        <c:minorUnit val="5"/>
      </c:valAx>
      <c:spPr>
        <a:solidFill>
          <a:schemeClr val="bg2">
            <a:lumMod val="75000"/>
          </a:schemeClr>
        </a:solidFill>
        <a:ln w="31111">
          <a:noFill/>
        </a:ln>
      </c:spPr>
    </c:plotArea>
    <c:legend>
      <c:legendPos val="t"/>
      <c:layout>
        <c:manualLayout>
          <c:xMode val="edge"/>
          <c:yMode val="edge"/>
          <c:x val="0.48888888888890258"/>
          <c:y val="2.3980815347721826E-2"/>
          <c:w val="0.45714285714286351"/>
          <c:h val="7.4340527577937784E-2"/>
        </c:manualLayout>
      </c:layout>
      <c:spPr>
        <a:solidFill>
          <a:schemeClr val="bg1"/>
        </a:solidFill>
        <a:ln w="3889">
          <a:solidFill>
            <a:schemeClr val="tx1"/>
          </a:solidFill>
          <a:prstDash val="solid"/>
        </a:ln>
      </c:spPr>
      <c:txPr>
        <a:bodyPr/>
        <a:lstStyle/>
        <a:p>
          <a:pPr>
            <a:defRPr sz="1574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chemeClr val="bg2">
        <a:lumMod val="75000"/>
      </a:schemeClr>
    </a:solidFill>
    <a:ln>
      <a:noFill/>
    </a:ln>
  </c:spPr>
  <c:txPr>
    <a:bodyPr/>
    <a:lstStyle/>
    <a:p>
      <a:pPr>
        <a:defRPr sz="220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22222222222549"/>
          <c:y val="0.10311750599520383"/>
          <c:w val="0.86349206349206353"/>
          <c:h val="0.7793764988009592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476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9.9772810656732526E-3"/>
                  <c:y val="-5.9770601206749846E-2"/>
                </c:manualLayout>
              </c:layout>
              <c:showVal val="1"/>
            </c:dLbl>
            <c:dLbl>
              <c:idx val="1"/>
              <c:layout>
                <c:manualLayout>
                  <c:x val="1.1044365422064181E-2"/>
                  <c:y val="-4.3064784799818102E-2"/>
                </c:manualLayout>
              </c:layout>
              <c:showVal val="1"/>
            </c:dLbl>
            <c:dLbl>
              <c:idx val="2"/>
              <c:layout>
                <c:manualLayout>
                  <c:x val="1.0752688172042939E-2"/>
                  <c:y val="-4.8354600402955063E-2"/>
                </c:manualLayout>
              </c:layout>
              <c:showVal val="1"/>
            </c:dLbl>
            <c:dLbl>
              <c:idx val="3"/>
              <c:layout>
                <c:manualLayout>
                  <c:x val="2.3297491039426525E-2"/>
                  <c:y val="-6.4472800537273334E-2"/>
                </c:manualLayout>
              </c:layout>
              <c:showVal val="1"/>
            </c:dLbl>
            <c:dLbl>
              <c:idx val="4"/>
              <c:layout>
                <c:manualLayout>
                  <c:x val="2.8673835125448053E-2"/>
                  <c:y val="-3.4922766957689776E-2"/>
                </c:manualLayout>
              </c:layout>
              <c:showVal val="1"/>
            </c:dLbl>
            <c:spPr>
              <a:noFill/>
              <a:ln w="29524">
                <a:noFill/>
              </a:ln>
            </c:spPr>
            <c:txPr>
              <a:bodyPr/>
              <a:lstStyle/>
              <a:p>
                <a:pPr>
                  <a:defRPr sz="186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numRef>
              <c:f>Sheet1!$B$1:$F$1</c:f>
              <c:numCache>
                <c:formatCode>General</c:formatCode>
                <c:ptCount val="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</c:numCache>
            </c:numRef>
          </c:cat>
          <c:val>
            <c:numRef>
              <c:f>Sheet1!$B$2:$F$2</c:f>
              <c:numCache>
                <c:formatCode>General</c:formatCode>
                <c:ptCount val="5"/>
                <c:pt idx="0">
                  <c:v>46.4</c:v>
                </c:pt>
                <c:pt idx="1">
                  <c:v>45.4</c:v>
                </c:pt>
                <c:pt idx="2">
                  <c:v>37</c:v>
                </c:pt>
                <c:pt idx="3">
                  <c:v>36.1</c:v>
                </c:pt>
                <c:pt idx="4">
                  <c:v>32.300000000000004</c:v>
                </c:pt>
              </c:numCache>
            </c:numRef>
          </c:val>
        </c:ser>
        <c:dLbls>
          <c:showVal val="1"/>
        </c:dLbls>
        <c:gapDepth val="0"/>
        <c:shape val="box"/>
        <c:axId val="62814464"/>
        <c:axId val="62930944"/>
        <c:axId val="0"/>
      </c:bar3DChart>
      <c:catAx>
        <c:axId val="62814464"/>
        <c:scaling>
          <c:orientation val="minMax"/>
        </c:scaling>
        <c:axPos val="b"/>
        <c:numFmt formatCode="General" sourceLinked="1"/>
        <c:tickLblPos val="low"/>
        <c:spPr>
          <a:ln w="36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2930944"/>
        <c:crossesAt val="0"/>
        <c:auto val="1"/>
        <c:lblAlgn val="ctr"/>
        <c:lblOffset val="100"/>
        <c:tickLblSkip val="1"/>
        <c:tickMarkSkip val="1"/>
      </c:catAx>
      <c:valAx>
        <c:axId val="62930944"/>
        <c:scaling>
          <c:orientation val="minMax"/>
          <c:max val="60"/>
          <c:min val="0"/>
        </c:scaling>
        <c:axPos val="l"/>
        <c:majorGridlines>
          <c:spPr>
            <a:ln w="369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222222222222251E-2"/>
              <c:y val="0.4460431654676259"/>
            </c:manualLayout>
          </c:layout>
          <c:spPr>
            <a:noFill/>
            <a:ln w="29524">
              <a:noFill/>
            </a:ln>
          </c:spPr>
        </c:title>
        <c:numFmt formatCode="General" sourceLinked="1"/>
        <c:tickLblPos val="nextTo"/>
        <c:spPr>
          <a:ln w="36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2814464"/>
        <c:crosses val="autoZero"/>
        <c:crossBetween val="between"/>
        <c:majorUnit val="20"/>
        <c:minorUnit val="5"/>
      </c:valAx>
      <c:spPr>
        <a:solidFill>
          <a:srgbClr val="B0AE83"/>
        </a:solidFill>
        <a:ln w="29524">
          <a:noFill/>
        </a:ln>
      </c:spPr>
    </c:plotArea>
    <c:legend>
      <c:legendPos val="t"/>
      <c:layout>
        <c:manualLayout>
          <c:xMode val="edge"/>
          <c:yMode val="edge"/>
          <c:x val="0.4888888888889027"/>
          <c:y val="2.3980815347721826E-2"/>
          <c:w val="0.45714285714286357"/>
          <c:h val="7.4340527577937784E-2"/>
        </c:manualLayout>
      </c:layout>
      <c:spPr>
        <a:solidFill>
          <a:schemeClr val="bg1"/>
        </a:solidFill>
        <a:ln w="3691">
          <a:solidFill>
            <a:schemeClr val="tx1"/>
          </a:solidFill>
          <a:prstDash val="solid"/>
        </a:ln>
      </c:spPr>
      <c:txPr>
        <a:bodyPr/>
        <a:lstStyle/>
        <a:p>
          <a:pPr>
            <a:defRPr sz="1494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09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22222222222542"/>
          <c:y val="0.10311750599520383"/>
          <c:w val="0.86349206349206353"/>
          <c:h val="0.77937649880095927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All student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 w="1476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6.393031516221853E-3"/>
                  <c:y val="0.12827516898502705"/>
                </c:manualLayout>
              </c:layout>
              <c:showVal val="1"/>
            </c:dLbl>
            <c:dLbl>
              <c:idx val="1"/>
              <c:layout>
                <c:manualLayout>
                  <c:x val="-5.0846668360003382E-3"/>
                  <c:y val="0.11005811647620604"/>
                </c:manualLayout>
              </c:layout>
              <c:showVal val="1"/>
            </c:dLbl>
            <c:spPr>
              <a:noFill/>
              <a:ln w="29524">
                <a:noFill/>
              </a:ln>
            </c:spPr>
            <c:txPr>
              <a:bodyPr/>
              <a:lstStyle/>
              <a:p>
                <a:pPr>
                  <a:defRPr sz="186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29.2</c:v>
                </c:pt>
                <c:pt idx="1">
                  <c:v>36.1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Males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 w="1476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5.5780930609482804E-3"/>
                  <c:y val="0.13840531883256757"/>
                </c:manualLayout>
              </c:layout>
              <c:showVal val="1"/>
            </c:dLbl>
            <c:dLbl>
              <c:idx val="1"/>
              <c:layout>
                <c:manualLayout>
                  <c:x val="7.1275364772964845E-4"/>
                  <c:y val="0.10469490172022773"/>
                </c:manualLayout>
              </c:layout>
              <c:showVal val="1"/>
            </c:dLbl>
            <c:spPr>
              <a:noFill/>
              <a:ln w="29524">
                <a:noFill/>
              </a:ln>
            </c:spPr>
            <c:txPr>
              <a:bodyPr/>
              <a:lstStyle/>
              <a:p>
                <a:pPr>
                  <a:defRPr sz="186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37.300000000000004</c:v>
                </c:pt>
                <c:pt idx="1">
                  <c:v>47.4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Females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 w="14762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3.1758530183726812E-3"/>
                  <c:y val="0.10737415214230349"/>
                </c:manualLayout>
              </c:layout>
              <c:showVal val="1"/>
            </c:dLbl>
            <c:dLbl>
              <c:idx val="1"/>
              <c:layout>
                <c:manualLayout>
                  <c:x val="0"/>
                  <c:y val="8.8650100738751764E-2"/>
                </c:manualLayout>
              </c:layout>
              <c:showVal val="1"/>
            </c:dLbl>
            <c:spPr>
              <a:noFill/>
              <a:ln w="29524">
                <a:noFill/>
              </a:ln>
            </c:spPr>
            <c:txPr>
              <a:bodyPr/>
              <a:lstStyle/>
              <a:p>
                <a:pPr>
                  <a:defRPr sz="186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Aggregate (2011)</c:v>
                </c:pt>
                <c:pt idx="1">
                  <c:v>SCSU (2011)</c:v>
                </c:pt>
              </c:strCache>
            </c:strRef>
          </c:cat>
          <c:val>
            <c:numRef>
              <c:f>Sheet1!$B$4:$C$4</c:f>
              <c:numCache>
                <c:formatCode>General</c:formatCode>
                <c:ptCount val="2"/>
                <c:pt idx="0">
                  <c:v>24.7</c:v>
                </c:pt>
                <c:pt idx="1">
                  <c:v>28.5</c:v>
                </c:pt>
              </c:numCache>
            </c:numRef>
          </c:val>
        </c:ser>
        <c:dLbls>
          <c:showVal val="1"/>
        </c:dLbls>
        <c:gapDepth val="0"/>
        <c:shape val="box"/>
        <c:axId val="63052800"/>
        <c:axId val="63075072"/>
        <c:axId val="0"/>
      </c:bar3DChart>
      <c:catAx>
        <c:axId val="63052800"/>
        <c:scaling>
          <c:orientation val="minMax"/>
        </c:scaling>
        <c:axPos val="b"/>
        <c:numFmt formatCode="General" sourceLinked="1"/>
        <c:tickLblPos val="low"/>
        <c:spPr>
          <a:ln w="36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3075072"/>
        <c:crossesAt val="0"/>
        <c:auto val="1"/>
        <c:lblAlgn val="ctr"/>
        <c:lblOffset val="100"/>
        <c:tickLblSkip val="1"/>
        <c:tickMarkSkip val="1"/>
      </c:catAx>
      <c:valAx>
        <c:axId val="63075072"/>
        <c:scaling>
          <c:orientation val="minMax"/>
          <c:max val="60"/>
          <c:min val="0"/>
        </c:scaling>
        <c:axPos val="l"/>
        <c:majorGridlines>
          <c:spPr>
            <a:ln w="3691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27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222222222222251E-2"/>
              <c:y val="0.4460431654676259"/>
            </c:manualLayout>
          </c:layout>
          <c:spPr>
            <a:noFill/>
            <a:ln w="29524">
              <a:noFill/>
            </a:ln>
          </c:spPr>
        </c:title>
        <c:numFmt formatCode="General" sourceLinked="1"/>
        <c:tickLblPos val="nextTo"/>
        <c:spPr>
          <a:ln w="369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27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3052800"/>
        <c:crosses val="autoZero"/>
        <c:crossBetween val="between"/>
        <c:majorUnit val="20"/>
        <c:minorUnit val="5"/>
      </c:valAx>
      <c:spPr>
        <a:solidFill>
          <a:srgbClr val="B0AE83"/>
        </a:solidFill>
        <a:ln w="29524">
          <a:noFill/>
        </a:ln>
      </c:spPr>
    </c:plotArea>
    <c:legend>
      <c:legendPos val="t"/>
      <c:layout>
        <c:manualLayout>
          <c:xMode val="edge"/>
          <c:yMode val="edge"/>
          <c:x val="0.48888888888890247"/>
          <c:y val="2.3980815347721826E-2"/>
          <c:w val="0.45714285714286346"/>
          <c:h val="7.4340527577937784E-2"/>
        </c:manualLayout>
      </c:layout>
      <c:spPr>
        <a:solidFill>
          <a:schemeClr val="bg1"/>
        </a:solidFill>
        <a:ln w="3691">
          <a:solidFill>
            <a:schemeClr val="tx1"/>
          </a:solidFill>
          <a:prstDash val="solid"/>
        </a:ln>
      </c:spPr>
      <c:txPr>
        <a:bodyPr/>
        <a:lstStyle/>
        <a:p>
          <a:pPr>
            <a:defRPr sz="1494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092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view3D>
      <c:hPercent val="59"/>
      <c:depthPercent val="100"/>
      <c:rAngAx val="1"/>
    </c:view3D>
    <c:floor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sideWall>
    <c:backWall>
      <c:spPr>
        <a:solidFill>
          <a:schemeClr val="bg1">
            <a:lumMod val="75000"/>
          </a:schemeClr>
        </a:solidFill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2222222222222569"/>
          <c:y val="0.10791366906474795"/>
          <c:w val="0.86349206349206353"/>
          <c:h val="0.77458033573141449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Did not engage in HRD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  <a:ln w="1523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-3.0703388638920978E-3"/>
                  <c:y val="8.4731335910375224E-2"/>
                </c:manualLayout>
              </c:layout>
              <c:showVal val="1"/>
            </c:dLbl>
            <c:dLbl>
              <c:idx val="1"/>
              <c:layout>
                <c:manualLayout>
                  <c:x val="2.4283878577681575E-3"/>
                  <c:y val="8.1886503256475229E-2"/>
                </c:manualLayout>
              </c:layout>
              <c:showVal val="1"/>
            </c:dLbl>
            <c:spPr>
              <a:noFill/>
              <a:ln w="30476">
                <a:noFill/>
              </a:ln>
            </c:spPr>
            <c:txPr>
              <a:bodyPr/>
              <a:lstStyle/>
              <a:p>
                <a:pPr>
                  <a:defRPr sz="192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3.9</c:v>
                </c:pt>
                <c:pt idx="1">
                  <c:v>4.7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Engage in HRD</c:v>
                </c:pt>
              </c:strCache>
            </c:strRef>
          </c:tx>
          <c:spPr>
            <a:solidFill>
              <a:srgbClr val="C00000"/>
            </a:solidFill>
            <a:ln w="15238">
              <a:solidFill>
                <a:schemeClr val="tx1"/>
              </a:solidFill>
              <a:prstDash val="solid"/>
            </a:ln>
          </c:spPr>
          <c:dLbls>
            <c:dLbl>
              <c:idx val="0"/>
              <c:layout>
                <c:manualLayout>
                  <c:x val="2.5608322397201251E-3"/>
                  <c:y val="7.9607596173482703E-2"/>
                </c:manualLayout>
              </c:layout>
              <c:showVal val="1"/>
            </c:dLbl>
            <c:dLbl>
              <c:idx val="1"/>
              <c:layout>
                <c:manualLayout>
                  <c:x val="1.2305102487197405E-4"/>
                  <c:y val="8.1302046022442773E-2"/>
                </c:manualLayout>
              </c:layout>
              <c:showVal val="1"/>
            </c:dLbl>
            <c:spPr>
              <a:noFill/>
              <a:ln w="30476">
                <a:noFill/>
              </a:ln>
            </c:spPr>
            <c:txPr>
              <a:bodyPr/>
              <a:lstStyle/>
              <a:p>
                <a:pPr>
                  <a:defRPr sz="192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en-US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>
                  <c:v>17.5</c:v>
                </c:pt>
                <c:pt idx="1">
                  <c:v>17.3</c:v>
                </c:pt>
              </c:numCache>
            </c:numRef>
          </c:val>
        </c:ser>
        <c:dLbls>
          <c:showVal val="1"/>
        </c:dLbls>
        <c:gapDepth val="0"/>
        <c:shape val="box"/>
        <c:axId val="63442944"/>
        <c:axId val="63444480"/>
        <c:axId val="0"/>
      </c:bar3DChart>
      <c:catAx>
        <c:axId val="63442944"/>
        <c:scaling>
          <c:orientation val="minMax"/>
        </c:scaling>
        <c:axPos val="b"/>
        <c:numFmt formatCode="General" sourceLinked="1"/>
        <c:tickLblPos val="low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3444480"/>
        <c:crossesAt val="0"/>
        <c:auto val="1"/>
        <c:lblAlgn val="ctr"/>
        <c:lblOffset val="100"/>
        <c:tickLblSkip val="1"/>
        <c:tickMarkSkip val="1"/>
      </c:catAx>
      <c:valAx>
        <c:axId val="63444480"/>
        <c:scaling>
          <c:orientation val="minMax"/>
          <c:max val="40"/>
          <c:min val="0"/>
        </c:scaling>
        <c:axPos val="l"/>
        <c:majorGridlines>
          <c:spPr>
            <a:ln w="3810">
              <a:solidFill>
                <a:schemeClr val="tx1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68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r>
                  <a:rPr lang="en-US" dirty="0" smtClean="0"/>
                  <a:t>Number of Negative Consequences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2.2222222222222251E-2"/>
              <c:y val="0.18716981132075469"/>
            </c:manualLayout>
          </c:layout>
          <c:spPr>
            <a:noFill/>
            <a:ln w="30476">
              <a:noFill/>
            </a:ln>
          </c:spPr>
        </c:title>
        <c:numFmt formatCode="General" sourceLinked="1"/>
        <c:tickLblPos val="nextTo"/>
        <c:spPr>
          <a:ln w="381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680" b="1" i="0" u="none" strike="noStrike" baseline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defRPr>
            </a:pPr>
            <a:endParaRPr lang="en-US"/>
          </a:p>
        </c:txPr>
        <c:crossAx val="63442944"/>
        <c:crosses val="autoZero"/>
        <c:crossBetween val="between"/>
        <c:majorUnit val="10"/>
        <c:minorUnit val="5"/>
      </c:valAx>
      <c:spPr>
        <a:noFill/>
        <a:ln w="30476">
          <a:noFill/>
        </a:ln>
      </c:spPr>
    </c:plotArea>
    <c:legend>
      <c:legendPos val="r"/>
      <c:layout>
        <c:manualLayout>
          <c:xMode val="edge"/>
          <c:yMode val="edge"/>
          <c:x val="0.46349206349206973"/>
          <c:y val="0.12470023980815541"/>
          <c:w val="0.45714285714286396"/>
          <c:h val="0.10036526826469402"/>
        </c:manualLayout>
      </c:layout>
      <c:spPr>
        <a:solidFill>
          <a:schemeClr val="bg1"/>
        </a:solidFill>
        <a:ln w="3810">
          <a:solidFill>
            <a:schemeClr val="tx1"/>
          </a:solidFill>
          <a:prstDash val="solid"/>
        </a:ln>
      </c:spPr>
      <c:txPr>
        <a:bodyPr/>
        <a:lstStyle/>
        <a:p>
          <a:pPr>
            <a:defRPr sz="1542" b="1" i="0" u="none" strike="noStrike" baseline="0">
              <a:solidFill>
                <a:schemeClr val="tx1"/>
              </a:solidFill>
              <a:latin typeface="Times New Roman"/>
              <a:ea typeface="Times New Roman"/>
              <a:cs typeface="Times New Roman"/>
            </a:defRPr>
          </a:pPr>
          <a:endParaRPr lang="en-US"/>
        </a:p>
      </c:txPr>
    </c:legend>
    <c:plotVisOnly val="1"/>
    <c:dispBlanksAs val="gap"/>
  </c:chart>
  <c:spPr>
    <a:solidFill>
      <a:srgbClr val="B0AE83"/>
    </a:solidFill>
    <a:ln>
      <a:noFill/>
    </a:ln>
  </c:spPr>
  <c:txPr>
    <a:bodyPr/>
    <a:lstStyle/>
    <a:p>
      <a:pPr>
        <a:defRPr sz="2160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0.62439</cdr:x>
      <cdr:y>0.2553</cdr:y>
    </cdr:from>
    <cdr:to>
      <cdr:x>0.82479</cdr:x>
      <cdr:y>0.3535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567559" y="1132114"/>
          <a:ext cx="1465943" cy="435429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6"/>
        </a:lnRef>
        <a:fillRef xmlns:a="http://schemas.openxmlformats.org/drawingml/2006/main" idx="2">
          <a:schemeClr val="accent6"/>
        </a:fillRef>
        <a:effectRef xmlns:a="http://schemas.openxmlformats.org/drawingml/2006/main" idx="1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2000" b="1" dirty="0" smtClean="0"/>
            <a:t>P = 0.136</a:t>
          </a:r>
          <a:endParaRPr lang="en-US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0.21548</cdr:x>
      <cdr:y>0.40599</cdr:y>
    </cdr:from>
    <cdr:to>
      <cdr:x>0.43869</cdr:x>
      <cdr:y>0.48897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76269" y="1981199"/>
          <a:ext cx="1632825" cy="40494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P &lt; 0.0001</a:t>
          </a:r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0.59251</cdr:x>
      <cdr:y>0.39181</cdr:y>
    </cdr:from>
    <cdr:to>
      <cdr:x>0.7656</cdr:x>
      <cdr:y>0.47913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650377" y="1725415"/>
          <a:ext cx="1358537" cy="384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b="1" dirty="0"/>
        </a:p>
      </cdr:txBody>
    </cdr:sp>
  </cdr:relSizeAnchor>
  <cdr:relSizeAnchor xmlns:cdr="http://schemas.openxmlformats.org/drawingml/2006/chartDrawing">
    <cdr:from>
      <cdr:x>0.59251</cdr:x>
      <cdr:y>0.39181</cdr:y>
    </cdr:from>
    <cdr:to>
      <cdr:x>0.7656</cdr:x>
      <cdr:y>0.47913</cdr:y>
    </cdr:to>
    <cdr:sp macro="" textlink="">
      <cdr:nvSpPr>
        <cdr:cNvPr id="5" name="TextBox 2"/>
        <cdr:cNvSpPr txBox="1"/>
      </cdr:nvSpPr>
      <cdr:spPr>
        <a:xfrm xmlns:a="http://schemas.openxmlformats.org/drawingml/2006/main">
          <a:off x="4650377" y="1725415"/>
          <a:ext cx="1358537" cy="38455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800" b="1" dirty="0"/>
        </a:p>
      </cdr:txBody>
    </cdr:sp>
  </cdr:relSizeAnchor>
  <cdr:relSizeAnchor xmlns:cdr="http://schemas.openxmlformats.org/drawingml/2006/chartDrawing">
    <cdr:from>
      <cdr:x>0.74497</cdr:x>
      <cdr:y>0.9373</cdr:y>
    </cdr:from>
    <cdr:to>
      <cdr:x>0.98224</cdr:x>
      <cdr:y>1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5846956" y="4127624"/>
          <a:ext cx="1862254" cy="27610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800" b="1" dirty="0" smtClean="0">
              <a:solidFill>
                <a:schemeClr val="tx1"/>
              </a:solidFill>
            </a:rPr>
            <a:t>P &lt; 0.0001</a:t>
          </a:r>
          <a:endParaRPr lang="en-US" sz="1800" b="1" dirty="0">
            <a:solidFill>
              <a:schemeClr val="tx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0.66641</cdr:x>
      <cdr:y>0.77714</cdr:y>
    </cdr:from>
    <cdr:to>
      <cdr:x>0.81687</cdr:x>
      <cdr:y>0.84339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823106" y="3249592"/>
          <a:ext cx="1088899" cy="27702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dk1"/>
        </a:lnRef>
        <a:fillRef xmlns:a="http://schemas.openxmlformats.org/drawingml/2006/main" idx="2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 smtClean="0">
              <a:solidFill>
                <a:schemeClr val="tx1"/>
              </a:solidFill>
            </a:rPr>
            <a:t>P &lt; 0.0001</a:t>
          </a:r>
          <a:endParaRPr lang="en-US" sz="1400" b="1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D08CF30C-71F5-49F2-B01E-D8F598DE18AF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9E4838B-3DA8-4D8F-BC43-CA7AC3C871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F72920CE-C603-44E0-8E70-D475FE69541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87" tIns="46644" rIns="93287" bIns="466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41F19F50-5DE5-45F2-8734-3BDE3B2237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9F50-5DE5-45F2-8734-3BDE3B223714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9F50-5DE5-45F2-8734-3BDE3B223714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37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42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9F50-5DE5-45F2-8734-3BDE3B223714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F19F50-5DE5-45F2-8734-3BDE3B22371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C4B1A-25E7-4CCE-9ECD-21A6BDE2FA17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E32C-FB59-47F2-917C-CB16D4FEFBFD}" type="datetimeFigureOut">
              <a:rPr lang="en-US" smtClean="0"/>
              <a:pPr/>
              <a:t>4/1/2013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C80D8-7C0E-4CEB-9D5D-B3DFF3695B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5CF809A3-745A-4B93-B91C-9753772C24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870CAAB2-4A06-429A-9C94-9C55D327514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0E32C-FB59-47F2-917C-CB16D4FEFBF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FC80D8-7C0E-4CEB-9D5D-B3DFF3695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2327" y="3694434"/>
            <a:ext cx="67543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 smtClean="0">
                <a:solidFill>
                  <a:prstClr val="black"/>
                </a:solidFill>
              </a:rPr>
              <a:t>St. Cloud State University</a:t>
            </a:r>
          </a:p>
          <a:p>
            <a:pPr algn="ctr"/>
            <a:r>
              <a:rPr lang="en-US" sz="2500" b="1" dirty="0" smtClean="0">
                <a:solidFill>
                  <a:prstClr val="black"/>
                </a:solidFill>
              </a:rPr>
              <a:t> College Student Health Survey</a:t>
            </a:r>
            <a:endParaRPr lang="en-US" sz="2500" b="1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0690" y="5380672"/>
            <a:ext cx="763474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Katherine Lust, PhD, MPH, RD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Director of Research: Boynton Health Service, University of Minnesota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Adjunct Assistant Professor,</a:t>
            </a:r>
          </a:p>
          <a:p>
            <a:r>
              <a:rPr lang="en-US" b="1" dirty="0" smtClean="0">
                <a:solidFill>
                  <a:prstClr val="black"/>
                </a:solidFill>
              </a:rPr>
              <a:t>Division of Epidemiology &amp; Community Health, University of Minnesota</a:t>
            </a:r>
          </a:p>
          <a:p>
            <a:pPr algn="ctr"/>
            <a:r>
              <a:rPr lang="en-US" b="1" dirty="0" smtClean="0">
                <a:solidFill>
                  <a:prstClr val="black"/>
                </a:solidFill>
              </a:rPr>
              <a:t>March 25, 2013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4560" y="292608"/>
            <a:ext cx="6949440" cy="156966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3200" b="1" dirty="0" smtClean="0">
              <a:solidFill>
                <a:prstClr val="black"/>
              </a:solidFill>
            </a:endParaRPr>
          </a:p>
          <a:p>
            <a:r>
              <a:rPr lang="en-US" sz="3200" b="1" dirty="0" smtClean="0">
                <a:solidFill>
                  <a:prstClr val="black"/>
                </a:solidFill>
              </a:rPr>
              <a:t>College Student Health Survey Report</a:t>
            </a:r>
          </a:p>
          <a:p>
            <a:endParaRPr lang="en-US" sz="3200" b="1" dirty="0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33829"/>
            <a:ext cx="8229600" cy="963706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Daily Tobacco Use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34955" y="1297535"/>
          <a:ext cx="7315200" cy="4434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017494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Current Smokeless Tobacco Use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74056" y="1169894"/>
          <a:ext cx="7003143" cy="4467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8558" y="5836291"/>
            <a:ext cx="8584442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Current Smokeless Tobacco Use: Any use of smokeless tobacco within the past 30 days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012944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Consider Themselves Smokers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700" b="1" dirty="0" smtClean="0">
                <a:latin typeface="Times New Roman" pitchFamily="18" charset="0"/>
                <a:cs typeface="Times New Roman" pitchFamily="18" charset="0"/>
              </a:rPr>
              <a:t>Among Those Who Smoked Tobacco Within Past 30 days</a:t>
            </a:r>
            <a:endParaRPr lang="en-US" sz="27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/>
        </p:nvGraphicFramePr>
        <p:xfrm>
          <a:off x="1532965" y="1354138"/>
          <a:ext cx="6369089" cy="5260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9" descr="http://img.dailymail.co.uk/i/pix/2008/05_04/electroSmokeBNPS_468x348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12794"/>
            <a:ext cx="1692513" cy="102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i.treehugger.com/images/2007-2-28/smoking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95833" y="4114799"/>
            <a:ext cx="1810603" cy="1036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895833" y="6359857"/>
            <a:ext cx="30571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SCSU 20112 CSHS</a:t>
            </a:r>
            <a:endParaRPr lang="en-US" dirty="0"/>
          </a:p>
        </p:txBody>
      </p:sp>
      <p:sp>
        <p:nvSpPr>
          <p:cNvPr id="13" name="Left Arrow Callout 12"/>
          <p:cNvSpPr/>
          <p:nvPr/>
        </p:nvSpPr>
        <p:spPr>
          <a:xfrm>
            <a:off x="5480021" y="1712793"/>
            <a:ext cx="3014038" cy="1890215"/>
          </a:xfrm>
          <a:prstGeom prst="leftArrowCallou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b="1" dirty="0" smtClean="0">
              <a:solidFill>
                <a:prstClr val="black"/>
              </a:solidFill>
            </a:endParaRPr>
          </a:p>
          <a:p>
            <a:pPr lvl="0" algn="ctr"/>
            <a:r>
              <a:rPr lang="en-US" b="1" dirty="0" smtClean="0">
                <a:solidFill>
                  <a:prstClr val="black"/>
                </a:solidFill>
              </a:rPr>
              <a:t>51.2%</a:t>
            </a:r>
            <a:r>
              <a:rPr lang="en-US" dirty="0" smtClean="0">
                <a:solidFill>
                  <a:prstClr val="black"/>
                </a:solidFill>
              </a:rPr>
              <a:t> attempted to quit </a:t>
            </a:r>
          </a:p>
          <a:p>
            <a:pPr lvl="0" algn="ctr"/>
            <a:endParaRPr lang="en-US" dirty="0" smtClean="0">
              <a:solidFill>
                <a:prstClr val="black"/>
              </a:solidFill>
            </a:endParaRPr>
          </a:p>
          <a:p>
            <a:pPr lvl="0" algn="ctr"/>
            <a:r>
              <a:rPr lang="en-US" b="1" dirty="0" smtClean="0">
                <a:solidFill>
                  <a:prstClr val="black"/>
                </a:solidFill>
              </a:rPr>
              <a:t>3.7</a:t>
            </a:r>
            <a:r>
              <a:rPr lang="en-US" dirty="0" smtClean="0">
                <a:solidFill>
                  <a:prstClr val="black"/>
                </a:solidFill>
              </a:rPr>
              <a:t>= Average number of quit attempts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2125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Exposure to Secondhand Smoke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199" y="1064525"/>
          <a:ext cx="7525657" cy="503235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3505201"/>
                <a:gridCol w="2010228"/>
                <a:gridCol w="2010228"/>
              </a:tblGrid>
              <a:tr h="539181">
                <a:tc row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/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Location</a:t>
                      </a: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Percent Who Indicate Exposure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9181">
                <a:tc vMerge="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Inside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Outside</a:t>
                      </a:r>
                      <a:endParaRPr lang="en-US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On</a:t>
                      </a:r>
                      <a:r>
                        <a:rPr lang="en-US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Campus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3.5</a:t>
                      </a:r>
                      <a:endParaRPr lang="en-US" sz="16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53.4</a:t>
                      </a:r>
                      <a:endParaRPr lang="en-US" sz="1600" b="1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Residence Halls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*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9.3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Fraternity/Sorority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0.4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1.5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Bars/Restaurants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*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24.2</a:t>
                      </a:r>
                      <a:endParaRPr lang="en-US" sz="1600" b="1" dirty="0"/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In</a:t>
                      </a:r>
                      <a:r>
                        <a:rPr lang="en-US" sz="1600" b="1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a Car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21.1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*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Where I Live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8.3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19.5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Private Parties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10.5</a:t>
                      </a:r>
                      <a:endParaRPr lang="en-US" sz="16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19.0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Worksite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*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10.2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Parking Ramp/Garage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6.3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*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Other</a:t>
                      </a: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6.4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14.8</a:t>
                      </a:r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5945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6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267995"/>
            <a:ext cx="382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*Location not included in question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241143" y="6267995"/>
            <a:ext cx="244565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SCSU 2012 CSHS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Current Alcohol Use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85371" y="1132114"/>
          <a:ext cx="7467600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370286" y="1832820"/>
            <a:ext cx="1640115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 &lt;0.0001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Current Alcohol Use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609600" y="1066800"/>
          <a:ext cx="7467600" cy="4981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32422" t="23090" r="32422" b="23090"/>
          <a:stretch>
            <a:fillRect/>
          </a:stretch>
        </p:blipFill>
        <p:spPr bwMode="auto">
          <a:xfrm>
            <a:off x="1095233" y="419668"/>
            <a:ext cx="7162800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538118" y="6488668"/>
            <a:ext cx="19362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E. Weitzman, 2006</a:t>
            </a:r>
            <a:endParaRPr lang="en-US" dirty="0"/>
          </a:p>
        </p:txBody>
      </p:sp>
      <p:sp>
        <p:nvSpPr>
          <p:cNvPr id="5" name="Right Arrow Callout 4"/>
          <p:cNvSpPr/>
          <p:nvPr/>
        </p:nvSpPr>
        <p:spPr>
          <a:xfrm>
            <a:off x="163774" y="1542197"/>
            <a:ext cx="2538484" cy="2852382"/>
          </a:xfrm>
          <a:prstGeom prst="rightArrowCallout">
            <a:avLst/>
          </a:prstGeom>
          <a:solidFill>
            <a:schemeClr val="bg2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Used Alcohol within past 30 days: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12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Grade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Male: 41.0%</a:t>
            </a:r>
          </a:p>
          <a:p>
            <a:pPr algn="ctr"/>
            <a:r>
              <a:rPr lang="en-US" b="1" dirty="0" smtClean="0">
                <a:solidFill>
                  <a:schemeClr val="tx1"/>
                </a:solidFill>
              </a:rPr>
              <a:t>Female: 39.0%</a:t>
            </a:r>
          </a:p>
          <a:p>
            <a:pPr algn="ctr"/>
            <a:endParaRPr lang="en-US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2010 MN Student Survey</a:t>
            </a:r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High Risk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Drinking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38200" y="977153"/>
          <a:ext cx="7086600" cy="47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59977" y="6299200"/>
            <a:ext cx="6409765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61B00"/>
                </a:solidFill>
              </a:rPr>
              <a:t>Ages 21 to </a:t>
            </a:r>
            <a:r>
              <a:rPr lang="en-US" b="1" dirty="0" smtClean="0">
                <a:solidFill>
                  <a:srgbClr val="361B00"/>
                </a:solidFill>
              </a:rPr>
              <a:t>23 </a:t>
            </a:r>
            <a:r>
              <a:rPr lang="en-US" b="1" dirty="0">
                <a:solidFill>
                  <a:srgbClr val="361B00"/>
                </a:solidFill>
              </a:rPr>
              <a:t>are the peak years for engaging in high-risk drinking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6743" y="1760248"/>
            <a:ext cx="1785257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P&lt;0.0001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High Risk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Drinking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838200" y="977153"/>
          <a:ext cx="7086600" cy="4727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9748" name="Text Box 4"/>
          <p:cNvSpPr txBox="1">
            <a:spLocks noChangeArrowheads="1"/>
          </p:cNvSpPr>
          <p:nvPr/>
        </p:nvSpPr>
        <p:spPr bwMode="auto">
          <a:xfrm>
            <a:off x="259977" y="6071441"/>
            <a:ext cx="6409765" cy="36671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361B00"/>
                </a:solidFill>
              </a:rPr>
              <a:t>Ages 21 to </a:t>
            </a:r>
            <a:r>
              <a:rPr lang="en-US" b="1" dirty="0" smtClean="0">
                <a:solidFill>
                  <a:srgbClr val="361B00"/>
                </a:solidFill>
              </a:rPr>
              <a:t>24 </a:t>
            </a:r>
            <a:r>
              <a:rPr lang="en-US" b="1" dirty="0">
                <a:solidFill>
                  <a:srgbClr val="361B00"/>
                </a:solidFill>
              </a:rPr>
              <a:t>are the peak years for engaging in high-risk drinking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371600"/>
          </a:xfrm>
        </p:spPr>
        <p:txBody>
          <a:bodyPr/>
          <a:lstStyle/>
          <a:p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High Risk Drinking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49858" name="Picture 2" descr="C:\Users\klust\Desktop\BRFSS_HRD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1772" y="1611085"/>
            <a:ext cx="6720116" cy="507879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226630" y="1426420"/>
            <a:ext cx="2032000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Minnesota: 17.2%</a:t>
            </a:r>
            <a:endParaRPr lang="en-U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38514" y="304800"/>
          <a:ext cx="6270171" cy="6225416"/>
        </p:xfrm>
        <a:graphic>
          <a:graphicData uri="http://schemas.openxmlformats.org/drawingml/2006/table">
            <a:tbl>
              <a:tblPr/>
              <a:tblGrid>
                <a:gridCol w="6270171"/>
              </a:tblGrid>
              <a:tr h="46469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Negative Consequence Due </a:t>
                      </a:r>
                      <a:r>
                        <a:rPr lang="en-US" sz="1800" b="1" dirty="0" smtClean="0">
                          <a:latin typeface="Calibri"/>
                          <a:ea typeface="Times New Roman"/>
                          <a:cs typeface="Times New Roman"/>
                        </a:rPr>
                        <a:t>to Alcohol/Drug </a:t>
                      </a:r>
                      <a:r>
                        <a:rPr lang="en-US" sz="1800" b="1" dirty="0">
                          <a:latin typeface="Calibri"/>
                          <a:ea typeface="Times New Roman"/>
                          <a:cs typeface="Times New Roman"/>
                        </a:rPr>
                        <a:t>Use</a:t>
                      </a:r>
                      <a:endParaRPr lang="en-US" sz="18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BFBF"/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Had a Hangover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Performed Poorly on a Test or Important Project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646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Been in Trouble with Police, Residence Hall, 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Other College Authorities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Damaged Property, Pulled Fire Alarm, etc.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Got Into an Argument or Fight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Got Nauseated or Vomited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Driven a Car While Under the Influence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Missed a Class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Been Criticized by Someone I Know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6469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Thought I Might Have a Drinking or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Other Drug Problem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Had a Memory Loss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Done Something I Later Regretted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Been Arrested for DWI/DUI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Have Been Taken Advantage of Sexually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Have Taken Advantage of Another Sexually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Tried Unsuccessfully to Stop Using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Seriously Thought About Suicide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Seriously Tried to Commit Suicide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3234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+mn-lt"/>
                          <a:ea typeface="Times New Roman"/>
                          <a:cs typeface="Times New Roman"/>
                        </a:rPr>
                        <a:t>Been Hurt or Injured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Association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High Risk Drinking and Negative Consequences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009934" y="1447801"/>
          <a:ext cx="7067266" cy="4714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5715000" y="3428999"/>
            <a:ext cx="1632857" cy="404949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P &lt; 0.0001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470176" y="6162379"/>
            <a:ext cx="2292824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Aggregate 2010 CSHS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High Risk Drinking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and Grade Point Average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09600" y="1568450"/>
          <a:ext cx="8153400" cy="4504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5653065" y="4647548"/>
            <a:ext cx="2478564" cy="307777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dirty="0">
                <a:latin typeface="Arial" charset="0"/>
              </a:rPr>
              <a:t>Engage in HRD: Mean= </a:t>
            </a:r>
            <a:r>
              <a:rPr lang="en-US" sz="1400" dirty="0" smtClean="0">
                <a:latin typeface="Arial" charset="0"/>
              </a:rPr>
              <a:t>3.21</a:t>
            </a:r>
            <a:endParaRPr lang="en-US" sz="1400" dirty="0">
              <a:latin typeface="Arial" charset="0"/>
            </a:endParaRP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2518229" y="1756229"/>
            <a:ext cx="2514600" cy="304800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1400" dirty="0">
                <a:latin typeface="Arial" charset="0"/>
              </a:rPr>
              <a:t>Do not engage: Mean= </a:t>
            </a:r>
            <a:r>
              <a:rPr lang="en-US" sz="1400" dirty="0" smtClean="0">
                <a:latin typeface="Arial" charset="0"/>
              </a:rPr>
              <a:t>3.37</a:t>
            </a:r>
            <a:endParaRPr lang="en-US" sz="1400" dirty="0">
              <a:latin typeface="Arial" charset="0"/>
            </a:endParaRPr>
          </a:p>
        </p:txBody>
      </p:sp>
      <p:sp>
        <p:nvSpPr>
          <p:cNvPr id="134151" name="Text Box 7"/>
          <p:cNvSpPr txBox="1">
            <a:spLocks noChangeArrowheads="1"/>
          </p:cNvSpPr>
          <p:nvPr/>
        </p:nvSpPr>
        <p:spPr bwMode="auto">
          <a:xfrm>
            <a:off x="7391400" y="2667000"/>
            <a:ext cx="914400" cy="274638"/>
          </a:xfrm>
          <a:prstGeom prst="rect">
            <a:avLst/>
          </a:prstGeom>
          <a:solidFill>
            <a:srgbClr val="FF9966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 b="1">
                <a:latin typeface="Arial" charset="0"/>
              </a:rPr>
              <a:t>P&lt; 0.0001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223379" y="6073254"/>
            <a:ext cx="245240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Aggregate 2010 CSHS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4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9" grpId="0" animBg="1"/>
      <p:bldP spid="134150" grpId="0" animBg="1"/>
      <p:bldP spid="13415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599"/>
            <a:ext cx="7848600" cy="999309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High Risk Drinking and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GPA</a:t>
            </a: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609600" y="1414532"/>
          <a:ext cx="7848600" cy="4403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045958" y="6209731"/>
            <a:ext cx="2688609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Aggregate 2010 CSHS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/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Current Marijuana Use</a:t>
            </a:r>
            <a:br>
              <a:rPr lang="en-US" sz="4000" dirty="0" smtClean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990600" y="1116106"/>
          <a:ext cx="70104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87353" y="6131859"/>
            <a:ext cx="1922929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 of M 2010 CSHS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18743" y="2177143"/>
            <a:ext cx="1335314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P= 0.002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071282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Current Marijuana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Use</a:t>
            </a:r>
            <a:br>
              <a:rPr lang="en-US" sz="4000" dirty="0">
                <a:latin typeface="Times New Roman" pitchFamily="18" charset="0"/>
                <a:cs typeface="Times New Roman" pitchFamily="18" charset="0"/>
              </a:rPr>
            </a:b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990600" y="1223682"/>
          <a:ext cx="7010400" cy="4676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Marijuana Use and GPA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62000" y="1447801"/>
          <a:ext cx="7315200" cy="41477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185263" y="2181497"/>
            <a:ext cx="1632857" cy="4049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 smtClean="0"/>
              <a:t>P &lt; 0.0001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955" y="6142335"/>
            <a:ext cx="5555559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Marijuana Use refers to use within the past 30 days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2684" y="5773003"/>
            <a:ext cx="257773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Aggregate 2010 CSHS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02325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 Illicit Drug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Use-Past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Months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885373" y="1396998"/>
          <a:ext cx="7474855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94971"/>
                <a:gridCol w="1494971"/>
                <a:gridCol w="1494971"/>
                <a:gridCol w="1494971"/>
                <a:gridCol w="1494971"/>
              </a:tblGrid>
              <a:tr h="584805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Survey Year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Most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commonly used illicit drug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2nd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3rd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4th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848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2008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Cocaine</a:t>
                      </a:r>
                    </a:p>
                    <a:p>
                      <a:pPr algn="ctr"/>
                      <a:r>
                        <a:rPr lang="en-US" dirty="0" smtClean="0"/>
                        <a:t>4.3%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Sedatives</a:t>
                      </a:r>
                    </a:p>
                    <a:p>
                      <a:pPr algn="ctr"/>
                      <a:r>
                        <a:rPr lang="en-US" dirty="0" smtClean="0"/>
                        <a:t>3.8%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Ecstasy</a:t>
                      </a:r>
                    </a:p>
                    <a:p>
                      <a:pPr algn="ctr"/>
                      <a:r>
                        <a:rPr lang="en-US" dirty="0" smtClean="0"/>
                        <a:t>2.4%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Hallucinogens</a:t>
                      </a:r>
                    </a:p>
                    <a:p>
                      <a:pPr algn="ctr"/>
                      <a:r>
                        <a:rPr lang="en-US" dirty="0" smtClean="0"/>
                        <a:t>2.2%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48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2009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Cocaine</a:t>
                      </a:r>
                    </a:p>
                    <a:p>
                      <a:pPr algn="ctr"/>
                      <a:r>
                        <a:rPr lang="en-US" dirty="0" smtClean="0"/>
                        <a:t>3.7%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Sedatives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3.0%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Ecstasy</a:t>
                      </a:r>
                    </a:p>
                    <a:p>
                      <a:pPr algn="ctr"/>
                      <a:r>
                        <a:rPr lang="en-US" dirty="0" smtClean="0"/>
                        <a:t>2.4%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Hallucinogens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2.4%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8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2010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Sedatives</a:t>
                      </a:r>
                    </a:p>
                    <a:p>
                      <a:pPr algn="ctr"/>
                      <a:r>
                        <a:rPr lang="en-US" dirty="0" smtClean="0"/>
                        <a:t>2.7%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Hallucinogens</a:t>
                      </a:r>
                    </a:p>
                    <a:p>
                      <a:pPr algn="ctr"/>
                      <a:r>
                        <a:rPr lang="en-US" dirty="0" smtClean="0"/>
                        <a:t>2.1%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Ecstasy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2.1%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Cocaine</a:t>
                      </a:r>
                    </a:p>
                    <a:p>
                      <a:pPr algn="ctr"/>
                      <a:r>
                        <a:rPr lang="en-US" dirty="0" smtClean="0"/>
                        <a:t>1.3%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48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2011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Sedatives</a:t>
                      </a:r>
                    </a:p>
                    <a:p>
                      <a:pPr algn="ctr"/>
                      <a:r>
                        <a:rPr lang="en-US" dirty="0" smtClean="0"/>
                        <a:t>2.8%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Hallucinogens</a:t>
                      </a:r>
                    </a:p>
                    <a:p>
                      <a:pPr algn="ctr"/>
                      <a:r>
                        <a:rPr lang="en-US" dirty="0" smtClean="0"/>
                        <a:t>2.1%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Cocaine</a:t>
                      </a:r>
                    </a:p>
                    <a:p>
                      <a:pPr algn="ctr"/>
                      <a:r>
                        <a:rPr lang="en-US" dirty="0" smtClean="0"/>
                        <a:t>1.5%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Ecstasy</a:t>
                      </a:r>
                    </a:p>
                    <a:p>
                      <a:pPr algn="ctr"/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480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2012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Sedatives</a:t>
                      </a:r>
                    </a:p>
                    <a:p>
                      <a:pPr algn="ctr"/>
                      <a:r>
                        <a:rPr lang="en-US" dirty="0" smtClean="0"/>
                        <a:t>1.6%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Hallucinogens</a:t>
                      </a:r>
                    </a:p>
                    <a:p>
                      <a:pPr algn="ctr"/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Cocaine</a:t>
                      </a:r>
                    </a:p>
                    <a:p>
                      <a:pPr algn="ctr"/>
                      <a:r>
                        <a:rPr lang="en-US" dirty="0" smtClean="0"/>
                        <a:t>1.2%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Ecstasy</a:t>
                      </a:r>
                    </a:p>
                    <a:p>
                      <a:pPr algn="ctr"/>
                      <a:r>
                        <a:rPr lang="en-US" dirty="0" smtClean="0"/>
                        <a:t>1.1%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023257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Other Illicit Drug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Use-Past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Months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77421" y="1175657"/>
          <a:ext cx="8761863" cy="46603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3400" y="6031820"/>
            <a:ext cx="8401803" cy="7078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5.9%</a:t>
            </a:r>
            <a:r>
              <a:rPr lang="en-US" sz="2000" b="1" dirty="0" smtClean="0"/>
              <a:t> report having used at least one of the nine illicit drugs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5.3%</a:t>
            </a:r>
            <a:r>
              <a:rPr lang="en-US" sz="2000" b="1" dirty="0" smtClean="0"/>
              <a:t> report having used another person’s prescription medication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1371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Other Drug Use and GPA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61999" y="1447801"/>
          <a:ext cx="7714343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6185263" y="2181497"/>
            <a:ext cx="1632857" cy="40494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 smtClean="0"/>
              <a:t>P &lt; 0.0001</a:t>
            </a:r>
            <a:endParaRPr lang="en-US" sz="1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75773" y="6225065"/>
            <a:ext cx="5500914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prstClr val="black"/>
                </a:solidFill>
              </a:rPr>
              <a:t>Other drug use refers to use within the past 12 months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85263" y="5855733"/>
            <a:ext cx="2577737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Aggregate 2010 CSHS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9600" y="1828800"/>
            <a:ext cx="2743200" cy="15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Paper Work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FERPA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IRB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657600" y="2209800"/>
            <a:ext cx="914400" cy="45720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800600" y="2209800"/>
            <a:ext cx="2667000" cy="15240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Logistics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List of students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</a:t>
            </a: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Test, Test. Test</a:t>
            </a:r>
            <a:endPara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590800" y="4267200"/>
            <a:ext cx="2819400" cy="13716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Over sampled Veterans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Sexual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Assault: Lifetime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38200" y="1295400"/>
          <a:ext cx="7262813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Sexual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Assault: Lifetime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38200" y="1295400"/>
          <a:ext cx="7262813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Sexual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Assault: Past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Months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36600" y="1295400"/>
          <a:ext cx="7262813" cy="415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Sexual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Assault: Past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Months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36600" y="1295400"/>
          <a:ext cx="7262813" cy="41591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Domestic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Violence: Lifetime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38200" y="1295400"/>
          <a:ext cx="7262813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Domestic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Violence: Lifetime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838200" y="1295400"/>
          <a:ext cx="7262813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Domestic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Violence: Past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Months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36600" y="1295400"/>
          <a:ext cx="7262813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3829" y="2177143"/>
            <a:ext cx="1770742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P&lt;0.0001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Domestic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Violence: Past 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Months</a:t>
            </a:r>
            <a:br>
              <a:rPr lang="en-US" sz="3600" dirty="0" smtClean="0">
                <a:latin typeface="Times New Roman" pitchFamily="18" charset="0"/>
                <a:cs typeface="Times New Roman" pitchFamily="18" charset="0"/>
              </a:rPr>
            </a:b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736600" y="1295400"/>
          <a:ext cx="7262813" cy="4705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52400"/>
            <a:ext cx="7772400" cy="1066800"/>
          </a:xfrm>
        </p:spPr>
        <p:txBody>
          <a:bodyPr/>
          <a:lstStyle/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Sexual Assault and GPA</a:t>
            </a:r>
            <a:br>
              <a:rPr lang="en-US" sz="3600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Females only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838200" y="1705970"/>
          <a:ext cx="7237413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2884" name="Text Box 4"/>
          <p:cNvSpPr txBox="1">
            <a:spLocks noChangeArrowheads="1"/>
          </p:cNvSpPr>
          <p:nvPr/>
        </p:nvSpPr>
        <p:spPr bwMode="auto">
          <a:xfrm>
            <a:off x="2302334" y="4036741"/>
            <a:ext cx="2170544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 smtClean="0"/>
              <a:t>Not statistically significant</a:t>
            </a:r>
            <a:endParaRPr lang="en-US" sz="1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595582" y="6164012"/>
            <a:ext cx="3015018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Aggregate 2010 CSHS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924800" cy="1246188"/>
          </a:xfrm>
        </p:spPr>
        <p:txBody>
          <a:bodyPr/>
          <a:lstStyle/>
          <a:p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Domestic Violence and GPA</a:t>
            </a:r>
            <a:br>
              <a:rPr lang="en-US" sz="3400" dirty="0">
                <a:latin typeface="Times New Roman" pitchFamily="18" charset="0"/>
                <a:cs typeface="Times New Roman" pitchFamily="18" charset="0"/>
              </a:rPr>
            </a:b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300" dirty="0">
                <a:latin typeface="Times New Roman" pitchFamily="18" charset="0"/>
                <a:cs typeface="Times New Roman" pitchFamily="18" charset="0"/>
              </a:rPr>
              <a:t>Females only</a:t>
            </a:r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762000" y="1371600"/>
          <a:ext cx="7237413" cy="4181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3908" name="Text Box 4"/>
          <p:cNvSpPr txBox="1">
            <a:spLocks noChangeArrowheads="1"/>
          </p:cNvSpPr>
          <p:nvPr/>
        </p:nvSpPr>
        <p:spPr bwMode="auto">
          <a:xfrm>
            <a:off x="5638800" y="4267200"/>
            <a:ext cx="990600" cy="30777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P&lt; 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0.0001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01455" y="3778136"/>
            <a:ext cx="2133600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Not statistically significant</a:t>
            </a:r>
            <a:endParaRPr lang="en-US" sz="1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073254" y="5827594"/>
            <a:ext cx="274320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Aggregate 2010 CSHS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0"/>
            <a:ext cx="8229600" cy="1143000"/>
          </a:xfrm>
          <a:noFill/>
        </p:spPr>
        <p:txBody>
          <a:bodyPr>
            <a:normAutofit/>
          </a:bodyPr>
          <a:lstStyle/>
          <a:p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533399" y="1143000"/>
            <a:ext cx="4572000" cy="163121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2,928 </a:t>
            </a:r>
            <a:r>
              <a:rPr lang="en-US" sz="2000" dirty="0" smtClean="0"/>
              <a:t>students were sent a survey (2008)</a:t>
            </a:r>
          </a:p>
          <a:p>
            <a:pPr algn="ctr"/>
            <a:r>
              <a:rPr lang="en-US" sz="2000" b="1" dirty="0" smtClean="0"/>
              <a:t>3,558</a:t>
            </a:r>
            <a:r>
              <a:rPr lang="en-US" sz="2000" dirty="0" smtClean="0"/>
              <a:t> students (2009)</a:t>
            </a:r>
          </a:p>
          <a:p>
            <a:pPr algn="ctr"/>
            <a:r>
              <a:rPr lang="en-US" sz="2000" b="1" dirty="0" smtClean="0"/>
              <a:t>3,517</a:t>
            </a:r>
            <a:r>
              <a:rPr lang="en-US" sz="2000" dirty="0" smtClean="0"/>
              <a:t> students (2010)</a:t>
            </a:r>
          </a:p>
          <a:p>
            <a:pPr algn="ctr"/>
            <a:r>
              <a:rPr lang="en-US" sz="2000" b="1" dirty="0" smtClean="0"/>
              <a:t>3,511</a:t>
            </a:r>
            <a:r>
              <a:rPr lang="en-US" sz="2000" dirty="0" smtClean="0"/>
              <a:t> students (2011)</a:t>
            </a:r>
          </a:p>
          <a:p>
            <a:pPr algn="ctr"/>
            <a:r>
              <a:rPr lang="en-US" sz="2000" b="1" dirty="0" smtClean="0"/>
              <a:t>5,928</a:t>
            </a:r>
            <a:r>
              <a:rPr lang="en-US" sz="2000" dirty="0" smtClean="0"/>
              <a:t> students (2012)</a:t>
            </a:r>
          </a:p>
        </p:txBody>
      </p:sp>
      <p:pic>
        <p:nvPicPr>
          <p:cNvPr id="11" name="Picture 10" descr="http://organizations.bloomu.edu/nsslha/images/surve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4257533"/>
            <a:ext cx="1676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3749585" y="3105539"/>
            <a:ext cx="3728902" cy="193899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31.6% </a:t>
            </a:r>
            <a:r>
              <a:rPr lang="en-US" sz="2400" dirty="0" smtClean="0"/>
              <a:t>Response rate (2008)</a:t>
            </a:r>
          </a:p>
          <a:p>
            <a:pPr algn="ctr"/>
            <a:r>
              <a:rPr lang="en-US" sz="2400" b="1" dirty="0" smtClean="0"/>
              <a:t>33.4%</a:t>
            </a:r>
            <a:r>
              <a:rPr lang="en-US" sz="2400" dirty="0" smtClean="0"/>
              <a:t> (2009)</a:t>
            </a:r>
          </a:p>
          <a:p>
            <a:pPr algn="ctr"/>
            <a:r>
              <a:rPr lang="en-US" sz="2400" b="1" dirty="0" smtClean="0"/>
              <a:t>34.5% </a:t>
            </a:r>
            <a:r>
              <a:rPr lang="en-US" sz="2400" dirty="0" smtClean="0"/>
              <a:t>(2010)</a:t>
            </a:r>
          </a:p>
          <a:p>
            <a:pPr algn="ctr"/>
            <a:r>
              <a:rPr lang="en-US" sz="2400" b="1" dirty="0" smtClean="0"/>
              <a:t>35.7% </a:t>
            </a:r>
            <a:r>
              <a:rPr lang="en-US" sz="2400" dirty="0" smtClean="0"/>
              <a:t>(2011)</a:t>
            </a:r>
          </a:p>
          <a:p>
            <a:pPr algn="ctr"/>
            <a:r>
              <a:rPr lang="en-US" sz="2400" b="1" dirty="0" smtClean="0"/>
              <a:t>15.9% </a:t>
            </a:r>
            <a:r>
              <a:rPr lang="en-US" sz="2400" dirty="0" smtClean="0"/>
              <a:t>(2012) </a:t>
            </a:r>
            <a:endParaRPr lang="en-US" sz="2400" dirty="0"/>
          </a:p>
        </p:txBody>
      </p:sp>
      <p:sp>
        <p:nvSpPr>
          <p:cNvPr id="17" name="Chevron 16"/>
          <p:cNvSpPr/>
          <p:nvPr/>
        </p:nvSpPr>
        <p:spPr>
          <a:xfrm>
            <a:off x="2971800" y="2953139"/>
            <a:ext cx="457200" cy="304800"/>
          </a:xfrm>
          <a:prstGeom prst="chevron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971800" y="5355771"/>
            <a:ext cx="4996543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Over the 5 years</a:t>
            </a:r>
          </a:p>
          <a:p>
            <a:pPr algn="ctr"/>
            <a:r>
              <a:rPr lang="en-US" sz="2400" b="1" dirty="0" smtClean="0"/>
              <a:t>19,442 </a:t>
            </a:r>
            <a:r>
              <a:rPr lang="en-US" sz="2400" dirty="0" smtClean="0"/>
              <a:t>students received a survey</a:t>
            </a:r>
          </a:p>
          <a:p>
            <a:pPr algn="ctr"/>
            <a:r>
              <a:rPr lang="en-US" sz="2400" dirty="0" smtClean="0"/>
              <a:t> and </a:t>
            </a:r>
            <a:r>
              <a:rPr lang="en-US" sz="2400" b="1" dirty="0" smtClean="0"/>
              <a:t>5,520 </a:t>
            </a:r>
            <a:r>
              <a:rPr lang="en-US" sz="2400" dirty="0" smtClean="0"/>
              <a:t>completed a survey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458200" cy="1371600"/>
          </a:xfrm>
        </p:spPr>
        <p:txBody>
          <a:bodyPr/>
          <a:lstStyle/>
          <a:p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Sexual Assault Reporting by Victims</a:t>
            </a:r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/>
        </p:nvGraphicFramePr>
        <p:xfrm>
          <a:off x="368299" y="1354138"/>
          <a:ext cx="3012209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4870" name="AutoShape 6"/>
          <p:cNvSpPr>
            <a:spLocks noChangeArrowheads="1"/>
          </p:cNvSpPr>
          <p:nvPr/>
        </p:nvSpPr>
        <p:spPr bwMode="auto">
          <a:xfrm>
            <a:off x="2689412" y="1397000"/>
            <a:ext cx="2590800" cy="762000"/>
          </a:xfrm>
          <a:prstGeom prst="curvedDownArrow">
            <a:avLst>
              <a:gd name="adj1" fmla="val 85000"/>
              <a:gd name="adj2" fmla="val 170000"/>
              <a:gd name="adj3" fmla="val 33333"/>
            </a:avLst>
          </a:prstGeom>
          <a:solidFill>
            <a:schemeClr val="bg2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64914" name="Group 50"/>
          <p:cNvGraphicFramePr>
            <a:graphicFrameLocks noGrp="1"/>
          </p:cNvGraphicFramePr>
          <p:nvPr/>
        </p:nvGraphicFramePr>
        <p:xfrm>
          <a:off x="4168588" y="2535990"/>
          <a:ext cx="4831976" cy="3427496"/>
        </p:xfrm>
        <a:graphic>
          <a:graphicData uri="http://schemas.openxmlformats.org/drawingml/2006/table">
            <a:tbl>
              <a:tblPr/>
              <a:tblGrid>
                <a:gridCol w="3501432"/>
                <a:gridCol w="1330544"/>
              </a:tblGrid>
              <a:tr h="576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Reported the Assault 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Percent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53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Health Care Provider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56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Hall Director or Community Advisor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56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Campus Sexual Violence Office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8.0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536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Police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32.0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5565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Other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50.0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68301" y="6345382"/>
            <a:ext cx="4397664" cy="30777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400" b="1" dirty="0" smtClean="0"/>
              <a:t>Based on experiencing sexual assault within lifetime</a:t>
            </a:r>
            <a:endParaRPr lang="en-US" sz="1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732060" y="6345382"/>
            <a:ext cx="3030940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SCSU 2012 CSHS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211894" y="1397000"/>
          <a:ext cx="3956694" cy="3107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4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229600" cy="1371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Depression Diagnosis-Lifetime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All Students by sexual assault/domestic violence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374904" y="1554480"/>
          <a:ext cx="8595360" cy="4587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540991" y="6368729"/>
            <a:ext cx="2947916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SCSU 2012 CSHS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0"/>
            <a:ext cx="8229600" cy="1371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Questions?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813933"/>
          </a:xfrm>
        </p:spPr>
        <p:txBody>
          <a:bodyPr/>
          <a:lstStyle/>
          <a:p>
            <a:r>
              <a:rPr lang="en-US" b="1" dirty="0" smtClean="0">
                <a:latin typeface="+mn-lt"/>
                <a:cs typeface="Times New Roman" pitchFamily="18" charset="0"/>
              </a:rPr>
              <a:t>Demographics</a:t>
            </a:r>
            <a:endParaRPr lang="en-US" b="1" dirty="0"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0999" y="1262743"/>
          <a:ext cx="8305803" cy="5399091"/>
        </p:xfrm>
        <a:graphic>
          <a:graphicData uri="http://schemas.openxmlformats.org/drawingml/2006/table">
            <a:tbl>
              <a:tblPr/>
              <a:tblGrid>
                <a:gridCol w="2833593"/>
                <a:gridCol w="1094442"/>
                <a:gridCol w="1094442"/>
                <a:gridCol w="1094442"/>
                <a:gridCol w="1094442"/>
                <a:gridCol w="1094442"/>
              </a:tblGrid>
              <a:tr h="446088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Survey participants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3A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4608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‘08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‘09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‘10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‘11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‘12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Average age (years)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23.3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24.4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24.6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DDDDD"/>
                    </a:solidFill>
                  </a:tcPr>
                </a:tc>
              </a:tr>
              <a:tr h="447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Gender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39.0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40.1</a:t>
                      </a:r>
                    </a:p>
                  </a:txBody>
                  <a:tcPr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38.6</a:t>
                      </a:r>
                    </a:p>
                  </a:txBody>
                  <a:tcPr horzOverflow="overflow"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39.9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+mn-lt"/>
                        </a:rPr>
                        <a:t>40.0</a:t>
                      </a:r>
                      <a:endParaRPr lang="en-US" sz="1800" b="0" dirty="0">
                        <a:latin typeface="+mn-lt"/>
                      </a:endParaRPr>
                    </a:p>
                  </a:txBody>
                  <a:tcP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Female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60.7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59.7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61.1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59.4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59.7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Transgender/Other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0.3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Race/Ethnicity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White-Non Hispanic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85.9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86.6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85.7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85.7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85.7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Live Residence Hall or Fraternity/Sorority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19.7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20.5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22.4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19.4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17.4</a:t>
                      </a: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67543"/>
            <a:ext cx="8229600" cy="838200"/>
          </a:xfrm>
          <a:solidFill>
            <a:srgbClr val="B0AE8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US" sz="4000" dirty="0">
                <a:latin typeface="+mn-lt"/>
                <a:cs typeface="Times New Roman" pitchFamily="18" charset="0"/>
              </a:rPr>
              <a:t>Analysis: Academic performance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0498" y="2954215"/>
            <a:ext cx="6330462" cy="1077218"/>
          </a:xfrm>
          <a:prstGeom prst="rect">
            <a:avLst/>
          </a:prstGeom>
          <a:solidFill>
            <a:srgbClr val="B0AE83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cs typeface="Times New Roman" pitchFamily="18" charset="0"/>
              </a:rPr>
              <a:t>Grade Point Average:</a:t>
            </a:r>
          </a:p>
          <a:p>
            <a:pPr algn="ctr"/>
            <a:r>
              <a:rPr lang="en-US" sz="3200" dirty="0" smtClean="0">
                <a:cs typeface="Times New Roman" pitchFamily="18" charset="0"/>
              </a:rPr>
              <a:t>self report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55934"/>
            <a:ext cx="8229600" cy="762592"/>
          </a:xfrm>
        </p:spPr>
        <p:txBody>
          <a:bodyPr/>
          <a:lstStyle/>
          <a:p>
            <a:r>
              <a:rPr lang="en-US" dirty="0" smtClean="0"/>
              <a:t>Areas to be Examined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574815" y="1962912"/>
            <a:ext cx="5020802" cy="333046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/>
              <a:t>Tobacco Use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/>
              <a:t>Alcohol/Other Drugs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/>
              <a:t>Personal Safety</a:t>
            </a:r>
          </a:p>
          <a:p>
            <a:pPr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3600" dirty="0" smtClean="0"/>
              <a:t>Financial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963706"/>
          </a:xfrm>
        </p:spPr>
        <p:txBody>
          <a:bodyPr>
            <a:normAutofit fontScale="90000"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Tobacco Use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533400" y="1096322"/>
          <a:ext cx="7816755" cy="4738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70330" y="6168571"/>
            <a:ext cx="664646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Current Tobacco Use: Any use of tobacco within  the past 30 days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5007429" y="2048969"/>
            <a:ext cx="1809361" cy="36933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 &lt;0.0001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371600"/>
          </a:xfrm>
        </p:spPr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Current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Tobacco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Use</a:t>
            </a:r>
          </a:p>
        </p:txBody>
      </p:sp>
      <p:pic>
        <p:nvPicPr>
          <p:cNvPr id="250882" name="Picture 2" descr="C:\Users\klust\Desktop\BRFSS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3898" y="1524000"/>
            <a:ext cx="6200775" cy="46863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761018" y="1708850"/>
            <a:ext cx="200198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Minnesota: 14.9%</a:t>
            </a:r>
            <a:endParaRPr lang="en-U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omprehensive CSHSReport">
      <a:dk1>
        <a:sysClr val="windowText" lastClr="000000"/>
      </a:dk1>
      <a:lt1>
        <a:srgbClr val="131313"/>
      </a:lt1>
      <a:dk2>
        <a:srgbClr val="FFFFFF"/>
      </a:dk2>
      <a:lt2>
        <a:srgbClr val="FFFFFF"/>
      </a:lt2>
      <a:accent1>
        <a:srgbClr val="B97022"/>
      </a:accent1>
      <a:accent2>
        <a:srgbClr val="B0AE83"/>
      </a:accent2>
      <a:accent3>
        <a:srgbClr val="85694A"/>
      </a:accent3>
      <a:accent4>
        <a:srgbClr val="30797B"/>
      </a:accent4>
      <a:accent5>
        <a:srgbClr val="939595"/>
      </a:accent5>
      <a:accent6>
        <a:srgbClr val="443B50"/>
      </a:accent6>
      <a:hlink>
        <a:srgbClr val="F1AD4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omprehensive CSHSReport">
      <a:dk1>
        <a:sysClr val="windowText" lastClr="000000"/>
      </a:dk1>
      <a:lt1>
        <a:srgbClr val="131313"/>
      </a:lt1>
      <a:dk2>
        <a:srgbClr val="FFFFFF"/>
      </a:dk2>
      <a:lt2>
        <a:srgbClr val="FFFFFF"/>
      </a:lt2>
      <a:accent1>
        <a:srgbClr val="B97022"/>
      </a:accent1>
      <a:accent2>
        <a:srgbClr val="B0AE83"/>
      </a:accent2>
      <a:accent3>
        <a:srgbClr val="85694A"/>
      </a:accent3>
      <a:accent4>
        <a:srgbClr val="30797B"/>
      </a:accent4>
      <a:accent5>
        <a:srgbClr val="939595"/>
      </a:accent5>
      <a:accent6>
        <a:srgbClr val="443B50"/>
      </a:accent6>
      <a:hlink>
        <a:srgbClr val="F1AD4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6143</TotalTime>
  <Words>954</Words>
  <Application>Microsoft Office PowerPoint</Application>
  <PresentationFormat>On-screen Show (4:3)</PresentationFormat>
  <Paragraphs>376</Paragraphs>
  <Slides>43</Slides>
  <Notes>42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43</vt:i4>
      </vt:variant>
    </vt:vector>
  </HeadingPairs>
  <TitlesOfParts>
    <vt:vector size="46" baseType="lpstr">
      <vt:lpstr>Office Theme</vt:lpstr>
      <vt:lpstr>1_Office Theme</vt:lpstr>
      <vt:lpstr>2_Office Theme</vt:lpstr>
      <vt:lpstr>Slide 1</vt:lpstr>
      <vt:lpstr>Slide 2</vt:lpstr>
      <vt:lpstr>Methodology</vt:lpstr>
      <vt:lpstr>Methodology</vt:lpstr>
      <vt:lpstr>Demographics</vt:lpstr>
      <vt:lpstr>Analysis: Academic performance</vt:lpstr>
      <vt:lpstr>Areas to be Examined</vt:lpstr>
      <vt:lpstr>Current Tobacco Use </vt:lpstr>
      <vt:lpstr>Current Tobacco Use</vt:lpstr>
      <vt:lpstr>Daily Tobacco Use </vt:lpstr>
      <vt:lpstr>Current Smokeless Tobacco Use</vt:lpstr>
      <vt:lpstr>Consider Themselves Smokers Among Those Who Smoked Tobacco Within Past 30 days</vt:lpstr>
      <vt:lpstr>Exposure to Secondhand Smoke</vt:lpstr>
      <vt:lpstr>Current Alcohol Use </vt:lpstr>
      <vt:lpstr>Current Alcohol Use </vt:lpstr>
      <vt:lpstr>Slide 16</vt:lpstr>
      <vt:lpstr>High Risk Drinking </vt:lpstr>
      <vt:lpstr>High Risk Drinking </vt:lpstr>
      <vt:lpstr>High Risk Drinking </vt:lpstr>
      <vt:lpstr>Slide 20</vt:lpstr>
      <vt:lpstr>Association High Risk Drinking and Negative Consequences</vt:lpstr>
      <vt:lpstr>High Risk Drinking  and Grade Point Average</vt:lpstr>
      <vt:lpstr>High Risk Drinking and GPA</vt:lpstr>
      <vt:lpstr>Current Marijuana Use </vt:lpstr>
      <vt:lpstr>Current Marijuana Use </vt:lpstr>
      <vt:lpstr>Marijuana Use and GPA</vt:lpstr>
      <vt:lpstr>Other Illicit Drug Use-Past 12 Months </vt:lpstr>
      <vt:lpstr>Other Illicit Drug Use-Past 12 Months </vt:lpstr>
      <vt:lpstr>Other Drug Use and GPA</vt:lpstr>
      <vt:lpstr>Sexual Assault: Lifetime </vt:lpstr>
      <vt:lpstr>Sexual Assault: Lifetime </vt:lpstr>
      <vt:lpstr>Sexual Assault: Past 12 Months </vt:lpstr>
      <vt:lpstr>Sexual Assault: Past 12 Months </vt:lpstr>
      <vt:lpstr>Domestic Violence: Lifetime </vt:lpstr>
      <vt:lpstr>Domestic Violence: Lifetime </vt:lpstr>
      <vt:lpstr>Domestic Violence: Past 12 Months </vt:lpstr>
      <vt:lpstr>Domestic Violence: Past 12 Months </vt:lpstr>
      <vt:lpstr>Sexual Assault and GPA Females only</vt:lpstr>
      <vt:lpstr>Domestic Violence and GPA  Females only</vt:lpstr>
      <vt:lpstr>Sexual Assault Reporting by Victims</vt:lpstr>
      <vt:lpstr>Depression Diagnosis-Lifetime All Students by sexual assault/domestic violence</vt:lpstr>
      <vt:lpstr>Questions?</vt:lpstr>
      <vt:lpstr>Slide 43</vt:lpstr>
    </vt:vector>
  </TitlesOfParts>
  <Company>Boynton Health Service, University of Minnesota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Amy Bartkus</dc:creator>
  <cp:lastModifiedBy>jtjohnson</cp:lastModifiedBy>
  <cp:revision>4023</cp:revision>
  <cp:lastPrinted>2010-08-17T13:03:40Z</cp:lastPrinted>
  <dcterms:created xsi:type="dcterms:W3CDTF">2010-10-29T15:12:32Z</dcterms:created>
  <dcterms:modified xsi:type="dcterms:W3CDTF">2013-04-01T18:36:16Z</dcterms:modified>
</cp:coreProperties>
</file>