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314" r:id="rId5"/>
    <p:sldId id="376" r:id="rId6"/>
    <p:sldId id="315" r:id="rId7"/>
    <p:sldId id="378" r:id="rId8"/>
    <p:sldId id="313" r:id="rId9"/>
    <p:sldId id="362" r:id="rId10"/>
    <p:sldId id="317" r:id="rId11"/>
    <p:sldId id="353" r:id="rId12"/>
    <p:sldId id="354" r:id="rId13"/>
    <p:sldId id="355" r:id="rId14"/>
    <p:sldId id="357" r:id="rId15"/>
    <p:sldId id="282" r:id="rId16"/>
    <p:sldId id="379" r:id="rId17"/>
    <p:sldId id="358" r:id="rId18"/>
    <p:sldId id="318" r:id="rId19"/>
    <p:sldId id="363" r:id="rId20"/>
    <p:sldId id="364" r:id="rId21"/>
    <p:sldId id="365" r:id="rId22"/>
    <p:sldId id="366" r:id="rId23"/>
    <p:sldId id="359" r:id="rId24"/>
    <p:sldId id="361" r:id="rId25"/>
    <p:sldId id="380" r:id="rId26"/>
    <p:sldId id="324" r:id="rId27"/>
    <p:sldId id="367" r:id="rId28"/>
    <p:sldId id="368" r:id="rId29"/>
    <p:sldId id="384" r:id="rId30"/>
    <p:sldId id="329" r:id="rId31"/>
    <p:sldId id="330" r:id="rId32"/>
    <p:sldId id="331" r:id="rId33"/>
    <p:sldId id="332" r:id="rId34"/>
    <p:sldId id="333" r:id="rId35"/>
    <p:sldId id="334" r:id="rId36"/>
    <p:sldId id="352" r:id="rId37"/>
    <p:sldId id="258" r:id="rId38"/>
    <p:sldId id="369" r:id="rId39"/>
    <p:sldId id="370" r:id="rId40"/>
    <p:sldId id="336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42" r:id="rId49"/>
    <p:sldId id="382" r:id="rId50"/>
    <p:sldId id="383" r:id="rId51"/>
    <p:sldId id="275" r:id="rId5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0E5"/>
    <a:srgbClr val="C40000"/>
    <a:srgbClr val="C41B10"/>
    <a:srgbClr val="D31245"/>
    <a:srgbClr val="C1C1C1"/>
    <a:srgbClr val="D6D6D6"/>
    <a:srgbClr val="EBEBEB"/>
    <a:srgbClr val="CDA783"/>
    <a:srgbClr val="BB9E67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28" y="17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9F7D54-5CCB-4558-97D9-097FA6B25509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A4F4E0-E2AE-4077-82D5-1D1209AEDFB5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>
              <a:latin typeface="Calibri"/>
              <a:ea typeface="+mn-ea"/>
              <a:cs typeface="+mn-cs"/>
            </a:rPr>
            <a:t>Distinctive Programs Defined by:</a:t>
          </a:r>
          <a:endParaRPr lang="en-US" sz="1800" dirty="0"/>
        </a:p>
      </dgm:t>
    </dgm:pt>
    <dgm:pt modelId="{B344930A-F15C-4C70-B960-8BD169899333}" type="parTrans" cxnId="{3AA060F5-2D86-450E-9CAA-47CBE6448A9D}">
      <dgm:prSet/>
      <dgm:spPr/>
      <dgm:t>
        <a:bodyPr/>
        <a:lstStyle/>
        <a:p>
          <a:endParaRPr lang="en-US"/>
        </a:p>
      </dgm:t>
    </dgm:pt>
    <dgm:pt modelId="{2FCC3999-6C35-4F84-ADB0-6E0D356EE47F}" type="sibTrans" cxnId="{3AA060F5-2D86-450E-9CAA-47CBE6448A9D}">
      <dgm:prSet/>
      <dgm:spPr/>
      <dgm:t>
        <a:bodyPr/>
        <a:lstStyle/>
        <a:p>
          <a:endParaRPr lang="en-US"/>
        </a:p>
      </dgm:t>
    </dgm:pt>
    <dgm:pt modelId="{77ABC4F9-423B-4722-83CF-792F7042EE7D}">
      <dgm:prSet phldrT="[Text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sz="1800" dirty="0">
              <a:latin typeface="Calibri"/>
              <a:ea typeface="+mn-ea"/>
              <a:cs typeface="+mn-cs"/>
            </a:rPr>
            <a:t>Engaged Teacher/ Scholars</a:t>
          </a:r>
          <a:endParaRPr lang="en-US" sz="1800" dirty="0"/>
        </a:p>
      </dgm:t>
    </dgm:pt>
    <dgm:pt modelId="{14296966-3735-48B3-A8BE-8F7475966E91}" type="parTrans" cxnId="{CF726FC9-331C-42CD-843E-19289CBDF65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B3275E0-CA14-4E48-BBAD-A649F96CB746}" type="sibTrans" cxnId="{CF726FC9-331C-42CD-843E-19289CBDF65D}">
      <dgm:prSet/>
      <dgm:spPr/>
      <dgm:t>
        <a:bodyPr/>
        <a:lstStyle/>
        <a:p>
          <a:endParaRPr lang="en-US"/>
        </a:p>
      </dgm:t>
    </dgm:pt>
    <dgm:pt modelId="{3A2FE2EC-87AC-42FB-8424-70E51696F634}">
      <dgm:prSet phldrT="[Text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sz="1800" dirty="0">
              <a:latin typeface="Calibri"/>
              <a:ea typeface="+mn-ea"/>
              <a:cs typeface="+mn-cs"/>
            </a:rPr>
            <a:t>Life Long Learning Skills and  Life Long Learning Strategy</a:t>
          </a:r>
          <a:endParaRPr lang="en-US" sz="1800" dirty="0"/>
        </a:p>
      </dgm:t>
    </dgm:pt>
    <dgm:pt modelId="{BA5670FB-C17E-41FE-BB64-F87CC0D5F452}" type="parTrans" cxnId="{D3E1C658-866C-4E86-929D-79D05882150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6EEE07E-3126-4767-AB37-7E111593E4E5}" type="sibTrans" cxnId="{D3E1C658-866C-4E86-929D-79D05882150D}">
      <dgm:prSet/>
      <dgm:spPr/>
      <dgm:t>
        <a:bodyPr/>
        <a:lstStyle/>
        <a:p>
          <a:endParaRPr lang="en-US"/>
        </a:p>
      </dgm:t>
    </dgm:pt>
    <dgm:pt modelId="{8CC2CC2F-B3FE-4337-AC19-9EFCEBE06C9F}">
      <dgm:prSet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sz="1800" dirty="0">
              <a:latin typeface="Calibri"/>
              <a:ea typeface="+mn-ea"/>
              <a:cs typeface="+mn-cs"/>
            </a:rPr>
            <a:t>Clearly Aligned with Career Options</a:t>
          </a:r>
          <a:endParaRPr lang="en-US" sz="1800" dirty="0"/>
        </a:p>
      </dgm:t>
    </dgm:pt>
    <dgm:pt modelId="{24E4D44F-97C2-4735-B861-76D949EA98B3}" type="parTrans" cxnId="{EDA16239-F749-4017-AD69-B6B049BBC136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77525FEB-FBFB-4DAA-BF6C-0DA35CDF3C38}" type="sibTrans" cxnId="{EDA16239-F749-4017-AD69-B6B049BBC136}">
      <dgm:prSet/>
      <dgm:spPr/>
      <dgm:t>
        <a:bodyPr/>
        <a:lstStyle/>
        <a:p>
          <a:endParaRPr lang="en-US"/>
        </a:p>
      </dgm:t>
    </dgm:pt>
    <dgm:pt modelId="{49F9DE1B-E512-4581-97C8-BC47B3FECDA0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dirty="0">
              <a:latin typeface="Calibri"/>
              <a:ea typeface="+mn-ea"/>
              <a:cs typeface="+mn-cs"/>
            </a:rPr>
            <a:t>Individualized Student Learning and Support</a:t>
          </a:r>
          <a:endParaRPr lang="en-US" dirty="0"/>
        </a:p>
      </dgm:t>
    </dgm:pt>
    <dgm:pt modelId="{BBF1345A-4039-4E28-A754-4B9BFBF848F2}" type="parTrans" cxnId="{D04BD94E-7708-4315-AEBF-1CB2A35C791A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578B07E-B768-4983-B81F-5031AB5E4BB5}" type="sibTrans" cxnId="{D04BD94E-7708-4315-AEBF-1CB2A35C791A}">
      <dgm:prSet/>
      <dgm:spPr/>
      <dgm:t>
        <a:bodyPr/>
        <a:lstStyle/>
        <a:p>
          <a:endParaRPr lang="en-US"/>
        </a:p>
      </dgm:t>
    </dgm:pt>
    <dgm:pt modelId="{0765F56E-ACB0-440F-9ED3-BA0D18D8349A}">
      <dgm:prSet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sz="1800" dirty="0">
              <a:latin typeface="Calibri"/>
              <a:ea typeface="+mn-ea"/>
              <a:cs typeface="+mn-cs"/>
            </a:rPr>
            <a:t>Robust External Partnerships</a:t>
          </a:r>
          <a:endParaRPr lang="en-US" sz="1800" dirty="0"/>
        </a:p>
      </dgm:t>
    </dgm:pt>
    <dgm:pt modelId="{AE6F513B-78A5-4115-B27B-B1985FC041B1}" type="parTrans" cxnId="{325A74E1-1F5F-4D17-BB4C-1DE07DCE594A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1F10D98-AF40-4AAA-A301-F5C426ACAE1F}" type="sibTrans" cxnId="{325A74E1-1F5F-4D17-BB4C-1DE07DCE594A}">
      <dgm:prSet/>
      <dgm:spPr/>
      <dgm:t>
        <a:bodyPr/>
        <a:lstStyle/>
        <a:p>
          <a:endParaRPr lang="en-US"/>
        </a:p>
      </dgm:t>
    </dgm:pt>
    <dgm:pt modelId="{42332B08-BBDE-449B-BFD8-F9D2DE4780A6}">
      <dgm:prSet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sz="1800" dirty="0"/>
            <a:t>Experiential and Applied Learning Embedded in the Curriculum</a:t>
          </a:r>
        </a:p>
      </dgm:t>
    </dgm:pt>
    <dgm:pt modelId="{B2F398DA-DFA0-49D5-8886-EDD56D1F07F7}" type="parTrans" cxnId="{A3525490-CF69-442C-8726-58DBDB67BD5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D5E388C-A409-4129-B2AE-5F9BC953DA42}" type="sibTrans" cxnId="{A3525490-CF69-442C-8726-58DBDB67BD50}">
      <dgm:prSet/>
      <dgm:spPr/>
      <dgm:t>
        <a:bodyPr/>
        <a:lstStyle/>
        <a:p>
          <a:endParaRPr lang="en-US"/>
        </a:p>
      </dgm:t>
    </dgm:pt>
    <dgm:pt modelId="{60B1E6E7-2E81-4A94-AEF2-E33EA21D0CB2}" type="pres">
      <dgm:prSet presAssocID="{069F7D54-5CCB-4558-97D9-097FA6B2550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6598528-5E54-4444-96B9-72CDDED8100E}" type="pres">
      <dgm:prSet presAssocID="{8CA4F4E0-E2AE-4077-82D5-1D1209AEDFB5}" presName="singleCycle" presStyleCnt="0"/>
      <dgm:spPr/>
    </dgm:pt>
    <dgm:pt modelId="{96CCD22D-4805-4ED1-B951-D527FC5559A9}" type="pres">
      <dgm:prSet presAssocID="{8CA4F4E0-E2AE-4077-82D5-1D1209AEDFB5}" presName="singleCenter" presStyleLbl="node1" presStyleIdx="0" presStyleCnt="7">
        <dgm:presLayoutVars>
          <dgm:chMax val="7"/>
          <dgm:chPref val="7"/>
        </dgm:presLayoutVars>
      </dgm:prSet>
      <dgm:spPr/>
    </dgm:pt>
    <dgm:pt modelId="{F37B22B6-4C2D-44AE-8D4F-326356052355}" type="pres">
      <dgm:prSet presAssocID="{14296966-3735-48B3-A8BE-8F7475966E91}" presName="Name56" presStyleLbl="parChTrans1D2" presStyleIdx="0" presStyleCnt="6"/>
      <dgm:spPr/>
    </dgm:pt>
    <dgm:pt modelId="{9E58E889-7E69-4A6E-A9F2-D838518BEDBE}" type="pres">
      <dgm:prSet presAssocID="{77ABC4F9-423B-4722-83CF-792F7042EE7D}" presName="text0" presStyleLbl="node1" presStyleIdx="1" presStyleCnt="7" custScaleX="170046" custScaleY="115702">
        <dgm:presLayoutVars>
          <dgm:bulletEnabled val="1"/>
        </dgm:presLayoutVars>
      </dgm:prSet>
      <dgm:spPr/>
    </dgm:pt>
    <dgm:pt modelId="{F4B9E8D0-8EA0-4E7D-ABF6-EF53AC461ED3}" type="pres">
      <dgm:prSet presAssocID="{B2F398DA-DFA0-49D5-8886-EDD56D1F07F7}" presName="Name56" presStyleLbl="parChTrans1D2" presStyleIdx="1" presStyleCnt="6"/>
      <dgm:spPr/>
    </dgm:pt>
    <dgm:pt modelId="{156EE054-99B9-4FF9-8B3E-3AED6C2B2915}" type="pres">
      <dgm:prSet presAssocID="{42332B08-BBDE-449B-BFD8-F9D2DE4780A6}" presName="text0" presStyleLbl="node1" presStyleIdx="2" presStyleCnt="7" custScaleX="188185" custScaleY="138349" custRadScaleRad="121692" custRadScaleInc="19979">
        <dgm:presLayoutVars>
          <dgm:bulletEnabled val="1"/>
        </dgm:presLayoutVars>
      </dgm:prSet>
      <dgm:spPr/>
    </dgm:pt>
    <dgm:pt modelId="{5CF96BE7-FF55-4472-9FAD-8BE542F717B5}" type="pres">
      <dgm:prSet presAssocID="{24E4D44F-97C2-4735-B861-76D949EA98B3}" presName="Name56" presStyleLbl="parChTrans1D2" presStyleIdx="2" presStyleCnt="6"/>
      <dgm:spPr/>
    </dgm:pt>
    <dgm:pt modelId="{56C81CED-54C6-42F3-8769-100F11B108B4}" type="pres">
      <dgm:prSet presAssocID="{8CC2CC2F-B3FE-4337-AC19-9EFCEBE06C9F}" presName="text0" presStyleLbl="node1" presStyleIdx="3" presStyleCnt="7" custScaleX="187372" custScaleY="112647" custRadScaleRad="115877" custRadScaleInc="-23672">
        <dgm:presLayoutVars>
          <dgm:bulletEnabled val="1"/>
        </dgm:presLayoutVars>
      </dgm:prSet>
      <dgm:spPr/>
    </dgm:pt>
    <dgm:pt modelId="{D621618B-EC2F-452E-BAFB-6461DE977E04}" type="pres">
      <dgm:prSet presAssocID="{BBF1345A-4039-4E28-A754-4B9BFBF848F2}" presName="Name56" presStyleLbl="parChTrans1D2" presStyleIdx="3" presStyleCnt="6"/>
      <dgm:spPr/>
    </dgm:pt>
    <dgm:pt modelId="{A6417EBF-9BC9-4095-9A0E-DE8B6A02E841}" type="pres">
      <dgm:prSet presAssocID="{49F9DE1B-E512-4581-97C8-BC47B3FECDA0}" presName="text0" presStyleLbl="node1" presStyleIdx="4" presStyleCnt="7" custScaleX="178161" custScaleY="121197">
        <dgm:presLayoutVars>
          <dgm:bulletEnabled val="1"/>
        </dgm:presLayoutVars>
      </dgm:prSet>
      <dgm:spPr/>
    </dgm:pt>
    <dgm:pt modelId="{398FC6A4-4345-4B25-B29F-B0D80E675A01}" type="pres">
      <dgm:prSet presAssocID="{AE6F513B-78A5-4115-B27B-B1985FC041B1}" presName="Name56" presStyleLbl="parChTrans1D2" presStyleIdx="4" presStyleCnt="6"/>
      <dgm:spPr/>
    </dgm:pt>
    <dgm:pt modelId="{5B7406AD-A171-4E9B-A72D-6FBEBF5EEA38}" type="pres">
      <dgm:prSet presAssocID="{0765F56E-ACB0-440F-9ED3-BA0D18D8349A}" presName="text0" presStyleLbl="node1" presStyleIdx="5" presStyleCnt="7" custScaleX="157109" custScaleY="112661" custRadScaleRad="109213" custRadScaleInc="23502">
        <dgm:presLayoutVars>
          <dgm:bulletEnabled val="1"/>
        </dgm:presLayoutVars>
      </dgm:prSet>
      <dgm:spPr/>
    </dgm:pt>
    <dgm:pt modelId="{FB49D323-7302-4095-BE5C-BCF944BB72C1}" type="pres">
      <dgm:prSet presAssocID="{BA5670FB-C17E-41FE-BB64-F87CC0D5F452}" presName="Name56" presStyleLbl="parChTrans1D2" presStyleIdx="5" presStyleCnt="6"/>
      <dgm:spPr/>
    </dgm:pt>
    <dgm:pt modelId="{56512BA1-D66B-4DED-8152-D924D0286FFC}" type="pres">
      <dgm:prSet presAssocID="{3A2FE2EC-87AC-42FB-8424-70E51696F634}" presName="text0" presStyleLbl="node1" presStyleIdx="6" presStyleCnt="7" custScaleX="191155" custScaleY="129137" custRadScaleRad="118401" custRadScaleInc="-20217">
        <dgm:presLayoutVars>
          <dgm:bulletEnabled val="1"/>
        </dgm:presLayoutVars>
      </dgm:prSet>
      <dgm:spPr/>
    </dgm:pt>
  </dgm:ptLst>
  <dgm:cxnLst>
    <dgm:cxn modelId="{2D314D06-7571-4C49-8E78-6F947C7B9A40}" type="presOf" srcId="{0765F56E-ACB0-440F-9ED3-BA0D18D8349A}" destId="{5B7406AD-A171-4E9B-A72D-6FBEBF5EEA38}" srcOrd="0" destOrd="0" presId="urn:microsoft.com/office/officeart/2008/layout/RadialCluster"/>
    <dgm:cxn modelId="{E137D32C-F8E5-4468-9AF4-158A6C3E06C2}" type="presOf" srcId="{3A2FE2EC-87AC-42FB-8424-70E51696F634}" destId="{56512BA1-D66B-4DED-8152-D924D0286FFC}" srcOrd="0" destOrd="0" presId="urn:microsoft.com/office/officeart/2008/layout/RadialCluster"/>
    <dgm:cxn modelId="{EDA16239-F749-4017-AD69-B6B049BBC136}" srcId="{8CA4F4E0-E2AE-4077-82D5-1D1209AEDFB5}" destId="{8CC2CC2F-B3FE-4337-AC19-9EFCEBE06C9F}" srcOrd="2" destOrd="0" parTransId="{24E4D44F-97C2-4735-B861-76D949EA98B3}" sibTransId="{77525FEB-FBFB-4DAA-BF6C-0DA35CDF3C38}"/>
    <dgm:cxn modelId="{C1F1403E-A575-4B20-8E7C-D3B64C87817E}" type="presOf" srcId="{AE6F513B-78A5-4115-B27B-B1985FC041B1}" destId="{398FC6A4-4345-4B25-B29F-B0D80E675A01}" srcOrd="0" destOrd="0" presId="urn:microsoft.com/office/officeart/2008/layout/RadialCluster"/>
    <dgm:cxn modelId="{EA280F3F-68F9-4F00-BF66-F55D6DF237D7}" type="presOf" srcId="{42332B08-BBDE-449B-BFD8-F9D2DE4780A6}" destId="{156EE054-99B9-4FF9-8B3E-3AED6C2B2915}" srcOrd="0" destOrd="0" presId="urn:microsoft.com/office/officeart/2008/layout/RadialCluster"/>
    <dgm:cxn modelId="{D04BD94E-7708-4315-AEBF-1CB2A35C791A}" srcId="{8CA4F4E0-E2AE-4077-82D5-1D1209AEDFB5}" destId="{49F9DE1B-E512-4581-97C8-BC47B3FECDA0}" srcOrd="3" destOrd="0" parTransId="{BBF1345A-4039-4E28-A754-4B9BFBF848F2}" sibTransId="{0578B07E-B768-4983-B81F-5031AB5E4BB5}"/>
    <dgm:cxn modelId="{D3E1C658-866C-4E86-929D-79D05882150D}" srcId="{8CA4F4E0-E2AE-4077-82D5-1D1209AEDFB5}" destId="{3A2FE2EC-87AC-42FB-8424-70E51696F634}" srcOrd="5" destOrd="0" parTransId="{BA5670FB-C17E-41FE-BB64-F87CC0D5F452}" sibTransId="{26EEE07E-3126-4767-AB37-7E111593E4E5}"/>
    <dgm:cxn modelId="{7ED99263-9F4A-4C82-9148-9654B1E65A93}" type="presOf" srcId="{BA5670FB-C17E-41FE-BB64-F87CC0D5F452}" destId="{FB49D323-7302-4095-BE5C-BCF944BB72C1}" srcOrd="0" destOrd="0" presId="urn:microsoft.com/office/officeart/2008/layout/RadialCluster"/>
    <dgm:cxn modelId="{DE202D75-F0E4-427E-836B-E2BC46D6B005}" type="presOf" srcId="{B2F398DA-DFA0-49D5-8886-EDD56D1F07F7}" destId="{F4B9E8D0-8EA0-4E7D-ABF6-EF53AC461ED3}" srcOrd="0" destOrd="0" presId="urn:microsoft.com/office/officeart/2008/layout/RadialCluster"/>
    <dgm:cxn modelId="{0674F18F-8BD2-4108-877D-5F0EBA94B935}" type="presOf" srcId="{8CC2CC2F-B3FE-4337-AC19-9EFCEBE06C9F}" destId="{56C81CED-54C6-42F3-8769-100F11B108B4}" srcOrd="0" destOrd="0" presId="urn:microsoft.com/office/officeart/2008/layout/RadialCluster"/>
    <dgm:cxn modelId="{A3525490-CF69-442C-8726-58DBDB67BD50}" srcId="{8CA4F4E0-E2AE-4077-82D5-1D1209AEDFB5}" destId="{42332B08-BBDE-449B-BFD8-F9D2DE4780A6}" srcOrd="1" destOrd="0" parTransId="{B2F398DA-DFA0-49D5-8886-EDD56D1F07F7}" sibTransId="{4D5E388C-A409-4129-B2AE-5F9BC953DA42}"/>
    <dgm:cxn modelId="{CAE93396-559E-44A7-8F8F-CC047250B659}" type="presOf" srcId="{49F9DE1B-E512-4581-97C8-BC47B3FECDA0}" destId="{A6417EBF-9BC9-4095-9A0E-DE8B6A02E841}" srcOrd="0" destOrd="0" presId="urn:microsoft.com/office/officeart/2008/layout/RadialCluster"/>
    <dgm:cxn modelId="{4D2BE4A9-5B0E-4544-806B-A54199CE832B}" type="presOf" srcId="{14296966-3735-48B3-A8BE-8F7475966E91}" destId="{F37B22B6-4C2D-44AE-8D4F-326356052355}" srcOrd="0" destOrd="0" presId="urn:microsoft.com/office/officeart/2008/layout/RadialCluster"/>
    <dgm:cxn modelId="{CF726FC9-331C-42CD-843E-19289CBDF65D}" srcId="{8CA4F4E0-E2AE-4077-82D5-1D1209AEDFB5}" destId="{77ABC4F9-423B-4722-83CF-792F7042EE7D}" srcOrd="0" destOrd="0" parTransId="{14296966-3735-48B3-A8BE-8F7475966E91}" sibTransId="{5B3275E0-CA14-4E48-BBAD-A649F96CB746}"/>
    <dgm:cxn modelId="{C22CC0D1-D59D-42D2-94CD-1B6DC3F7E649}" type="presOf" srcId="{8CA4F4E0-E2AE-4077-82D5-1D1209AEDFB5}" destId="{96CCD22D-4805-4ED1-B951-D527FC5559A9}" srcOrd="0" destOrd="0" presId="urn:microsoft.com/office/officeart/2008/layout/RadialCluster"/>
    <dgm:cxn modelId="{446CF1DB-A28B-4432-9144-4E3DB6F3E90C}" type="presOf" srcId="{24E4D44F-97C2-4735-B861-76D949EA98B3}" destId="{5CF96BE7-FF55-4472-9FAD-8BE542F717B5}" srcOrd="0" destOrd="0" presId="urn:microsoft.com/office/officeart/2008/layout/RadialCluster"/>
    <dgm:cxn modelId="{325A74E1-1F5F-4D17-BB4C-1DE07DCE594A}" srcId="{8CA4F4E0-E2AE-4077-82D5-1D1209AEDFB5}" destId="{0765F56E-ACB0-440F-9ED3-BA0D18D8349A}" srcOrd="4" destOrd="0" parTransId="{AE6F513B-78A5-4115-B27B-B1985FC041B1}" sibTransId="{A1F10D98-AF40-4AAA-A301-F5C426ACAE1F}"/>
    <dgm:cxn modelId="{F1B4ACE1-4384-4882-A722-32E527544A94}" type="presOf" srcId="{77ABC4F9-423B-4722-83CF-792F7042EE7D}" destId="{9E58E889-7E69-4A6E-A9F2-D838518BEDBE}" srcOrd="0" destOrd="0" presId="urn:microsoft.com/office/officeart/2008/layout/RadialCluster"/>
    <dgm:cxn modelId="{087685E5-8021-405A-BD29-3A7BBC0E268E}" type="presOf" srcId="{069F7D54-5CCB-4558-97D9-097FA6B25509}" destId="{60B1E6E7-2E81-4A94-AEF2-E33EA21D0CB2}" srcOrd="0" destOrd="0" presId="urn:microsoft.com/office/officeart/2008/layout/RadialCluster"/>
    <dgm:cxn modelId="{576AE7ED-61F6-47FA-A14C-4833ACA4F39F}" type="presOf" srcId="{BBF1345A-4039-4E28-A754-4B9BFBF848F2}" destId="{D621618B-EC2F-452E-BAFB-6461DE977E04}" srcOrd="0" destOrd="0" presId="urn:microsoft.com/office/officeart/2008/layout/RadialCluster"/>
    <dgm:cxn modelId="{3AA060F5-2D86-450E-9CAA-47CBE6448A9D}" srcId="{069F7D54-5CCB-4558-97D9-097FA6B25509}" destId="{8CA4F4E0-E2AE-4077-82D5-1D1209AEDFB5}" srcOrd="0" destOrd="0" parTransId="{B344930A-F15C-4C70-B960-8BD169899333}" sibTransId="{2FCC3999-6C35-4F84-ADB0-6E0D356EE47F}"/>
    <dgm:cxn modelId="{C4446B5E-A42F-471F-BCB9-B05DE19A5D49}" type="presParOf" srcId="{60B1E6E7-2E81-4A94-AEF2-E33EA21D0CB2}" destId="{A6598528-5E54-4444-96B9-72CDDED8100E}" srcOrd="0" destOrd="0" presId="urn:microsoft.com/office/officeart/2008/layout/RadialCluster"/>
    <dgm:cxn modelId="{EC67B529-F616-4CF6-839F-78988599B690}" type="presParOf" srcId="{A6598528-5E54-4444-96B9-72CDDED8100E}" destId="{96CCD22D-4805-4ED1-B951-D527FC5559A9}" srcOrd="0" destOrd="0" presId="urn:microsoft.com/office/officeart/2008/layout/RadialCluster"/>
    <dgm:cxn modelId="{D81BCBCF-CC8E-42CD-9CF6-ACC6AC426C0F}" type="presParOf" srcId="{A6598528-5E54-4444-96B9-72CDDED8100E}" destId="{F37B22B6-4C2D-44AE-8D4F-326356052355}" srcOrd="1" destOrd="0" presId="urn:microsoft.com/office/officeart/2008/layout/RadialCluster"/>
    <dgm:cxn modelId="{613B9F40-E048-4CCC-8705-8C26AE08168A}" type="presParOf" srcId="{A6598528-5E54-4444-96B9-72CDDED8100E}" destId="{9E58E889-7E69-4A6E-A9F2-D838518BEDBE}" srcOrd="2" destOrd="0" presId="urn:microsoft.com/office/officeart/2008/layout/RadialCluster"/>
    <dgm:cxn modelId="{B0593FE4-1DBE-44E7-9BE6-BB44176B91E4}" type="presParOf" srcId="{A6598528-5E54-4444-96B9-72CDDED8100E}" destId="{F4B9E8D0-8EA0-4E7D-ABF6-EF53AC461ED3}" srcOrd="3" destOrd="0" presId="urn:microsoft.com/office/officeart/2008/layout/RadialCluster"/>
    <dgm:cxn modelId="{F8C407CA-ADB8-43A1-B3DA-A0C5E7964FD3}" type="presParOf" srcId="{A6598528-5E54-4444-96B9-72CDDED8100E}" destId="{156EE054-99B9-4FF9-8B3E-3AED6C2B2915}" srcOrd="4" destOrd="0" presId="urn:microsoft.com/office/officeart/2008/layout/RadialCluster"/>
    <dgm:cxn modelId="{0931CE0D-028C-4D60-831B-FC282C9E6349}" type="presParOf" srcId="{A6598528-5E54-4444-96B9-72CDDED8100E}" destId="{5CF96BE7-FF55-4472-9FAD-8BE542F717B5}" srcOrd="5" destOrd="0" presId="urn:microsoft.com/office/officeart/2008/layout/RadialCluster"/>
    <dgm:cxn modelId="{BD94DB76-EA2D-4977-8C61-724C4CB4605B}" type="presParOf" srcId="{A6598528-5E54-4444-96B9-72CDDED8100E}" destId="{56C81CED-54C6-42F3-8769-100F11B108B4}" srcOrd="6" destOrd="0" presId="urn:microsoft.com/office/officeart/2008/layout/RadialCluster"/>
    <dgm:cxn modelId="{3298D59B-0198-4B55-8BC6-CF75E5F4EE83}" type="presParOf" srcId="{A6598528-5E54-4444-96B9-72CDDED8100E}" destId="{D621618B-EC2F-452E-BAFB-6461DE977E04}" srcOrd="7" destOrd="0" presId="urn:microsoft.com/office/officeart/2008/layout/RadialCluster"/>
    <dgm:cxn modelId="{C9679E62-BEBE-4D22-B4D3-FBB9CA25201D}" type="presParOf" srcId="{A6598528-5E54-4444-96B9-72CDDED8100E}" destId="{A6417EBF-9BC9-4095-9A0E-DE8B6A02E841}" srcOrd="8" destOrd="0" presId="urn:microsoft.com/office/officeart/2008/layout/RadialCluster"/>
    <dgm:cxn modelId="{5DDFA57F-BD10-4740-8AE0-1C056223AD50}" type="presParOf" srcId="{A6598528-5E54-4444-96B9-72CDDED8100E}" destId="{398FC6A4-4345-4B25-B29F-B0D80E675A01}" srcOrd="9" destOrd="0" presId="urn:microsoft.com/office/officeart/2008/layout/RadialCluster"/>
    <dgm:cxn modelId="{41751F09-1A83-4D37-9B9A-BB75C2CF7407}" type="presParOf" srcId="{A6598528-5E54-4444-96B9-72CDDED8100E}" destId="{5B7406AD-A171-4E9B-A72D-6FBEBF5EEA38}" srcOrd="10" destOrd="0" presId="urn:microsoft.com/office/officeart/2008/layout/RadialCluster"/>
    <dgm:cxn modelId="{037CF2B3-F04D-4391-8C52-9E59145DF87B}" type="presParOf" srcId="{A6598528-5E54-4444-96B9-72CDDED8100E}" destId="{FB49D323-7302-4095-BE5C-BCF944BB72C1}" srcOrd="11" destOrd="0" presId="urn:microsoft.com/office/officeart/2008/layout/RadialCluster"/>
    <dgm:cxn modelId="{73E4A414-3252-407E-8FFE-68D2BC3D9674}" type="presParOf" srcId="{A6598528-5E54-4444-96B9-72CDDED8100E}" destId="{56512BA1-D66B-4DED-8152-D924D0286FFC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CD22D-4805-4ED1-B951-D527FC5559A9}">
      <dsp:nvSpPr>
        <dsp:cNvPr id="0" name=""/>
        <dsp:cNvSpPr/>
      </dsp:nvSpPr>
      <dsp:spPr>
        <a:xfrm>
          <a:off x="3259286" y="1881571"/>
          <a:ext cx="1625600" cy="1625600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+mn-ea"/>
              <a:cs typeface="+mn-cs"/>
            </a:rPr>
            <a:t>Distinctive Programs Defined by:</a:t>
          </a:r>
          <a:endParaRPr lang="en-US" sz="1800" kern="1200" dirty="0"/>
        </a:p>
      </dsp:txBody>
      <dsp:txXfrm>
        <a:off x="3338641" y="1960926"/>
        <a:ext cx="1466890" cy="1466890"/>
      </dsp:txXfrm>
    </dsp:sp>
    <dsp:sp modelId="{F37B22B6-4C2D-44AE-8D4F-326356052355}">
      <dsp:nvSpPr>
        <dsp:cNvPr id="0" name=""/>
        <dsp:cNvSpPr/>
      </dsp:nvSpPr>
      <dsp:spPr>
        <a:xfrm rot="16200000">
          <a:off x="3711383" y="1520868"/>
          <a:ext cx="7214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1406" y="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58E889-7E69-4A6E-A9F2-D838518BEDBE}">
      <dsp:nvSpPr>
        <dsp:cNvPr id="0" name=""/>
        <dsp:cNvSpPr/>
      </dsp:nvSpPr>
      <dsp:spPr>
        <a:xfrm>
          <a:off x="3146057" y="-100005"/>
          <a:ext cx="1852059" cy="1260170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+mn-ea"/>
              <a:cs typeface="+mn-cs"/>
            </a:rPr>
            <a:t>Engaged Teacher/ Scholars</a:t>
          </a:r>
          <a:endParaRPr lang="en-US" sz="1800" kern="1200" dirty="0"/>
        </a:p>
      </dsp:txBody>
      <dsp:txXfrm>
        <a:off x="3207573" y="-38489"/>
        <a:ext cx="1729027" cy="1137138"/>
      </dsp:txXfrm>
    </dsp:sp>
    <dsp:sp modelId="{F4B9E8D0-8EA0-4E7D-ABF6-EF53AC461ED3}">
      <dsp:nvSpPr>
        <dsp:cNvPr id="0" name=""/>
        <dsp:cNvSpPr/>
      </dsp:nvSpPr>
      <dsp:spPr>
        <a:xfrm rot="20159622">
          <a:off x="4857978" y="2205824"/>
          <a:ext cx="62215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2156" y="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EE054-99B9-4FF9-8B3E-3AED6C2B2915}">
      <dsp:nvSpPr>
        <dsp:cNvPr id="0" name=""/>
        <dsp:cNvSpPr/>
      </dsp:nvSpPr>
      <dsp:spPr>
        <a:xfrm>
          <a:off x="5453227" y="869440"/>
          <a:ext cx="2049620" cy="1506830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Experiential and Applied Learning Embedded in the Curriculum</a:t>
          </a:r>
        </a:p>
      </dsp:txBody>
      <dsp:txXfrm>
        <a:off x="5526784" y="942997"/>
        <a:ext cx="1902506" cy="1359716"/>
      </dsp:txXfrm>
    </dsp:sp>
    <dsp:sp modelId="{5CF96BE7-FF55-4472-9FAD-8BE542F717B5}">
      <dsp:nvSpPr>
        <dsp:cNvPr id="0" name=""/>
        <dsp:cNvSpPr/>
      </dsp:nvSpPr>
      <dsp:spPr>
        <a:xfrm rot="1373904">
          <a:off x="4864480" y="3138444"/>
          <a:ext cx="5179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7913" y="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81CED-54C6-42F3-8769-100F11B108B4}">
      <dsp:nvSpPr>
        <dsp:cNvPr id="0" name=""/>
        <dsp:cNvSpPr/>
      </dsp:nvSpPr>
      <dsp:spPr>
        <a:xfrm>
          <a:off x="5361987" y="3056748"/>
          <a:ext cx="2040766" cy="1226897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+mn-ea"/>
              <a:cs typeface="+mn-cs"/>
            </a:rPr>
            <a:t>Clearly Aligned with Career Options</a:t>
          </a:r>
          <a:endParaRPr lang="en-US" sz="1800" kern="1200" dirty="0"/>
        </a:p>
      </dsp:txBody>
      <dsp:txXfrm>
        <a:off x="5421879" y="3116640"/>
        <a:ext cx="1920982" cy="1107113"/>
      </dsp:txXfrm>
    </dsp:sp>
    <dsp:sp modelId="{D621618B-EC2F-452E-BAFB-6461DE977E04}">
      <dsp:nvSpPr>
        <dsp:cNvPr id="0" name=""/>
        <dsp:cNvSpPr/>
      </dsp:nvSpPr>
      <dsp:spPr>
        <a:xfrm rot="5400000">
          <a:off x="3726345" y="3852912"/>
          <a:ext cx="69148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1481" y="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17EBF-9BC9-4095-9A0E-DE8B6A02E841}">
      <dsp:nvSpPr>
        <dsp:cNvPr id="0" name=""/>
        <dsp:cNvSpPr/>
      </dsp:nvSpPr>
      <dsp:spPr>
        <a:xfrm>
          <a:off x="3101864" y="4198653"/>
          <a:ext cx="1940444" cy="1320019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+mn-ea"/>
              <a:cs typeface="+mn-cs"/>
            </a:rPr>
            <a:t>Individualized Student Learning and Support</a:t>
          </a:r>
          <a:endParaRPr lang="en-US" sz="1800" kern="1200" dirty="0"/>
        </a:p>
      </dsp:txBody>
      <dsp:txXfrm>
        <a:off x="3166302" y="4263091"/>
        <a:ext cx="1811568" cy="1191143"/>
      </dsp:txXfrm>
    </dsp:sp>
    <dsp:sp modelId="{398FC6A4-4345-4B25-B29F-B0D80E675A01}">
      <dsp:nvSpPr>
        <dsp:cNvPr id="0" name=""/>
        <dsp:cNvSpPr/>
      </dsp:nvSpPr>
      <dsp:spPr>
        <a:xfrm rot="9423036">
          <a:off x="2729222" y="3146136"/>
          <a:ext cx="5519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1906" y="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7406AD-A171-4E9B-A72D-6FBEBF5EEA38}">
      <dsp:nvSpPr>
        <dsp:cNvPr id="0" name=""/>
        <dsp:cNvSpPr/>
      </dsp:nvSpPr>
      <dsp:spPr>
        <a:xfrm>
          <a:off x="1039907" y="3002491"/>
          <a:ext cx="1711155" cy="1227049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+mn-ea"/>
              <a:cs typeface="+mn-cs"/>
            </a:rPr>
            <a:t>Robust External Partnerships</a:t>
          </a:r>
          <a:endParaRPr lang="en-US" sz="1800" kern="1200" dirty="0"/>
        </a:p>
      </dsp:txBody>
      <dsp:txXfrm>
        <a:off x="1099807" y="3062391"/>
        <a:ext cx="1591355" cy="1107249"/>
      </dsp:txXfrm>
    </dsp:sp>
    <dsp:sp modelId="{FB49D323-7302-4095-BE5C-BCF944BB72C1}">
      <dsp:nvSpPr>
        <dsp:cNvPr id="0" name=""/>
        <dsp:cNvSpPr/>
      </dsp:nvSpPr>
      <dsp:spPr>
        <a:xfrm rot="12236094">
          <a:off x="2747913" y="2225203"/>
          <a:ext cx="53434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4348" y="0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12BA1-D66B-4DED-8152-D924D0286FFC}">
      <dsp:nvSpPr>
        <dsp:cNvPr id="0" name=""/>
        <dsp:cNvSpPr/>
      </dsp:nvSpPr>
      <dsp:spPr>
        <a:xfrm>
          <a:off x="688920" y="951502"/>
          <a:ext cx="2081968" cy="1406498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+mn-ea"/>
              <a:cs typeface="+mn-cs"/>
            </a:rPr>
            <a:t>Life Long Learning Skills and  Life Long Learning Strategy</a:t>
          </a:r>
          <a:endParaRPr lang="en-US" sz="1800" kern="1200" dirty="0"/>
        </a:p>
      </dsp:txBody>
      <dsp:txXfrm>
        <a:off x="757580" y="1020162"/>
        <a:ext cx="1944648" cy="1269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68205-98F0-4191-8FD2-4A16066A124F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7D6DC-7265-4382-8C1E-EF0E7D0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84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A54049C-40C4-49EC-BE06-E170C16E7FF7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8D5993-47A2-4FC1-9846-4E6A2FB1A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4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7516"/>
            <a:ext cx="12192000" cy="680484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50427"/>
            <a:ext cx="9144000" cy="2059535"/>
          </a:xfrm>
        </p:spPr>
        <p:txBody>
          <a:bodyPr anchor="b"/>
          <a:lstStyle>
            <a:lvl1pPr algn="ctr">
              <a:defRPr sz="6000" b="1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84413"/>
          </a:xfrm>
        </p:spPr>
        <p:txBody>
          <a:bodyPr/>
          <a:lstStyle>
            <a:lvl1pPr marL="0" indent="0" algn="ctr">
              <a:buNone/>
              <a:defRPr sz="2400" b="1" i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9" y="537205"/>
            <a:ext cx="4826141" cy="635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44" y="5134316"/>
            <a:ext cx="6716110" cy="9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 r="4120" b="2068"/>
          <a:stretch/>
        </p:blipFill>
        <p:spPr>
          <a:xfrm>
            <a:off x="-22320" y="-17611"/>
            <a:ext cx="12214320" cy="68756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BCC615-93E5-494B-BE1F-F08586544611}"/>
              </a:ext>
            </a:extLst>
          </p:cNvPr>
          <p:cNvSpPr/>
          <p:nvPr userDrawn="1"/>
        </p:nvSpPr>
        <p:spPr>
          <a:xfrm>
            <a:off x="-22320" y="-17612"/>
            <a:ext cx="7725146" cy="6875611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8" y="458082"/>
            <a:ext cx="4826141" cy="6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6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r="1021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7" y="1943230"/>
            <a:ext cx="8714736" cy="11764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28" y="3429000"/>
            <a:ext cx="4826141" cy="6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721092" y="2341285"/>
            <a:ext cx="8211893" cy="1075151"/>
            <a:chOff x="1213461" y="856116"/>
            <a:chExt cx="10637315" cy="139270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458"/>
            <a:stretch/>
          </p:blipFill>
          <p:spPr>
            <a:xfrm>
              <a:off x="1213461" y="972958"/>
              <a:ext cx="5232454" cy="127586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67"/>
            <a:stretch/>
          </p:blipFill>
          <p:spPr>
            <a:xfrm>
              <a:off x="6618322" y="856116"/>
              <a:ext cx="5232454" cy="12504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95" y="1807482"/>
            <a:ext cx="4826141" cy="63533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1426295" y="622320"/>
            <a:ext cx="10107327" cy="1026426"/>
            <a:chOff x="528586" y="1858904"/>
            <a:chExt cx="10107327" cy="1026426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282"/>
            <a:stretch/>
          </p:blipFill>
          <p:spPr>
            <a:xfrm>
              <a:off x="528586" y="1922979"/>
              <a:ext cx="5248607" cy="96235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92"/>
            <a:stretch/>
          </p:blipFill>
          <p:spPr>
            <a:xfrm>
              <a:off x="5338004" y="1858904"/>
              <a:ext cx="5297909" cy="9125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1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8249-C483-4B93-B49F-BDBDCF051A46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6A1-A052-48DE-B440-AE24C3CE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177516"/>
            <a:ext cx="12192000" cy="680484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4516CE-FF1B-934E-9A59-86CB36B2B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7"/>
          <a:stretch/>
        </p:blipFill>
        <p:spPr>
          <a:xfrm>
            <a:off x="10616764" y="6038685"/>
            <a:ext cx="913249" cy="6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177516"/>
            <a:ext cx="12192000" cy="680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4516CE-FF1B-934E-9A59-86CB36B2B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7"/>
          <a:stretch/>
        </p:blipFill>
        <p:spPr>
          <a:xfrm>
            <a:off x="10616764" y="6038685"/>
            <a:ext cx="913249" cy="6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rgbClr val="A7B1B7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77516"/>
            <a:ext cx="12192000" cy="680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4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7000">
                <a:srgbClr val="D31245"/>
              </a:gs>
              <a:gs pos="100000">
                <a:srgbClr val="D31245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77516"/>
            <a:ext cx="12192000" cy="680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8249-C483-4B93-B49F-BDBDCF051A46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6A1-A052-48DE-B440-AE24C3CE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4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8249-C483-4B93-B49F-BDBDCF051A46}" type="datetimeFigureOut">
              <a:rPr lang="en-US" smtClean="0"/>
              <a:t>1/8/20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6A1-A052-48DE-B440-AE24C3CE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rgbClr val="A7B1B7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77516"/>
            <a:ext cx="12192000" cy="680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50427"/>
            <a:ext cx="9144000" cy="2059535"/>
          </a:xfrm>
        </p:spPr>
        <p:txBody>
          <a:bodyPr anchor="b"/>
          <a:lstStyle>
            <a:lvl1pPr algn="ctr">
              <a:defRPr sz="6000" b="1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84413"/>
          </a:xfrm>
        </p:spPr>
        <p:txBody>
          <a:bodyPr/>
          <a:lstStyle>
            <a:lvl1pPr marL="0" indent="0" algn="ctr">
              <a:buNone/>
              <a:defRPr sz="2400" b="1" i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10" y="537205"/>
            <a:ext cx="4810356" cy="6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8249-C483-4B93-B49F-BDBDCF051A46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6A1-A052-48DE-B440-AE24C3CE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3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8249-C483-4B93-B49F-BDBDCF051A46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6A1-A052-48DE-B440-AE24C3CE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6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8249-C483-4B93-B49F-BDBDCF051A46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6A1-A052-48DE-B440-AE24C3CE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58249-C483-4B93-B49F-BDBDCF051A46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6A1-A052-48DE-B440-AE24C3CEF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7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7000">
                <a:srgbClr val="D31245"/>
              </a:gs>
              <a:gs pos="100000">
                <a:srgbClr val="D31245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4960389"/>
            <a:ext cx="12192000" cy="1897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50427"/>
            <a:ext cx="9144000" cy="2059535"/>
          </a:xfrm>
        </p:spPr>
        <p:txBody>
          <a:bodyPr anchor="b"/>
          <a:lstStyle>
            <a:lvl1pPr algn="ctr">
              <a:defRPr sz="60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084413"/>
          </a:xfrm>
        </p:spPr>
        <p:txBody>
          <a:bodyPr/>
          <a:lstStyle>
            <a:lvl1pPr marL="0" indent="0" algn="ctr">
              <a:buNone/>
              <a:defRPr sz="2400" b="1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79" y="537204"/>
            <a:ext cx="4826141" cy="635330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2164511" y="5175737"/>
            <a:ext cx="7850276" cy="906675"/>
            <a:chOff x="2733644" y="5134316"/>
            <a:chExt cx="7850276" cy="906675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36"/>
            <a:stretch/>
          </p:blipFill>
          <p:spPr>
            <a:xfrm>
              <a:off x="2733644" y="5134316"/>
              <a:ext cx="3362356" cy="90667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292"/>
            <a:stretch/>
          </p:blipFill>
          <p:spPr>
            <a:xfrm>
              <a:off x="6204140" y="5203542"/>
              <a:ext cx="4379780" cy="744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233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7516"/>
            <a:ext cx="12192000" cy="680484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rgbClr val="A7B1B7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177516"/>
            <a:ext cx="12192000" cy="680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2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7000">
                <a:srgbClr val="D31245"/>
              </a:gs>
              <a:gs pos="100000">
                <a:srgbClr val="D31245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177516"/>
            <a:ext cx="12192000" cy="680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77516"/>
            <a:ext cx="12192000" cy="680484"/>
          </a:xfrm>
          <a:prstGeom prst="rect">
            <a:avLst/>
          </a:prstGeom>
          <a:solidFill>
            <a:srgbClr val="D31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9" y="537205"/>
            <a:ext cx="4826141" cy="6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rgbClr val="A7B1B7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10" y="537205"/>
            <a:ext cx="4810356" cy="6353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177516"/>
            <a:ext cx="12192000" cy="680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1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7000">
                <a:srgbClr val="D31245"/>
              </a:gs>
              <a:gs pos="100000">
                <a:srgbClr val="D31245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6177516"/>
            <a:ext cx="12192000" cy="680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158249-C483-4B93-B49F-BDBDCF051A46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79" y="537204"/>
            <a:ext cx="4826141" cy="6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6158249-C483-4B93-B49F-BDBDCF051A46}" type="datetimeFigureOut">
              <a:rPr lang="en-US" smtClean="0"/>
              <a:pPr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357F6A1-A052-48DE-B440-AE24C3CEF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5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1" r:id="rId3"/>
    <p:sldLayoutId id="2147483650" r:id="rId4"/>
    <p:sldLayoutId id="2147483663" r:id="rId5"/>
    <p:sldLayoutId id="2147483664" r:id="rId6"/>
    <p:sldLayoutId id="2147483651" r:id="rId7"/>
    <p:sldLayoutId id="2147483665" r:id="rId8"/>
    <p:sldLayoutId id="2147483666" r:id="rId9"/>
    <p:sldLayoutId id="2147483660" r:id="rId10"/>
    <p:sldLayoutId id="2147483661" r:id="rId11"/>
    <p:sldLayoutId id="2147483662" r:id="rId12"/>
    <p:sldLayoutId id="2147483652" r:id="rId13"/>
    <p:sldLayoutId id="2147483653" r:id="rId14"/>
    <p:sldLayoutId id="2147483672" r:id="rId15"/>
    <p:sldLayoutId id="2147483667" r:id="rId16"/>
    <p:sldLayoutId id="2147483668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E3523-079C-9549-83B3-7120017F9781}"/>
              </a:ext>
            </a:extLst>
          </p:cNvPr>
          <p:cNvSpPr txBox="1">
            <a:spLocks/>
          </p:cNvSpPr>
          <p:nvPr/>
        </p:nvSpPr>
        <p:spPr>
          <a:xfrm>
            <a:off x="440635" y="3033581"/>
            <a:ext cx="9144000" cy="20595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President’s Convocation</a:t>
            </a:r>
          </a:p>
          <a:p>
            <a:r>
              <a:rPr lang="en-US" sz="3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Spring 2020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09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A949A6-D6D5-0543-8276-FD32BE0E8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83EF233-8A3A-AC4E-915F-9AD1C5220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3346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eter, clock&#10;&#10;Description automatically generated">
            <a:extLst>
              <a:ext uri="{FF2B5EF4-FFF2-40B4-BE49-F238E27FC236}">
                <a16:creationId xmlns:a16="http://schemas.microsoft.com/office/drawing/2014/main" id="{D0032FB0-2825-BF45-B2E9-E2AF95DFA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6ACABDC-FD72-E344-ADF1-E3F2977DA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42117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48587" y="1504861"/>
            <a:ext cx="8222974" cy="4286339"/>
            <a:chOff x="1295132" y="2635305"/>
            <a:chExt cx="6946820" cy="3096071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964679" y="4323700"/>
              <a:ext cx="5277273" cy="35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lowchart: Terminator 14"/>
            <p:cNvSpPr/>
            <p:nvPr/>
          </p:nvSpPr>
          <p:spPr>
            <a:xfrm>
              <a:off x="1295132" y="4133612"/>
              <a:ext cx="1156062" cy="353151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rgbClr val="D31245">
                  <a:alpha val="9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D312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699839" y="2635305"/>
              <a:ext cx="2543488" cy="1798076"/>
              <a:chOff x="5324567" y="2682585"/>
              <a:chExt cx="2543488" cy="1798076"/>
            </a:xfrm>
          </p:grpSpPr>
          <p:sp>
            <p:nvSpPr>
              <p:cNvPr id="35" name="Donut 34"/>
              <p:cNvSpPr/>
              <p:nvPr/>
            </p:nvSpPr>
            <p:spPr>
              <a:xfrm>
                <a:off x="5699220" y="4239361"/>
                <a:ext cx="279400" cy="241300"/>
              </a:xfrm>
              <a:prstGeom prst="donut">
                <a:avLst/>
              </a:prstGeom>
              <a:solidFill>
                <a:srgbClr val="D31245"/>
              </a:solidFill>
              <a:ln w="25400" cap="flat" cmpd="sng" algn="ctr">
                <a:solidFill>
                  <a:srgbClr val="D31245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36" name="Elbow Connector 35"/>
              <p:cNvCxnSpPr/>
              <p:nvPr/>
            </p:nvCxnSpPr>
            <p:spPr>
              <a:xfrm rot="16200000" flipV="1">
                <a:off x="5097704" y="3476100"/>
                <a:ext cx="1183457" cy="298978"/>
              </a:xfrm>
              <a:prstGeom prst="bentConnector3">
                <a:avLst>
                  <a:gd name="adj1" fmla="val 15218"/>
                </a:avLst>
              </a:prstGeom>
              <a:ln>
                <a:solidFill>
                  <a:srgbClr val="D3124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Flowchart: Terminator 36"/>
              <p:cNvSpPr/>
              <p:nvPr/>
            </p:nvSpPr>
            <p:spPr>
              <a:xfrm>
                <a:off x="5324567" y="2682585"/>
                <a:ext cx="1799553" cy="353151"/>
              </a:xfrm>
              <a:prstGeom prst="flowChartTerminator">
                <a:avLst/>
              </a:prstGeom>
              <a:solidFill>
                <a:srgbClr val="D312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Fall 2019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587002" y="3037612"/>
                <a:ext cx="2281053" cy="1084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Engage Campus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Why and what discussions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Summarize discussions &amp; engage  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4813952" y="4190652"/>
              <a:ext cx="2703055" cy="1540724"/>
              <a:chOff x="7056740" y="4227403"/>
              <a:chExt cx="2703055" cy="1540724"/>
            </a:xfrm>
          </p:grpSpPr>
          <p:cxnSp>
            <p:nvCxnSpPr>
              <p:cNvPr id="29" name="Elbow Connector 28"/>
              <p:cNvCxnSpPr/>
              <p:nvPr/>
            </p:nvCxnSpPr>
            <p:spPr>
              <a:xfrm rot="16200000" flipH="1">
                <a:off x="6899326" y="4766764"/>
                <a:ext cx="1199559" cy="605328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>
              <a:xfrm>
                <a:off x="7056740" y="4227403"/>
                <a:ext cx="2703055" cy="1540724"/>
                <a:chOff x="7056740" y="4227403"/>
                <a:chExt cx="2703055" cy="1540724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7056740" y="4227403"/>
                  <a:ext cx="1690059" cy="1540724"/>
                  <a:chOff x="6421257" y="3473640"/>
                  <a:chExt cx="1690059" cy="1540724"/>
                </a:xfrm>
              </p:grpSpPr>
              <p:sp>
                <p:nvSpPr>
                  <p:cNvPr id="33" name="Donut 32"/>
                  <p:cNvSpPr/>
                  <p:nvPr/>
                </p:nvSpPr>
                <p:spPr>
                  <a:xfrm>
                    <a:off x="6421257" y="3473640"/>
                    <a:ext cx="279400" cy="241300"/>
                  </a:xfrm>
                  <a:prstGeom prst="donu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25400" cap="flat" cmpd="sng" algn="ctr">
                    <a:solidFill>
                      <a:schemeClr val="bg1">
                        <a:lumMod val="75000"/>
                      </a:schemeClr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4" name="Flowchart: Terminator 33"/>
                  <p:cNvSpPr/>
                  <p:nvPr/>
                </p:nvSpPr>
                <p:spPr>
                  <a:xfrm>
                    <a:off x="6546947" y="4661213"/>
                    <a:ext cx="1564369" cy="353151"/>
                  </a:xfrm>
                  <a:prstGeom prst="flowChartTerminator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Spring 2020</a:t>
                    </a:r>
                  </a:p>
                </p:txBody>
              </p:sp>
            </p:grpSp>
            <p:sp>
              <p:nvSpPr>
                <p:cNvPr id="32" name="TextBox 31"/>
                <p:cNvSpPr txBox="1"/>
                <p:nvPr/>
              </p:nvSpPr>
              <p:spPr>
                <a:xfrm>
                  <a:off x="7182430" y="4395544"/>
                  <a:ext cx="2577365" cy="6113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Engage Campus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What SCSU will be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Begin “How” implementation</a:t>
                  </a:r>
                </a:p>
              </p:txBody>
            </p:sp>
          </p:grpSp>
        </p:grpSp>
      </p:grpSp>
      <p:sp>
        <p:nvSpPr>
          <p:cNvPr id="39" name="Donut 38"/>
          <p:cNvSpPr/>
          <p:nvPr/>
        </p:nvSpPr>
        <p:spPr>
          <a:xfrm>
            <a:off x="3353492" y="3724837"/>
            <a:ext cx="330727" cy="294522"/>
          </a:xfrm>
          <a:prstGeom prst="donut">
            <a:avLst/>
          </a:prstGeom>
          <a:solidFill>
            <a:srgbClr val="D31245"/>
          </a:solidFill>
          <a:ln w="25400" cap="flat" cmpd="sng" algn="ctr">
            <a:solidFill>
              <a:srgbClr val="D31245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0" name="Donut 39"/>
          <p:cNvSpPr/>
          <p:nvPr/>
        </p:nvSpPr>
        <p:spPr>
          <a:xfrm>
            <a:off x="3943614" y="3705064"/>
            <a:ext cx="330727" cy="294522"/>
          </a:xfrm>
          <a:prstGeom prst="donut">
            <a:avLst/>
          </a:prstGeom>
          <a:solidFill>
            <a:srgbClr val="D31245"/>
          </a:solidFill>
          <a:ln w="25400" cap="flat" cmpd="sng" algn="ctr">
            <a:solidFill>
              <a:srgbClr val="D31245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41" name="Straight Connector 40"/>
          <p:cNvCxnSpPr>
            <a:stCxn id="39" idx="0"/>
          </p:cNvCxnSpPr>
          <p:nvPr/>
        </p:nvCxnSpPr>
        <p:spPr>
          <a:xfrm flipV="1">
            <a:off x="3518856" y="3477043"/>
            <a:ext cx="1873" cy="247794"/>
          </a:xfrm>
          <a:prstGeom prst="line">
            <a:avLst/>
          </a:prstGeom>
          <a:ln>
            <a:solidFill>
              <a:srgbClr val="D312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098084" y="3457882"/>
            <a:ext cx="1873" cy="247794"/>
          </a:xfrm>
          <a:prstGeom prst="line">
            <a:avLst/>
          </a:prstGeom>
          <a:ln>
            <a:solidFill>
              <a:srgbClr val="D312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0F5F9792-B286-0949-854B-0B0605F0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468" y="121414"/>
            <a:ext cx="10515600" cy="1055110"/>
          </a:xfrm>
        </p:spPr>
        <p:txBody>
          <a:bodyPr/>
          <a:lstStyle/>
          <a:p>
            <a:pPr algn="ctr"/>
            <a:r>
              <a:rPr lang="en-US" i="0" spc="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It’s Time.</a:t>
            </a:r>
          </a:p>
        </p:txBody>
      </p:sp>
      <p:sp>
        <p:nvSpPr>
          <p:cNvPr id="2" name="Rectangle 1"/>
          <p:cNvSpPr/>
          <p:nvPr/>
        </p:nvSpPr>
        <p:spPr>
          <a:xfrm>
            <a:off x="4419599" y="3457882"/>
            <a:ext cx="3456661" cy="25923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2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057ED3-8431-FB43-8548-D74B18E7E0E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3" b="67137"/>
          <a:stretch/>
        </p:blipFill>
        <p:spPr>
          <a:xfrm>
            <a:off x="704032" y="2270760"/>
            <a:ext cx="10291901" cy="1455420"/>
          </a:xfrm>
        </p:spPr>
      </p:pic>
    </p:spTree>
    <p:extLst>
      <p:ext uri="{BB962C8B-B14F-4D97-AF65-F5344CB8AC3E}">
        <p14:creationId xmlns:p14="http://schemas.microsoft.com/office/powerpoint/2010/main" val="35423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0777" y="252361"/>
            <a:ext cx="11449628" cy="6189883"/>
            <a:chOff x="0" y="0"/>
            <a:chExt cx="12478328" cy="70026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2388" t="2427" r="3431" b="3511"/>
            <a:stretch/>
          </p:blipFill>
          <p:spPr>
            <a:xfrm>
              <a:off x="0" y="0"/>
              <a:ext cx="12478328" cy="700267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660122" y="85187"/>
              <a:ext cx="9591841" cy="209459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latin typeface="Bahnschrift SemiBold" panose="020B0502040204020203" pitchFamily="34" charset="0"/>
                </a:rPr>
                <a:t>1970-2000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20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767D90-042D-3041-ABA3-08FEFC6999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REGIONAL COMPREHENSIVE</a:t>
            </a:r>
          </a:p>
        </p:txBody>
      </p:sp>
    </p:spTree>
    <p:extLst>
      <p:ext uri="{BB962C8B-B14F-4D97-AF65-F5344CB8AC3E}">
        <p14:creationId xmlns:p14="http://schemas.microsoft.com/office/powerpoint/2010/main" val="134711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REGIONAL COMPREHENSIVE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6B96E40-941E-2D4F-91DE-098F653F6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9E0E5"/>
          </a:solidFill>
        </p:spPr>
      </p:pic>
      <p:sp>
        <p:nvSpPr>
          <p:cNvPr id="3" name="Rectangle 2"/>
          <p:cNvSpPr/>
          <p:nvPr/>
        </p:nvSpPr>
        <p:spPr>
          <a:xfrm>
            <a:off x="729343" y="4505430"/>
            <a:ext cx="3178628" cy="1779333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- Limited Area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university’s geographical location defined: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student population and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university’s partnerships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 txBox="1">
            <a:spLocks/>
          </p:cNvSpPr>
          <p:nvPr/>
        </p:nvSpPr>
        <p:spPr>
          <a:xfrm>
            <a:off x="729343" y="4221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i="0">
                <a:latin typeface="Roboto Condensed" panose="02000000000000000000" pitchFamily="2" charset="0"/>
                <a:ea typeface="Roboto Condensed" panose="02000000000000000000" pitchFamily="2" charset="0"/>
              </a:rPr>
              <a:t>REGIONAL COMPREHENSIVE</a:t>
            </a:r>
            <a:endParaRPr lang="en-US" i="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91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REGIONAL COMPREHENSIVE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47891E-33C1-E94B-B4FF-3BD384536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5744" y="4233287"/>
            <a:ext cx="3581399" cy="2269467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Comprehensive – Extensive Academic Options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Extensive portfolio of mostly undergraduate academic programs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Stand-alone general education courses lacking integration </a:t>
            </a:r>
          </a:p>
        </p:txBody>
      </p:sp>
    </p:spTree>
    <p:extLst>
      <p:ext uri="{BB962C8B-B14F-4D97-AF65-F5344CB8AC3E}">
        <p14:creationId xmlns:p14="http://schemas.microsoft.com/office/powerpoint/2010/main" val="15535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REGIONAL COMPREHENSIVE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723244-CD20-704E-AEF2-D64C6348B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70716" y="4298601"/>
            <a:ext cx="3581399" cy="2256323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Predominately Teaching Focused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Substantial teaching loads for faculty similar to community colleges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Limited engagement in research, scholarship or creative works </a:t>
            </a:r>
          </a:p>
        </p:txBody>
      </p:sp>
    </p:spTree>
    <p:extLst>
      <p:ext uri="{BB962C8B-B14F-4D97-AF65-F5344CB8AC3E}">
        <p14:creationId xmlns:p14="http://schemas.microsoft.com/office/powerpoint/2010/main" val="169916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REGIONAL COMPREHENSIVE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005009-2166-874E-95DC-5A863C253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742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53402" y="4124430"/>
            <a:ext cx="3581399" cy="1367234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One-Size Fits All Student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differentiation in student advising support programs or structures</a:t>
            </a:r>
          </a:p>
        </p:txBody>
      </p:sp>
    </p:spTree>
    <p:extLst>
      <p:ext uri="{BB962C8B-B14F-4D97-AF65-F5344CB8AC3E}">
        <p14:creationId xmlns:p14="http://schemas.microsoft.com/office/powerpoint/2010/main" val="243373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60" y="1824967"/>
            <a:ext cx="6073140" cy="37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1" y="194899"/>
            <a:ext cx="11664933" cy="65159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7343" y="1420716"/>
            <a:ext cx="5534526" cy="456210"/>
          </a:xfrm>
          <a:prstGeom prst="rect">
            <a:avLst/>
          </a:prstGeom>
          <a:solidFill>
            <a:srgbClr val="C41B1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Bahnschrift SemiBold" panose="020B0502040204020203" pitchFamily="34" charset="0"/>
              </a:rPr>
              <a:t>2000 - 2020</a:t>
            </a:r>
          </a:p>
        </p:txBody>
      </p:sp>
    </p:spTree>
    <p:extLst>
      <p:ext uri="{BB962C8B-B14F-4D97-AF65-F5344CB8AC3E}">
        <p14:creationId xmlns:p14="http://schemas.microsoft.com/office/powerpoint/2010/main" val="36324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62" y="0"/>
            <a:ext cx="10515600" cy="1325563"/>
          </a:xfrm>
        </p:spPr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REGIONAL COMPREHENSIVES ARE STRUGGLING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6056" y="1570913"/>
            <a:ext cx="6963667" cy="4740441"/>
          </a:xfrm>
        </p:spPr>
        <p:txBody>
          <a:bodyPr anchor="t"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/>
              <a:t>West Virginia University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/>
              <a:t>Eastern Washington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/>
              <a:t>Youngstown State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/>
              <a:t>Wright State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/>
              <a:t>Michigan - Central, Eastern, and Ferris State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/>
              <a:t>Last fall, total enrollment at the 13 UW Colleges campuses dropped 22.3%</a:t>
            </a:r>
          </a:p>
          <a:p>
            <a:endParaRPr lang="en-US" b="0" i="0" dirty="0"/>
          </a:p>
          <a:p>
            <a:r>
              <a:rPr lang="en-US" b="0" i="0" dirty="0"/>
              <a:t>Pennsylvania (2010-2019)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/>
              <a:t>East Stroudsburg – down 15.9%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/>
              <a:t>Lock Haven University – down 42%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 err="1"/>
              <a:t>Shippensberg</a:t>
            </a:r>
            <a:r>
              <a:rPr lang="en-US" b="0" i="0" dirty="0"/>
              <a:t> University – down 26.8%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/>
              <a:t>Indiana – down 29.7%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>
            <a:off x="2537137" y="1455821"/>
            <a:ext cx="6761409" cy="4725275"/>
          </a:xfrm>
          <a:prstGeom prst="downArrow">
            <a:avLst>
              <a:gd name="adj1" fmla="val 50000"/>
              <a:gd name="adj2" fmla="val 48365"/>
            </a:avLst>
          </a:prstGeom>
          <a:solidFill>
            <a:srgbClr val="C40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731" y="3257005"/>
            <a:ext cx="10485120" cy="2394857"/>
          </a:xfrm>
        </p:spPr>
        <p:txBody>
          <a:bodyPr anchor="t">
            <a:normAutofit/>
          </a:bodyPr>
          <a:lstStyle/>
          <a:p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1.  New RCU @SCSU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 txBox="1">
            <a:spLocks/>
          </p:cNvSpPr>
          <p:nvPr/>
        </p:nvSpPr>
        <p:spPr>
          <a:xfrm>
            <a:off x="698776" y="535577"/>
            <a:ext cx="10944584" cy="2425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To be competitive SCSU must create Distinctive Differences from other universities</a:t>
            </a:r>
          </a:p>
        </p:txBody>
      </p:sp>
    </p:spTree>
    <p:extLst>
      <p:ext uri="{BB962C8B-B14F-4D97-AF65-F5344CB8AC3E}">
        <p14:creationId xmlns:p14="http://schemas.microsoft.com/office/powerpoint/2010/main" val="412322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, drawing&#10;&#10;Description automatically generated">
            <a:extLst>
              <a:ext uri="{FF2B5EF4-FFF2-40B4-BE49-F238E27FC236}">
                <a16:creationId xmlns:a16="http://schemas.microsoft.com/office/drawing/2014/main" id="{4E7F01D5-2579-F34C-8C6B-001F65E19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819" y="0"/>
            <a:ext cx="10515600" cy="1325563"/>
          </a:xfrm>
        </p:spPr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REGIONAL COMPREHENSIVE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E54490-0964-3F45-BEFA-6746A2697E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96" y="0"/>
            <a:ext cx="7201408" cy="40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A9AFD9-E8A8-2341-B512-B8414AFD8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REGIONAL COMPREHENSIVE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2" y="4391308"/>
            <a:ext cx="6281055" cy="2308324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Expanded Regional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populations from MN, selected states and international;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 to address workforce needs in MN;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Partnerships that better leverages the assets of local, statewide and global partners;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Connects assets and expertise of our academic community to address local to global needs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33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EA71F4-8F03-D947-8589-8CA97C98E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914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REGIONAL COMPREHENSIVE</a:t>
            </a:r>
          </a:p>
        </p:txBody>
      </p:sp>
    </p:spTree>
    <p:extLst>
      <p:ext uri="{BB962C8B-B14F-4D97-AF65-F5344CB8AC3E}">
        <p14:creationId xmlns:p14="http://schemas.microsoft.com/office/powerpoint/2010/main" val="42729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EA71F4-8F03-D947-8589-8CA97C98E7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914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REGIONAL COMPREHENSIVE</a:t>
            </a:r>
          </a:p>
        </p:txBody>
      </p:sp>
      <p:sp>
        <p:nvSpPr>
          <p:cNvPr id="6" name="Rectangle 5"/>
          <p:cNvSpPr/>
          <p:nvPr/>
        </p:nvSpPr>
        <p:spPr>
          <a:xfrm>
            <a:off x="370114" y="4063863"/>
            <a:ext cx="11364686" cy="2565831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Distinctive Comprehensive University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university recognized as a leader in four academic areas;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strengthened position in Humanities, Arts, and Social Sciences programs for the 21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century;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programs will be distinctive by incorporating 6 characteristics that maximize student growth and success;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a designated number of top ranked and nationally recognized degree programs in each college and school;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 masters and doctoral programs;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Liberal education program is integrated and connected with student’s academic path and promotes personal and professional success;</a:t>
            </a:r>
          </a:p>
        </p:txBody>
      </p:sp>
    </p:spTree>
    <p:extLst>
      <p:ext uri="{BB962C8B-B14F-4D97-AF65-F5344CB8AC3E}">
        <p14:creationId xmlns:p14="http://schemas.microsoft.com/office/powerpoint/2010/main" val="42509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</a:rPr>
              <a:t>UNIVERSITY LEADER </a:t>
            </a:r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IN </a:t>
            </a:r>
            <a:r>
              <a:rPr lang="en-US" i="0" dirty="0">
                <a:solidFill>
                  <a:srgbClr val="D3124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</a:t>
            </a:r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ACADEMIC FIELDS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C6CEA4-A573-BE42-A5A5-3C30331A2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6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</a:rPr>
              <a:t>UNIVERSITY LEADER </a:t>
            </a:r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IN </a:t>
            </a:r>
            <a:r>
              <a:rPr lang="en-US" i="0" dirty="0">
                <a:solidFill>
                  <a:srgbClr val="D3124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</a:t>
            </a:r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ACADEMIC FIELDS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EA22DFA-A36E-2B47-B418-4ECD7CDCBF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5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</a:rPr>
              <a:t>UNIVERSITY LEADER </a:t>
            </a:r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IN </a:t>
            </a:r>
            <a:r>
              <a:rPr lang="en-US" i="0" dirty="0">
                <a:solidFill>
                  <a:srgbClr val="D3124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</a:t>
            </a:r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ACADEMIC FIELDS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31BEF55-D6D1-D741-B4BB-7179951D5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18046" y="3180140"/>
            <a:ext cx="5041232" cy="1805346"/>
            <a:chOff x="3874052" y="3845823"/>
            <a:chExt cx="4443896" cy="1442457"/>
          </a:xfrm>
        </p:grpSpPr>
        <p:pic>
          <p:nvPicPr>
            <p:cNvPr id="3" name="Pictur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920E24E-C58E-7349-A14F-B98152337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540"/>
            <a:stretch/>
          </p:blipFill>
          <p:spPr>
            <a:xfrm>
              <a:off x="3874052" y="3845823"/>
              <a:ext cx="4443896" cy="1295137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 flipV="1">
              <a:off x="4419600" y="5288280"/>
              <a:ext cx="3291840" cy="0"/>
            </a:xfrm>
            <a:prstGeom prst="line">
              <a:avLst/>
            </a:prstGeom>
            <a:ln w="107950">
              <a:solidFill>
                <a:srgbClr val="C4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08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</a:rPr>
              <a:t>UNIVERSITY LEADER </a:t>
            </a:r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IN </a:t>
            </a:r>
            <a:r>
              <a:rPr lang="en-US" i="0" dirty="0">
                <a:solidFill>
                  <a:srgbClr val="D3124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</a:t>
            </a:r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ACADEMIC FIELDS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B878665-08FC-2F4A-AA47-E52075D04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</a:rPr>
              <a:t>UNIVERSITY LEADER </a:t>
            </a:r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IN </a:t>
            </a:r>
            <a:r>
              <a:rPr lang="en-US" i="0" dirty="0">
                <a:solidFill>
                  <a:srgbClr val="D3124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</a:t>
            </a:r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ACADEMIC FIELDS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E184BB-E326-8E47-8779-72CD94976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3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A703435C-4FC2-B245-B581-45AC3F472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8343427" y="4415401"/>
              <a:ext cx="1582309" cy="18697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kern="0" spc="-30" dirty="0">
                  <a:latin typeface="Leelawadee" panose="020B0502040204020203" pitchFamily="34" charset="-34"/>
                  <a:ea typeface="Gadugi" panose="020B0502040204020203" pitchFamily="34" charset="0"/>
                  <a:cs typeface="Leelawadee" panose="020B0502040204020203" pitchFamily="34" charset="-34"/>
                </a:rPr>
                <a:t>Transformative educational experiences that are responsive to the needs of the students, society, &amp; the world ________________________</a:t>
              </a:r>
            </a:p>
            <a:p>
              <a:pPr algn="ctr"/>
              <a:endParaRPr lang="en-US" sz="1050" kern="0" spc="-30" dirty="0">
                <a:latin typeface="Leelawadee" panose="020B0502040204020203" pitchFamily="34" charset="-34"/>
                <a:ea typeface="Gadugi" panose="020B0502040204020203" pitchFamily="34" charset="0"/>
                <a:cs typeface="Leelawadee" panose="020B0502040204020203" pitchFamily="34" charset="-34"/>
              </a:endParaRPr>
            </a:p>
            <a:p>
              <a:pPr algn="ctr"/>
              <a:r>
                <a:rPr lang="en-US" sz="1050" kern="0" spc="-30" dirty="0">
                  <a:latin typeface="Leelawadee" panose="020B0502040204020203" pitchFamily="34" charset="-34"/>
                  <a:ea typeface="Gadugi" panose="020B0502040204020203" pitchFamily="34" charset="0"/>
                  <a:cs typeface="Leelawadee" panose="020B0502040204020203" pitchFamily="34" charset="-34"/>
                </a:rPr>
                <a:t>Utilizing robust partnerships with industry &amp; community</a:t>
              </a:r>
              <a:endParaRPr lang="en-US" sz="1100" kern="0" spc="-30" dirty="0">
                <a:latin typeface="Leelawadee" panose="020B0502040204020203" pitchFamily="34" charset="-34"/>
                <a:ea typeface="Gadugi" panose="020B0502040204020203" pitchFamily="34" charset="0"/>
                <a:cs typeface="Leelawadee" panose="020B05020402040202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47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Picture 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8E90FA3-BBBB-4A41-BE8F-46CED0709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225870" y="4475559"/>
              <a:ext cx="1582309" cy="18697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kern="0" spc="-30" dirty="0">
                  <a:latin typeface="Leelawadee" panose="020B0502040204020203" pitchFamily="34" charset="-34"/>
                  <a:ea typeface="Gadugi" panose="020B0502040204020203" pitchFamily="34" charset="0"/>
                  <a:cs typeface="Leelawadee" panose="020B0502040204020203" pitchFamily="34" charset="-34"/>
                </a:rPr>
                <a:t>Transformative educational experiences that are responsive to the needs of the students, society, &amp; the world ________________________</a:t>
              </a:r>
            </a:p>
            <a:p>
              <a:pPr algn="ctr"/>
              <a:endParaRPr lang="en-US" sz="1050" kern="0" spc="-30" dirty="0">
                <a:latin typeface="Leelawadee" panose="020B0502040204020203" pitchFamily="34" charset="-34"/>
                <a:ea typeface="Gadugi" panose="020B0502040204020203" pitchFamily="34" charset="0"/>
                <a:cs typeface="Leelawadee" panose="020B0502040204020203" pitchFamily="34" charset="-34"/>
              </a:endParaRPr>
            </a:p>
            <a:p>
              <a:pPr algn="ctr"/>
              <a:r>
                <a:rPr lang="en-US" sz="1050" kern="0" spc="-30" dirty="0">
                  <a:latin typeface="Leelawadee" panose="020B0502040204020203" pitchFamily="34" charset="-34"/>
                  <a:ea typeface="Gadugi" panose="020B0502040204020203" pitchFamily="34" charset="0"/>
                  <a:cs typeface="Leelawadee" panose="020B0502040204020203" pitchFamily="34" charset="-34"/>
                </a:rPr>
                <a:t>Utilizing robust partnerships with industry &amp; community</a:t>
              </a:r>
              <a:endParaRPr lang="en-US" sz="1100" kern="0" spc="-30" dirty="0">
                <a:latin typeface="Leelawadee" panose="020B0502040204020203" pitchFamily="34" charset="-34"/>
                <a:ea typeface="Gadugi" panose="020B0502040204020203" pitchFamily="34" charset="0"/>
                <a:cs typeface="Leelawadee" panose="020B0502040204020203" pitchFamily="34" charset="-34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569234" y="3500086"/>
            <a:ext cx="30616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onia" panose="02000503040000020004" pitchFamily="2" charset="0"/>
                <a:ea typeface="Microsoft YaHei UI Light" panose="020B0502040204020203" pitchFamily="34" charset="-122"/>
              </a:rPr>
              <a:t>Clinical and Experiential Learning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52237" y="858328"/>
            <a:ext cx="3178629" cy="10310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lonia" panose="02000503040000020004" pitchFamily="2" charset="0"/>
                <a:ea typeface="Microsoft YaHei UI Light" panose="020B0502040204020203" pitchFamily="34" charset="-122"/>
              </a:rPr>
              <a:t>Integrated Liberal </a:t>
            </a:r>
            <a:r>
              <a:rPr lang="en-US" sz="1500" dirty="0" err="1">
                <a:latin typeface="Helonia" panose="02000503040000020004" pitchFamily="2" charset="0"/>
                <a:ea typeface="Microsoft YaHei UI Light" panose="020B0502040204020203" pitchFamily="34" charset="-122"/>
              </a:rPr>
              <a:t>Educ</a:t>
            </a:r>
            <a:r>
              <a:rPr lang="en-US" sz="1500" dirty="0">
                <a:latin typeface="Helonia" panose="02000503040000020004" pitchFamily="2" charset="0"/>
                <a:ea typeface="Microsoft YaHei UI Light" panose="020B0502040204020203" pitchFamily="34" charset="-122"/>
              </a:rPr>
              <a:t> Program</a:t>
            </a:r>
          </a:p>
          <a:p>
            <a:pPr algn="ctr"/>
            <a:r>
              <a:rPr lang="en-US" sz="1500" dirty="0">
                <a:latin typeface="Helonia" panose="02000503040000020004" pitchFamily="2" charset="0"/>
                <a:ea typeface="Microsoft YaHei UI Light" panose="020B0502040204020203" pitchFamily="34" charset="-122"/>
              </a:rPr>
              <a:t>A strengthened position in Humanities, Arts, &amp; Social Sciences programs</a:t>
            </a:r>
            <a:r>
              <a:rPr lang="en-US" sz="1600" dirty="0">
                <a:latin typeface="Helonia" panose="02000503040000020004" pitchFamily="2" charset="0"/>
                <a:ea typeface="Microsoft YaHei UI Light" panose="020B0502040204020203" pitchFamily="34" charset="-122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69233" y="4895349"/>
            <a:ext cx="306163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onia" panose="02000503040000020004" pitchFamily="2" charset="0"/>
                <a:ea typeface="Microsoft YaHei UI Light" panose="020B0502040204020203" pitchFamily="34" charset="-122"/>
              </a:rPr>
              <a:t>Centers &amp; Institutes</a:t>
            </a:r>
          </a:p>
          <a:p>
            <a:pPr algn="ctr"/>
            <a:r>
              <a:rPr lang="en-US" dirty="0">
                <a:latin typeface="Helonia" panose="02000503040000020004" pitchFamily="2" charset="0"/>
                <a:ea typeface="Microsoft YaHei UI Light" panose="020B0502040204020203" pitchFamily="34" charset="-122"/>
              </a:rPr>
              <a:t>Applied &amp; Translational Research &amp; Creative Works </a:t>
            </a:r>
          </a:p>
        </p:txBody>
      </p:sp>
    </p:spTree>
    <p:extLst>
      <p:ext uri="{BB962C8B-B14F-4D97-AF65-F5344CB8AC3E}">
        <p14:creationId xmlns:p14="http://schemas.microsoft.com/office/powerpoint/2010/main" val="12222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898" y="0"/>
            <a:ext cx="12192000" cy="1102926"/>
          </a:xfrm>
        </p:spPr>
        <p:txBody>
          <a:bodyPr>
            <a:normAutofit/>
          </a:bodyPr>
          <a:lstStyle/>
          <a:p>
            <a:r>
              <a:rPr lang="en-US" sz="3600" dirty="0"/>
              <a:t>Program Distinction Through 6 Unique Characteristics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1851247" y="11425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47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15F694-5797-6844-BB7F-36BE5E5455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-1517904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REGIONAL COMPREHENSIVE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4434842" y="4089556"/>
            <a:ext cx="6281055" cy="2585323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Teacher-Scholars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Faculty are teacher scholars who integrate their research, scholarship and creative works with instruction and student experience;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Differentiated workload to promote scholarship and creative works;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Centers and Institutes are created to conduct applied research, scholarship, and creative work that aligns external needs with faculty expertise.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9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736DFE-A5D5-6B40-82EA-873C5C0EEE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560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0083A-C853-B54B-8849-751A23F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REGIONAL COMPREHENSIVE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0436" y="4097862"/>
            <a:ext cx="7566205" cy="2642775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Individualized Approach for Student Success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Individually based student support and guidance that reflects the diversity of our students and begins when admitted and continues through graduation;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opportunities for students to tailor their educational experiences to reflect their goals and personal mission;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Leverage data and technology to target support to specific student needs;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 out, looped learning and post-graduate connections are fostered.</a:t>
            </a:r>
          </a:p>
        </p:txBody>
      </p:sp>
    </p:spTree>
    <p:extLst>
      <p:ext uri="{BB962C8B-B14F-4D97-AF65-F5344CB8AC3E}">
        <p14:creationId xmlns:p14="http://schemas.microsoft.com/office/powerpoint/2010/main" val="101700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1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0EFD2C-6D3F-264C-A8AB-5DA9819FBC6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-548641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20367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1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429F27-10F1-D94D-90BA-8B471F305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1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C2121A-8133-174D-9EC8-6E4B4C688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8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48587" y="1504861"/>
            <a:ext cx="4793974" cy="2563241"/>
            <a:chOff x="1295132" y="2635305"/>
            <a:chExt cx="4049979" cy="1851458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964679" y="4323700"/>
              <a:ext cx="2380432" cy="1874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lowchart: Terminator 14"/>
            <p:cNvSpPr/>
            <p:nvPr/>
          </p:nvSpPr>
          <p:spPr>
            <a:xfrm>
              <a:off x="1295132" y="4133612"/>
              <a:ext cx="1156062" cy="353151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rgbClr val="D31245">
                  <a:alpha val="9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D312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699839" y="2635305"/>
              <a:ext cx="2543488" cy="1798076"/>
              <a:chOff x="5324567" y="2682585"/>
              <a:chExt cx="2543488" cy="1798076"/>
            </a:xfrm>
          </p:grpSpPr>
          <p:sp>
            <p:nvSpPr>
              <p:cNvPr id="35" name="Donut 34"/>
              <p:cNvSpPr/>
              <p:nvPr/>
            </p:nvSpPr>
            <p:spPr>
              <a:xfrm>
                <a:off x="5699220" y="4239361"/>
                <a:ext cx="279400" cy="241300"/>
              </a:xfrm>
              <a:prstGeom prst="donut">
                <a:avLst/>
              </a:prstGeom>
              <a:solidFill>
                <a:srgbClr val="D31245"/>
              </a:solidFill>
              <a:ln w="25400" cap="flat" cmpd="sng" algn="ctr">
                <a:solidFill>
                  <a:srgbClr val="D31245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36" name="Elbow Connector 35"/>
              <p:cNvCxnSpPr/>
              <p:nvPr/>
            </p:nvCxnSpPr>
            <p:spPr>
              <a:xfrm rot="16200000" flipV="1">
                <a:off x="5097704" y="3476100"/>
                <a:ext cx="1183457" cy="298978"/>
              </a:xfrm>
              <a:prstGeom prst="bentConnector3">
                <a:avLst>
                  <a:gd name="adj1" fmla="val 15218"/>
                </a:avLst>
              </a:prstGeom>
              <a:ln>
                <a:solidFill>
                  <a:srgbClr val="D3124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Flowchart: Terminator 36"/>
              <p:cNvSpPr/>
              <p:nvPr/>
            </p:nvSpPr>
            <p:spPr>
              <a:xfrm>
                <a:off x="5324567" y="2682585"/>
                <a:ext cx="1799553" cy="353151"/>
              </a:xfrm>
              <a:prstGeom prst="flowChartTerminator">
                <a:avLst/>
              </a:prstGeom>
              <a:solidFill>
                <a:srgbClr val="D312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Fall 2019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587002" y="3037612"/>
                <a:ext cx="2281053" cy="1084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Engage Campus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Why and what discussions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Summarize discussions &amp; engage  </a:t>
                </a:r>
              </a:p>
            </p:txBody>
          </p:sp>
        </p:grpSp>
      </p:grpSp>
      <p:sp>
        <p:nvSpPr>
          <p:cNvPr id="39" name="Donut 38"/>
          <p:cNvSpPr/>
          <p:nvPr/>
        </p:nvSpPr>
        <p:spPr>
          <a:xfrm>
            <a:off x="3353492" y="3724837"/>
            <a:ext cx="330727" cy="294522"/>
          </a:xfrm>
          <a:prstGeom prst="donut">
            <a:avLst/>
          </a:prstGeom>
          <a:solidFill>
            <a:srgbClr val="D31245"/>
          </a:solidFill>
          <a:ln w="25400" cap="flat" cmpd="sng" algn="ctr">
            <a:solidFill>
              <a:srgbClr val="D31245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0" name="Donut 39"/>
          <p:cNvSpPr/>
          <p:nvPr/>
        </p:nvSpPr>
        <p:spPr>
          <a:xfrm>
            <a:off x="3943614" y="3705064"/>
            <a:ext cx="330727" cy="294522"/>
          </a:xfrm>
          <a:prstGeom prst="donut">
            <a:avLst/>
          </a:prstGeom>
          <a:solidFill>
            <a:srgbClr val="D31245"/>
          </a:solidFill>
          <a:ln w="25400" cap="flat" cmpd="sng" algn="ctr">
            <a:solidFill>
              <a:srgbClr val="D31245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41" name="Straight Connector 40"/>
          <p:cNvCxnSpPr>
            <a:stCxn id="39" idx="0"/>
          </p:cNvCxnSpPr>
          <p:nvPr/>
        </p:nvCxnSpPr>
        <p:spPr>
          <a:xfrm flipV="1">
            <a:off x="3518856" y="3477043"/>
            <a:ext cx="1873" cy="247794"/>
          </a:xfrm>
          <a:prstGeom prst="line">
            <a:avLst/>
          </a:prstGeom>
          <a:ln>
            <a:solidFill>
              <a:srgbClr val="D312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098084" y="3457882"/>
            <a:ext cx="1873" cy="247794"/>
          </a:xfrm>
          <a:prstGeom prst="line">
            <a:avLst/>
          </a:prstGeom>
          <a:ln>
            <a:solidFill>
              <a:srgbClr val="D312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50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1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5EE01F-8E4E-0249-9477-7197E3323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4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1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9B23431-97B0-8C40-9650-747E61E95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1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72E4DCA-02F4-CF4A-9990-6E6BB867A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5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1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9156E87-2F8B-9645-8B7F-80D9042C6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0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1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2A58E11-49D5-674C-98DE-116FBCBCA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6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CA74D6-FCD7-7646-A59E-49FA18C2636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0"/>
          <a:stretch/>
        </p:blipFill>
        <p:spPr>
          <a:xfrm>
            <a:off x="0" y="0"/>
            <a:ext cx="12192000" cy="6178378"/>
          </a:xfrm>
        </p:spPr>
      </p:pic>
    </p:spTree>
    <p:extLst>
      <p:ext uri="{BB962C8B-B14F-4D97-AF65-F5344CB8AC3E}">
        <p14:creationId xmlns:p14="http://schemas.microsoft.com/office/powerpoint/2010/main" val="894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057ED3-8431-FB43-8548-D74B18E7E0E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10" b="25431"/>
          <a:stretch/>
        </p:blipFill>
        <p:spPr>
          <a:xfrm>
            <a:off x="867318" y="757646"/>
            <a:ext cx="10291901" cy="1201783"/>
          </a:xfrm>
        </p:spPr>
      </p:pic>
      <p:pic>
        <p:nvPicPr>
          <p:cNvPr id="1026" name="Picture 2" descr="Cooking Posters, Prints &amp; Poster Printing | Zazzle 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1" y="2403643"/>
            <a:ext cx="2924175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7532" y="270524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i="1" dirty="0"/>
              <a:t>“Just as ripples spread out when a single pebble is dropped into water, the actions of individuals can have far-reaching effects”</a:t>
            </a:r>
          </a:p>
        </p:txBody>
      </p:sp>
    </p:spTree>
    <p:extLst>
      <p:ext uri="{BB962C8B-B14F-4D97-AF65-F5344CB8AC3E}">
        <p14:creationId xmlns:p14="http://schemas.microsoft.com/office/powerpoint/2010/main" val="37491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 a New RCU – Let’s Go!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portfolio under each of the 4 areas</a:t>
            </a:r>
          </a:p>
          <a:p>
            <a:r>
              <a:rPr lang="en-US" dirty="0"/>
              <a:t>Top ranked programs</a:t>
            </a:r>
          </a:p>
          <a:p>
            <a:r>
              <a:rPr lang="en-US" dirty="0"/>
              <a:t>Program distinction characteristics</a:t>
            </a:r>
          </a:p>
          <a:p>
            <a:r>
              <a:rPr lang="en-US" dirty="0"/>
              <a:t>Centers and Institutes </a:t>
            </a:r>
          </a:p>
          <a:p>
            <a:r>
              <a:rPr lang="en-US" dirty="0"/>
              <a:t>LEP and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strengthened position in Humanities, Arts, and Social Sciences programs for the 21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century</a:t>
            </a:r>
            <a:endParaRPr lang="en-US" dirty="0"/>
          </a:p>
          <a:p>
            <a:r>
              <a:rPr lang="en-US" dirty="0"/>
              <a:t>Huskies Advance Pathways</a:t>
            </a:r>
          </a:p>
          <a:p>
            <a:r>
              <a:rPr lang="en-US" dirty="0"/>
              <a:t>Husky Coaches</a:t>
            </a:r>
          </a:p>
        </p:txBody>
      </p:sp>
    </p:spTree>
    <p:extLst>
      <p:ext uri="{BB962C8B-B14F-4D97-AF65-F5344CB8AC3E}">
        <p14:creationId xmlns:p14="http://schemas.microsoft.com/office/powerpoint/2010/main" val="180148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031" b="9765"/>
          <a:stretch/>
        </p:blipFill>
        <p:spPr>
          <a:xfrm>
            <a:off x="0" y="-9625"/>
            <a:ext cx="12191999" cy="68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3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A00F22-B69B-044D-87E6-A24BE131FED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0"/>
            <a:ext cx="10597147" cy="5865977"/>
          </a:xfrm>
        </p:spPr>
      </p:pic>
    </p:spTree>
    <p:extLst>
      <p:ext uri="{BB962C8B-B14F-4D97-AF65-F5344CB8AC3E}">
        <p14:creationId xmlns:p14="http://schemas.microsoft.com/office/powerpoint/2010/main" val="141946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057ED3-8431-FB43-8548-D74B18E7E0E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92" y="185384"/>
            <a:ext cx="10291901" cy="5789194"/>
          </a:xfrm>
        </p:spPr>
      </p:pic>
    </p:spTree>
    <p:extLst>
      <p:ext uri="{BB962C8B-B14F-4D97-AF65-F5344CB8AC3E}">
        <p14:creationId xmlns:p14="http://schemas.microsoft.com/office/powerpoint/2010/main" val="154531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86DD984E-C774-444B-94F9-7D28B5D41F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5F9792-B286-0949-854B-0B0605F0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15558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A2B3FC-786D-6A43-AE4D-5610A4C962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2E6DC1F-5EB1-EB48-8471-6FAD7DFED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135517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E759A2-FF05-A24C-B910-D3CFD241AD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3F9EDB-5411-3447-9747-659E931A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algn="ctr"/>
            <a:r>
              <a:rPr lang="en-US" i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6732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leashed.potx" id="{EDE33EBF-1988-49C1-8005-568B6DDC7EA7}" vid="{0C6609F2-C58B-4655-A004-823031BECB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18F537B15A754D83B13C72F8BA5408" ma:contentTypeVersion="10" ma:contentTypeDescription="Create a new document." ma:contentTypeScope="" ma:versionID="f8c434f4ea9d486c4c0ba2a11a539e41">
  <xsd:schema xmlns:xsd="http://www.w3.org/2001/XMLSchema" xmlns:xs="http://www.w3.org/2001/XMLSchema" xmlns:p="http://schemas.microsoft.com/office/2006/metadata/properties" xmlns:ns3="67c78a81-2e74-4889-b58f-819eec7c466a" targetNamespace="http://schemas.microsoft.com/office/2006/metadata/properties" ma:root="true" ma:fieldsID="a57a95520514771a826d0166f2d6eda6" ns3:_="">
    <xsd:import namespace="67c78a81-2e74-4889-b58f-819eec7c466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78a81-2e74-4889-b58f-819eec7c4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6FE862-8A7F-42F2-B939-B8B70D07EF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60B03A-5270-4A0B-8FD8-F86C03E517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c78a81-2e74-4889-b58f-819eec7c46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1E6475-9E61-4C68-A379-918139F0B000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67c78a81-2e74-4889-b58f-819eec7c466a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unleashed</Template>
  <TotalTime>26376</TotalTime>
  <Words>723</Words>
  <Application>Microsoft Macintosh PowerPoint</Application>
  <PresentationFormat>Widescreen</PresentationFormat>
  <Paragraphs>118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Bahnschrift SemiBold</vt:lpstr>
      <vt:lpstr>Calibri</vt:lpstr>
      <vt:lpstr>Helonia</vt:lpstr>
      <vt:lpstr>Leelawadee</vt:lpstr>
      <vt:lpstr>Roboto Condensed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</vt:lpstr>
      <vt:lpstr>FEEDBACK</vt:lpstr>
      <vt:lpstr>FEEDBACK</vt:lpstr>
      <vt:lpstr>FEEDBACK</vt:lpstr>
      <vt:lpstr>FEEDBACK</vt:lpstr>
      <vt:lpstr>It’s Time.</vt:lpstr>
      <vt:lpstr>PowerPoint Presentation</vt:lpstr>
      <vt:lpstr>PowerPoint Presentation</vt:lpstr>
      <vt:lpstr>REGIONAL COMPREHENSIVE</vt:lpstr>
      <vt:lpstr>REGIONAL COMPREHENSIVE</vt:lpstr>
      <vt:lpstr>REGIONAL COMPREHENSIVE</vt:lpstr>
      <vt:lpstr>REGIONAL COMPREHENSIVE</vt:lpstr>
      <vt:lpstr>REGIONAL COMPREHENSIVE</vt:lpstr>
      <vt:lpstr>PowerPoint Presentation</vt:lpstr>
      <vt:lpstr>REGIONAL COMPREHENSIVES ARE STRUGGLING</vt:lpstr>
      <vt:lpstr> 1.  New RCU @SCSU</vt:lpstr>
      <vt:lpstr>REGIONAL COMPREHENSIVE</vt:lpstr>
      <vt:lpstr>REGIONAL COMPREHENSIVE</vt:lpstr>
      <vt:lpstr>REGIONAL COMPREHENSIVE</vt:lpstr>
      <vt:lpstr>REGIONAL COMPREHENSIVE</vt:lpstr>
      <vt:lpstr>UNIVERSITY LEADER IN 4 ACADEMIC FIELDS</vt:lpstr>
      <vt:lpstr>UNIVERSITY LEADER IN 4 ACADEMIC FIELDS</vt:lpstr>
      <vt:lpstr>UNIVERSITY LEADER IN 4 ACADEMIC FIELDS</vt:lpstr>
      <vt:lpstr>UNIVERSITY LEADER IN 4 ACADEMIC FIELDS</vt:lpstr>
      <vt:lpstr>UNIVERSITY LEADER IN 4 ACADEMIC FIELDS</vt:lpstr>
      <vt:lpstr>PowerPoint Presentation</vt:lpstr>
      <vt:lpstr>PowerPoint Presentation</vt:lpstr>
      <vt:lpstr>Program Distinction Through 6 Unique Characteristics</vt:lpstr>
      <vt:lpstr>REGIONAL COMPREHENSIVE</vt:lpstr>
      <vt:lpstr>REGIONAL COMPREHENSIVE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 a New RCU – Let’s Go!</vt:lpstr>
      <vt:lpstr>PowerPoint Presentation</vt:lpstr>
    </vt:vector>
  </TitlesOfParts>
  <Company>St. Cloud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2019 President’s Convocation</dc:title>
  <dc:creator>wacker, robbyn</dc:creator>
  <cp:lastModifiedBy>Gregory, Daniel D</cp:lastModifiedBy>
  <cp:revision>135</cp:revision>
  <cp:lastPrinted>2019-09-05T14:50:16Z</cp:lastPrinted>
  <dcterms:created xsi:type="dcterms:W3CDTF">2019-08-19T19:19:46Z</dcterms:created>
  <dcterms:modified xsi:type="dcterms:W3CDTF">2020-01-08T14:23:19Z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0x0101008318F537B15A754D83B13C72F8BA5408</vt:lpwstr>
  </property>
</Properties>
</file>