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75" r:id="rId4"/>
    <p:sldId id="257" r:id="rId5"/>
    <p:sldId id="258" r:id="rId6"/>
    <p:sldId id="263" r:id="rId7"/>
    <p:sldId id="265" r:id="rId8"/>
    <p:sldId id="266" r:id="rId9"/>
    <p:sldId id="267" r:id="rId10"/>
    <p:sldId id="269" r:id="rId11"/>
    <p:sldId id="268" r:id="rId12"/>
    <p:sldId id="260" r:id="rId13"/>
    <p:sldId id="259" r:id="rId14"/>
    <p:sldId id="261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EA8C-02B4-4030-9723-A81A72335DD1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5A0E0-3BC7-4CB2-A20F-C908F8A4F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6"/>
            <a:ext cx="6096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904C316-4E24-48C2-B2A7-8D7BA7002B47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B43B753-F1A6-47DB-867E-197D25CF7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74637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1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1" name="Picture 3" descr="X:\DeptBU\PresOffice\profile_2011\artwork\diamond_lines_med.png"/>
          <p:cNvPicPr>
            <a:picLocks noChangeAspect="1" noChangeArrowheads="1"/>
          </p:cNvPicPr>
          <p:nvPr userDrawn="1"/>
        </p:nvPicPr>
        <p:blipFill>
          <a:blip r:embed="rId13" cstate="print"/>
          <a:srcRect l="4081" t="37500" r="75001" b="29166"/>
          <a:stretch>
            <a:fillRect/>
          </a:stretch>
        </p:blipFill>
        <p:spPr bwMode="auto">
          <a:xfrm>
            <a:off x="228600" y="6019800"/>
            <a:ext cx="1562100" cy="609600"/>
          </a:xfrm>
          <a:prstGeom prst="rect">
            <a:avLst/>
          </a:prstGeom>
          <a:noFill/>
        </p:spPr>
      </p:pic>
      <p:pic>
        <p:nvPicPr>
          <p:cNvPr id="2052" name="Picture 4" descr="X:\DeptBU\PresOffice\profile_2011\artwork\logo_combo.png"/>
          <p:cNvPicPr>
            <a:picLocks noChangeAspect="1" noChangeArrowheads="1"/>
          </p:cNvPicPr>
          <p:nvPr userDrawn="1"/>
        </p:nvPicPr>
        <p:blipFill>
          <a:blip r:embed="rId14" cstate="print"/>
          <a:srcRect l="6061" t="10458" r="6061" b="13725"/>
          <a:stretch>
            <a:fillRect/>
          </a:stretch>
        </p:blipFill>
        <p:spPr bwMode="auto">
          <a:xfrm>
            <a:off x="236144" y="228600"/>
            <a:ext cx="1547012" cy="1031341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 rot="5400000">
            <a:off x="-1447800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28600" y="6459379"/>
            <a:ext cx="86868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St. Cloud State University Campus Profile April 2011                                                                             stcloudstate.edu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>
              <a:lumMod val="6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828800"/>
            <a:ext cx="6781800" cy="1470025"/>
          </a:xfrm>
        </p:spPr>
        <p:txBody>
          <a:bodyPr/>
          <a:lstStyle/>
          <a:p>
            <a:r>
              <a:rPr lang="en-US" sz="3600" dirty="0" smtClean="0"/>
              <a:t>MINNESOTA STATE</a:t>
            </a:r>
            <a:br>
              <a:rPr lang="en-US" sz="3600" dirty="0" smtClean="0"/>
            </a:br>
            <a:r>
              <a:rPr lang="en-US" sz="3600" dirty="0" smtClean="0"/>
              <a:t>COLLEGES &amp; UNIVERSITIES</a:t>
            </a:r>
            <a:br>
              <a:rPr lang="en-US" sz="3600" dirty="0" smtClean="0"/>
            </a:br>
            <a:r>
              <a:rPr lang="en-US" sz="3600" dirty="0" smtClean="0"/>
              <a:t>BOARD OF TRUSTEES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6096000" cy="19812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APRIL 20, 2011</a:t>
            </a:r>
          </a:p>
          <a:p>
            <a:r>
              <a:rPr lang="en-US" sz="1800" dirty="0" smtClean="0"/>
              <a:t>Campus Profile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Earl H. Potter III, President</a:t>
            </a:r>
          </a:p>
          <a:p>
            <a:r>
              <a:rPr lang="en-US" sz="1800" dirty="0" smtClean="0"/>
              <a:t>St. Cloud State University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58963"/>
            <a:ext cx="5943600" cy="4694237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2 Colleges</a:t>
            </a:r>
          </a:p>
          <a:p>
            <a:pPr lvl="1">
              <a:buNone/>
            </a:pPr>
            <a:r>
              <a:rPr lang="en-US" dirty="0" smtClean="0"/>
              <a:t>College of Liberal Arts</a:t>
            </a:r>
          </a:p>
          <a:p>
            <a:pPr lvl="1">
              <a:buNone/>
            </a:pPr>
            <a:r>
              <a:rPr lang="en-US" dirty="0" smtClean="0"/>
              <a:t>College of Science &amp; Engineering</a:t>
            </a:r>
          </a:p>
          <a:p>
            <a:pPr lvl="1">
              <a:buNone/>
            </a:pPr>
            <a:endParaRPr lang="en-US" dirty="0" smtClean="0"/>
          </a:p>
          <a:p>
            <a:pPr lvl="0">
              <a:buNone/>
            </a:pPr>
            <a:r>
              <a:rPr lang="en-US" b="1" u="sng" dirty="0" smtClean="0"/>
              <a:t>4 Schools</a:t>
            </a:r>
          </a:p>
          <a:p>
            <a:pPr lvl="1">
              <a:buNone/>
            </a:pPr>
            <a:r>
              <a:rPr lang="en-US" dirty="0" err="1" smtClean="0"/>
              <a:t>Herberger</a:t>
            </a:r>
            <a:r>
              <a:rPr lang="en-US" dirty="0" smtClean="0"/>
              <a:t> Business School</a:t>
            </a:r>
          </a:p>
          <a:p>
            <a:pPr lvl="1">
              <a:buNone/>
            </a:pPr>
            <a:r>
              <a:rPr lang="en-US" dirty="0" smtClean="0"/>
              <a:t>School of Public Affairs</a:t>
            </a:r>
          </a:p>
          <a:p>
            <a:pPr lvl="1">
              <a:buNone/>
            </a:pPr>
            <a:r>
              <a:rPr lang="en-US" dirty="0" smtClean="0"/>
              <a:t>School of Education</a:t>
            </a:r>
          </a:p>
          <a:p>
            <a:pPr lvl="1">
              <a:buNone/>
            </a:pPr>
            <a:r>
              <a:rPr lang="en-US" dirty="0" smtClean="0"/>
              <a:t>School of Health &amp; Human Services</a:t>
            </a:r>
            <a:endParaRPr lang="en-US" dirty="0"/>
          </a:p>
        </p:txBody>
      </p:sp>
      <p:pic>
        <p:nvPicPr>
          <p:cNvPr id="15362" name="Picture 2" descr="https://www.stcloudstate.edu/imagegallery/getImage.asp?imageID=8060&amp;type=large"/>
          <p:cNvPicPr>
            <a:picLocks noChangeAspect="1" noChangeArrowheads="1"/>
          </p:cNvPicPr>
          <p:nvPr/>
        </p:nvPicPr>
        <p:blipFill>
          <a:blip r:embed="rId2" cstate="print"/>
          <a:srcRect l="36167" t="5702" r="23833"/>
          <a:stretch>
            <a:fillRect/>
          </a:stretch>
        </p:blipFill>
        <p:spPr bwMode="auto">
          <a:xfrm>
            <a:off x="248056" y="3581400"/>
            <a:ext cx="1541215" cy="2416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COMMITMENTS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09800"/>
            <a:ext cx="5943600" cy="3916364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 smtClean="0"/>
              <a:t>Active and applied learning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Community engagement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Sustainability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Global and cultural understanding</a:t>
            </a:r>
            <a:endParaRPr lang="en-US" dirty="0"/>
          </a:p>
        </p:txBody>
      </p:sp>
      <p:pic>
        <p:nvPicPr>
          <p:cNvPr id="4098" name="Picture 2" descr="X:\DeptBU\PresOffice\profile_2011\artwork\Canoe_sm.jpg"/>
          <p:cNvPicPr>
            <a:picLocks noChangeAspect="1" noChangeArrowheads="1"/>
          </p:cNvPicPr>
          <p:nvPr/>
        </p:nvPicPr>
        <p:blipFill>
          <a:blip r:embed="rId2" cstate="print"/>
          <a:srcRect l="37008" r="17159"/>
          <a:stretch>
            <a:fillRect/>
          </a:stretch>
        </p:blipFill>
        <p:spPr bwMode="auto">
          <a:xfrm>
            <a:off x="263370" y="3810000"/>
            <a:ext cx="1517617" cy="2201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DeptBU\PresOffice\convo_Spring2011\10_PillarSlides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87" y="1447800"/>
            <a:ext cx="7849801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X:\DeptBU\PresOffice\convo_Spring2011\10_PillarSlides_P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88" y="1457375"/>
            <a:ext cx="7827963" cy="44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X:\DeptBU\PresOffice\convo_Spring2011\10_PillarSlides_Pa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88" y="1458507"/>
            <a:ext cx="7827964" cy="440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X:\DeptBU\PresOffice\convo_Spring2011\10_PillarSlides_P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88" y="1458507"/>
            <a:ext cx="7827964" cy="440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EMPLOYERS</a:t>
            </a:r>
            <a:br>
              <a:rPr lang="en-US" dirty="0" smtClean="0"/>
            </a:br>
            <a:r>
              <a:rPr lang="en-US" dirty="0" smtClean="0"/>
              <a:t>OF OUR GRADUATES</a:t>
            </a:r>
            <a:br>
              <a:rPr lang="en-US" dirty="0" smtClean="0"/>
            </a:br>
            <a:r>
              <a:rPr lang="en-US" sz="1800" dirty="0" smtClean="0"/>
              <a:t>(NUMBER EMPLOYED SINCE 2000)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384" y="1752600"/>
            <a:ext cx="3886200" cy="47243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dirty="0" smtClean="0"/>
              <a:t>Target – 218</a:t>
            </a:r>
          </a:p>
          <a:p>
            <a:pPr algn="ctr">
              <a:buNone/>
            </a:pPr>
            <a:r>
              <a:rPr lang="en-US" sz="1800" dirty="0" smtClean="0"/>
              <a:t>Wells Fargo – 187</a:t>
            </a:r>
          </a:p>
          <a:p>
            <a:pPr algn="ctr">
              <a:buNone/>
            </a:pPr>
            <a:r>
              <a:rPr lang="en-US" sz="1800" dirty="0" smtClean="0"/>
              <a:t>State of MN—185</a:t>
            </a:r>
          </a:p>
          <a:p>
            <a:pPr algn="ctr">
              <a:buNone/>
            </a:pPr>
            <a:r>
              <a:rPr lang="en-US" sz="1800" dirty="0" smtClean="0"/>
              <a:t>St. Cloud Hospital – 183</a:t>
            </a:r>
          </a:p>
          <a:p>
            <a:pPr algn="ctr">
              <a:buNone/>
            </a:pPr>
            <a:r>
              <a:rPr lang="en-US" sz="1800" dirty="0" smtClean="0"/>
              <a:t>Military – 171</a:t>
            </a:r>
          </a:p>
          <a:p>
            <a:pPr algn="ctr">
              <a:buNone/>
            </a:pPr>
            <a:r>
              <a:rPr lang="en-US" sz="1800" dirty="0" smtClean="0"/>
              <a:t>St. Cloud State University – 147</a:t>
            </a:r>
          </a:p>
          <a:p>
            <a:pPr algn="ctr">
              <a:buNone/>
            </a:pPr>
            <a:r>
              <a:rPr lang="en-US" sz="1800" dirty="0" smtClean="0"/>
              <a:t>ING Direct – 102</a:t>
            </a:r>
          </a:p>
          <a:p>
            <a:pPr algn="ctr">
              <a:buNone/>
            </a:pPr>
            <a:r>
              <a:rPr lang="en-US" sz="1800" dirty="0" smtClean="0"/>
              <a:t>Enterprise </a:t>
            </a:r>
            <a:r>
              <a:rPr lang="en-US" sz="1800" dirty="0" err="1" smtClean="0"/>
              <a:t>Rentacar</a:t>
            </a:r>
            <a:r>
              <a:rPr lang="en-US" sz="1800" dirty="0" smtClean="0"/>
              <a:t> – 77</a:t>
            </a:r>
          </a:p>
          <a:p>
            <a:pPr algn="ctr">
              <a:buNone/>
            </a:pPr>
            <a:r>
              <a:rPr lang="en-US" sz="1800" dirty="0" smtClean="0"/>
              <a:t>Menards – 68</a:t>
            </a:r>
          </a:p>
          <a:p>
            <a:pPr algn="ctr">
              <a:buNone/>
            </a:pPr>
            <a:r>
              <a:rPr lang="en-US" sz="1800" dirty="0" smtClean="0"/>
              <a:t>US Bank – 68</a:t>
            </a:r>
          </a:p>
          <a:p>
            <a:pPr algn="ctr">
              <a:buNone/>
            </a:pPr>
            <a:r>
              <a:rPr lang="en-US" sz="1800" dirty="0" smtClean="0"/>
              <a:t>TCF – 65</a:t>
            </a:r>
          </a:p>
          <a:p>
            <a:pPr algn="ctr">
              <a:buNone/>
            </a:pPr>
            <a:r>
              <a:rPr lang="en-US" sz="1800" dirty="0" smtClean="0"/>
              <a:t>CH Robinson – 59</a:t>
            </a:r>
          </a:p>
          <a:p>
            <a:pPr algn="ctr">
              <a:buNone/>
            </a:pPr>
            <a:r>
              <a:rPr lang="en-US" sz="1800" dirty="0" smtClean="0"/>
              <a:t>Larson Allen – 55</a:t>
            </a:r>
          </a:p>
          <a:p>
            <a:pPr algn="ctr">
              <a:buNone/>
            </a:pPr>
            <a:r>
              <a:rPr lang="en-US" sz="1800" dirty="0" smtClean="0"/>
              <a:t>City of St. Cloud – 53</a:t>
            </a:r>
            <a:endParaRPr lang="en-US" sz="1800" dirty="0"/>
          </a:p>
        </p:txBody>
      </p:sp>
      <p:pic>
        <p:nvPicPr>
          <p:cNvPr id="8194" name="Picture 2" descr="X:\DeptBU\PresOffice\profile_2011\artwork\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56" y="3657600"/>
            <a:ext cx="1546093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:\DeptBU\PresOffice\profile_2011\artwork\group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409700"/>
            <a:ext cx="7924802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SCIENCE CAMP</a:t>
            </a:r>
            <a:endParaRPr lang="en-US" dirty="0"/>
          </a:p>
        </p:txBody>
      </p:sp>
      <p:pic>
        <p:nvPicPr>
          <p:cNvPr id="1026" name="Picture 2" descr="X:\DeptBU\PresOffice\profile_2011\artwork\Johnson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059">
            <a:off x="5088370" y="3432792"/>
            <a:ext cx="3520081" cy="264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X:\DeptBU\PresOffice\profile_2011\artwork\RJ_groupofkids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6095">
            <a:off x="2423366" y="1378126"/>
            <a:ext cx="3534728" cy="265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X:\DeptBU\PresOffice\profile_2011\artwork\SciExp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056" y="3505200"/>
            <a:ext cx="1540733" cy="253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" descr="\\stcloudstate\files\FacultyStaff\S\shrode\DeptBU\PresOffice\convo2008\images\certain_d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756" y="263707"/>
            <a:ext cx="2946444" cy="4669837"/>
          </a:xfrm>
          <a:prstGeom prst="rect">
            <a:avLst/>
          </a:prstGeom>
          <a:noFill/>
        </p:spPr>
      </p:pic>
      <p:pic>
        <p:nvPicPr>
          <p:cNvPr id="4" name="Picture 2" descr="\\stcloudstate\files\FacultyStaff\S\shrode\DeptBU\PresOffice\convo2008\images\Oratorio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64164"/>
            <a:ext cx="2386230" cy="315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X:\DeptBU\PresOffice\convo2008\images\DSC_0082.JPG"/>
          <p:cNvPicPr>
            <a:picLocks noChangeAspect="1" noChangeArrowheads="1"/>
          </p:cNvPicPr>
          <p:nvPr/>
        </p:nvPicPr>
        <p:blipFill>
          <a:blip r:embed="rId4" cstate="print"/>
          <a:srcRect l="67767" t="20943" r="2147" b="18811"/>
          <a:stretch>
            <a:fillRect/>
          </a:stretch>
        </p:blipFill>
        <p:spPr bwMode="auto">
          <a:xfrm>
            <a:off x="6147497" y="2438400"/>
            <a:ext cx="2386903" cy="317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\\stcloudstate\files\FacultyStaff\S\shrode\DeptBU\PresOffice\convo2008\images\Oratorio_03.jpg"/>
          <p:cNvPicPr>
            <a:picLocks noChangeAspect="1" noChangeArrowheads="1"/>
          </p:cNvPicPr>
          <p:nvPr/>
        </p:nvPicPr>
        <p:blipFill>
          <a:blip r:embed="rId5" cstate="print"/>
          <a:srcRect l="33842" r="16557"/>
          <a:stretch>
            <a:fillRect/>
          </a:stretch>
        </p:blipFill>
        <p:spPr bwMode="auto">
          <a:xfrm>
            <a:off x="3506941" y="2441451"/>
            <a:ext cx="2358045" cy="317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79437"/>
            <a:ext cx="6553200" cy="1143000"/>
          </a:xfrm>
        </p:spPr>
        <p:txBody>
          <a:bodyPr/>
          <a:lstStyle/>
          <a:p>
            <a:r>
              <a:rPr lang="en-US" dirty="0" smtClean="0"/>
              <a:t>M ISSION: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1"/>
            <a:ext cx="6553200" cy="1219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prepare our students for life, work and citizenship in the twenty-first century.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3094037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VISION: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4191001"/>
            <a:ext cx="6248400" cy="1219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Through active discovery, applied knowledge and creative interaction, we positively transform our students and the communities where they live and work.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X:\DeptBU\PresOffice\profile_2011\artwork\WC_WelcomeCtrExterior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44" y="3733800"/>
            <a:ext cx="1524001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:\DeptBU\PresOffice\profile_2011\artwork\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84" y="1447800"/>
            <a:ext cx="7857063" cy="441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stcloudstate.edu/imagegallery/getImage.asp?imageID=3374&amp;type=large"/>
          <p:cNvPicPr>
            <a:picLocks noChangeAspect="1" noChangeArrowheads="1"/>
          </p:cNvPicPr>
          <p:nvPr/>
        </p:nvPicPr>
        <p:blipFill>
          <a:blip r:embed="rId2" cstate="print"/>
          <a:srcRect l="24167" r="24833"/>
          <a:stretch>
            <a:fillRect/>
          </a:stretch>
        </p:blipFill>
        <p:spPr bwMode="auto">
          <a:xfrm>
            <a:off x="273868" y="4036317"/>
            <a:ext cx="1498188" cy="1957192"/>
          </a:xfrm>
          <a:prstGeom prst="rect">
            <a:avLst/>
          </a:prstGeom>
          <a:noFill/>
        </p:spPr>
      </p:pic>
      <p:pic>
        <p:nvPicPr>
          <p:cNvPr id="18436" name="Picture 4" descr="X:\DeptBU\PresOffice\profile_2011\artwork\NepalNight.jpg"/>
          <p:cNvPicPr>
            <a:picLocks noChangeAspect="1" noChangeArrowheads="1"/>
          </p:cNvPicPr>
          <p:nvPr/>
        </p:nvPicPr>
        <p:blipFill>
          <a:blip r:embed="rId3" cstate="print"/>
          <a:srcRect l="10601" r="6667"/>
          <a:stretch>
            <a:fillRect/>
          </a:stretch>
        </p:blipFill>
        <p:spPr bwMode="auto">
          <a:xfrm rot="167992">
            <a:off x="4792638" y="556281"/>
            <a:ext cx="3833639" cy="289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X:\DeptBU\PresOffice\profile_2011\artwork\Vet_sm.jpg"/>
          <p:cNvPicPr>
            <a:picLocks noChangeAspect="1" noChangeArrowheads="1"/>
          </p:cNvPicPr>
          <p:nvPr/>
        </p:nvPicPr>
        <p:blipFill>
          <a:blip r:embed="rId4" cstate="print"/>
          <a:srcRect r="7197" b="17975"/>
          <a:stretch>
            <a:fillRect/>
          </a:stretch>
        </p:blipFill>
        <p:spPr bwMode="auto">
          <a:xfrm rot="21447500">
            <a:off x="2372085" y="2123244"/>
            <a:ext cx="3057193" cy="395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4200"/>
            <a:ext cx="9144000" cy="57912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cs typeface="Arial" pitchFamily="34" charset="0"/>
              </a:rPr>
              <a:t>INVESTMENT  IN </a:t>
            </a:r>
            <a:br>
              <a:rPr lang="en-US" sz="3200" dirty="0" smtClean="0">
                <a:cs typeface="Arial" pitchFamily="34" charset="0"/>
              </a:rPr>
            </a:br>
            <a:r>
              <a:rPr lang="en-US" sz="3200" dirty="0" smtClean="0">
                <a:cs typeface="Arial" pitchFamily="34" charset="0"/>
              </a:rPr>
              <a:t>ACADEMIC  REORGANIZATION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1600201"/>
            <a:ext cx="6705600" cy="4724399"/>
          </a:xfrm>
        </p:spPr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1,400 hours of committee meetings</a:t>
            </a:r>
          </a:p>
          <a:p>
            <a:pPr>
              <a:spcAft>
                <a:spcPts val="5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46 Strategic Planning, ASAOPSA and Academic Reorganization Steering                 Group meetings</a:t>
            </a:r>
          </a:p>
          <a:p>
            <a:pPr>
              <a:spcAft>
                <a:spcPts val="5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 planning retreats</a:t>
            </a:r>
          </a:p>
          <a:p>
            <a:pPr>
              <a:spcAft>
                <a:spcPts val="5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 open forums</a:t>
            </a:r>
            <a:endParaRPr lang="en-US" dirty="0" smtClean="0"/>
          </a:p>
          <a:p>
            <a:pPr>
              <a:spcAft>
                <a:spcPts val="500"/>
              </a:spcAft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Plus</a:t>
            </a:r>
          </a:p>
          <a:p>
            <a:pPr marL="341313" indent="-341313">
              <a:spcBef>
                <a:spcPts val="480"/>
              </a:spcBef>
              <a:spcAft>
                <a:spcPts val="500"/>
              </a:spcAft>
            </a:pPr>
            <a:r>
              <a:rPr lang="en-US" dirty="0" smtClean="0"/>
              <a:t>Survey</a:t>
            </a:r>
          </a:p>
          <a:p>
            <a:pPr marL="341313" indent="-341313">
              <a:spcBef>
                <a:spcPts val="480"/>
              </a:spcBef>
              <a:spcAft>
                <a:spcPts val="500"/>
              </a:spcAft>
            </a:pPr>
            <a:r>
              <a:rPr lang="en-US" dirty="0" smtClean="0"/>
              <a:t>Listening session</a:t>
            </a:r>
          </a:p>
          <a:p>
            <a:pPr marL="341313" indent="-341313">
              <a:spcBef>
                <a:spcPts val="480"/>
              </a:spcBef>
              <a:spcAft>
                <a:spcPts val="500"/>
              </a:spcAft>
            </a:pPr>
            <a:r>
              <a:rPr lang="en-US" dirty="0" smtClean="0"/>
              <a:t>Discussions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DeptBU\PresOffice\convo_Spring2011\imagine_logo.png"/>
          <p:cNvPicPr>
            <a:picLocks noChangeAspect="1" noChangeArrowheads="1"/>
          </p:cNvPicPr>
          <p:nvPr/>
        </p:nvPicPr>
        <p:blipFill>
          <a:blip r:embed="rId2" cstate="print"/>
          <a:srcRect t="12698" b="14286"/>
          <a:stretch>
            <a:fillRect/>
          </a:stretch>
        </p:blipFill>
        <p:spPr bwMode="auto">
          <a:xfrm>
            <a:off x="2174476" y="1371600"/>
            <a:ext cx="6617708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25" t="1249" r="5524" b="18823"/>
          <a:stretch>
            <a:fillRect/>
          </a:stretch>
        </p:blipFill>
        <p:spPr bwMode="auto">
          <a:xfrm rot="151931">
            <a:off x="2607523" y="371758"/>
            <a:ext cx="5795919" cy="605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CHARACTERISTICS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256" y="1752600"/>
            <a:ext cx="65100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X:\DeptBU\PresOffice\Re-org_10dec2010\framework_new.jpg"/>
          <p:cNvPicPr>
            <a:picLocks noChangeAspect="1" noChangeArrowheads="1"/>
          </p:cNvPicPr>
          <p:nvPr/>
        </p:nvPicPr>
        <p:blipFill>
          <a:blip r:embed="rId2" cstate="print"/>
          <a:srcRect l="585" t="3943" r="808" b="1248"/>
          <a:stretch>
            <a:fillRect/>
          </a:stretch>
        </p:blipFill>
        <p:spPr bwMode="auto">
          <a:xfrm>
            <a:off x="2065504" y="1066800"/>
            <a:ext cx="6844046" cy="50292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INNESOTA STATE&amp;#x0D;&amp;#x0A;COLLEGES &amp;amp; UNIVERSITIES&amp;#x0D;&amp;#x0A;BOARD OF TRUSTEES&amp;#x0D;&amp;#x0A;&amp;quot;&quot;/&gt;&lt;property id=&quot;20307&quot; value=&quot;256&quot;/&gt;&lt;/object&gt;&lt;object type=&quot;3&quot; unique_id=&quot;10008&quot;&gt;&lt;property id=&quot;20148&quot; value=&quot;5&quot;/&gt;&lt;property id=&quot;20300&quot; value=&quot;Slide 4&quot;/&gt;&lt;property id=&quot;20307&quot; value=&quot;257&quot;/&gt;&lt;/object&gt;&lt;object type=&quot;3&quot; unique_id=&quot;10081&quot;&gt;&lt;property id=&quot;20148&quot; value=&quot;5&quot;/&gt;&lt;property id=&quot;20300&quot; value=&quot;Slide 2 - &amp;quot;M ISSION:&amp;quot;&quot;/&gt;&lt;property id=&quot;20307&quot; value=&quot;264&quot;/&gt;&lt;/object&gt;&lt;object type=&quot;3&quot; unique_id=&quot;10082&quot;&gt;&lt;property id=&quot;20148&quot; value=&quot;5&quot;/&gt;&lt;property id=&quot;20300&quot; value=&quot;Slide 5 - &amp;quot;INVESTMENT  IN &amp;#x0D;&amp;#x0A;ACADEMIC  REORGANIZATION&amp;quot;&quot;/&gt;&lt;property id=&quot;20307&quot; value=&quot;258&quot;/&gt;&lt;/object&gt;&lt;object type=&quot;3&quot; unique_id=&quot;10083&quot;&gt;&lt;property id=&quot;20148&quot; value=&quot;5&quot;/&gt;&lt;property id=&quot;20300&quot; value=&quot;Slide 6&quot;/&gt;&lt;property id=&quot;20307&quot; value=&quot;263&quot;/&gt;&lt;/object&gt;&lt;object type=&quot;3&quot; unique_id=&quot;10084&quot;&gt;&lt;property id=&quot;20148&quot; value=&quot;5&quot;/&gt;&lt;property id=&quot;20300&quot; value=&quot;Slide 7&quot;/&gt;&lt;property id=&quot;20307&quot; value=&quot;265&quot;/&gt;&lt;/object&gt;&lt;object type=&quot;3&quot; unique_id=&quot;10085&quot;&gt;&lt;property id=&quot;20148&quot; value=&quot;5&quot;/&gt;&lt;property id=&quot;20300&quot; value=&quot;Slide 8 - &amp;quot;ALIGNING CHARACTERISTICS&amp;quot;&quot;/&gt;&lt;property id=&quot;20307&quot; value=&quot;266&quot;/&gt;&lt;/object&gt;&lt;object type=&quot;3&quot; unique_id=&quot;10086&quot;&gt;&lt;property id=&quot;20148&quot; value=&quot;5&quot;/&gt;&lt;property id=&quot;20300&quot; value=&quot;Slide 9&quot;/&gt;&lt;property id=&quot;20307&quot; value=&quot;267&quot;/&gt;&lt;/object&gt;&lt;object type=&quot;3&quot; unique_id=&quot;10087&quot;&gt;&lt;property id=&quot;20148&quot; value=&quot;5&quot;/&gt;&lt;property id=&quot;20300&quot; value=&quot;Slide 10 - &amp;quot;ORGANIZATIONAL FRAMEWORK&amp;quot;&quot;/&gt;&lt;property id=&quot;20307&quot; value=&quot;269&quot;/&gt;&lt;/object&gt;&lt;object type=&quot;3&quot; unique_id=&quot;10088&quot;&gt;&lt;property id=&quot;20148&quot; value=&quot;5&quot;/&gt;&lt;property id=&quot;20300&quot; value=&quot;Slide 11 - &amp;quot;LEARNING COMMITMENTS&amp;quot;&quot;/&gt;&lt;property id=&quot;20307&quot; value=&quot;268&quot;/&gt;&lt;/object&gt;&lt;object type=&quot;3&quot; unique_id=&quot;10089&quot;&gt;&lt;property id=&quot;20148&quot; value=&quot;5&quot;/&gt;&lt;property id=&quot;20300&quot; value=&quot;Slide 12&quot;/&gt;&lt;property id=&quot;20307&quot; value=&quot;260&quot;/&gt;&lt;/object&gt;&lt;object type=&quot;3&quot; unique_id=&quot;10090&quot;&gt;&lt;property id=&quot;20148&quot; value=&quot;5&quot;/&gt;&lt;property id=&quot;20300&quot; value=&quot;Slide 13&quot;/&gt;&lt;property id=&quot;20307&quot; value=&quot;259&quot;/&gt;&lt;/object&gt;&lt;object type=&quot;3&quot; unique_id=&quot;10091&quot;&gt;&lt;property id=&quot;20148&quot; value=&quot;5&quot;/&gt;&lt;property id=&quot;20300&quot; value=&quot;Slide 14&quot;/&gt;&lt;property id=&quot;20307&quot; value=&quot;261&quot;/&gt;&lt;/object&gt;&lt;object type=&quot;3&quot; unique_id=&quot;10093&quot;&gt;&lt;property id=&quot;20148&quot; value=&quot;5&quot;/&gt;&lt;property id=&quot;20300&quot; value=&quot;Slide 16 - &amp;quot;TOP 10 EMPLOYERS&amp;#x0D;&amp;#x0A;OF OUR GRADUATES&amp;#x0D;&amp;#x0A;(NUMBER EMPLOYED SINCE 2000)&amp;quot;&quot;/&gt;&lt;property id=&quot;20307&quot; value=&quot;270&quot;/&gt;&lt;/object&gt;&lt;object type=&quot;3&quot; unique_id=&quot;10094&quot;&gt;&lt;property id=&quot;20148&quot; value=&quot;5&quot;/&gt;&lt;property id=&quot;20300&quot; value=&quot;Slide 17&quot;/&gt;&lt;property id=&quot;20307&quot; value=&quot;271&quot;/&gt;&lt;/object&gt;&lt;object type=&quot;3&quot; unique_id=&quot;10095&quot;&gt;&lt;property id=&quot;20148&quot; value=&quot;5&quot;/&gt;&lt;property id=&quot;20300&quot; value=&quot;Slide 18 - &amp;quot;MATH SCIENCE CAMP&amp;quot;&quot;/&gt;&lt;property id=&quot;20307&quot; value=&quot;272&quot;/&gt;&lt;/object&gt;&lt;object type=&quot;3&quot; unique_id=&quot;10172&quot;&gt;&lt;property id=&quot;20148&quot; value=&quot;5&quot;/&gt;&lt;property id=&quot;20300&quot; value=&quot;Slide 19&quot;/&gt;&lt;property id=&quot;20307&quot; value=&quot;273&quot;/&gt;&lt;/object&gt;&lt;object type=&quot;3&quot; unique_id=&quot;10193&quot;&gt;&lt;property id=&quot;20148&quot; value=&quot;5&quot;/&gt;&lt;property id=&quot;20300&quot; value=&quot;Slide 15&quot;/&gt;&lt;property id=&quot;20307&quot; value=&quot;274&quot;/&gt;&lt;/object&gt;&lt;object type=&quot;3&quot; unique_id=&quot;10214&quot;&gt;&lt;property id=&quot;20148&quot; value=&quot;5&quot;/&gt;&lt;property id=&quot;20300&quot; value=&quot;Slide 3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204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MINNESOTA STATE COLLEGES &amp; UNIVERSITIES BOARD OF TRUSTEES </vt:lpstr>
      <vt:lpstr>M ISSION:</vt:lpstr>
      <vt:lpstr>Slide 3</vt:lpstr>
      <vt:lpstr>Slide 4</vt:lpstr>
      <vt:lpstr>INVESTMENT  IN  ACADEMIC  REORGANIZATION</vt:lpstr>
      <vt:lpstr>Slide 6</vt:lpstr>
      <vt:lpstr>Slide 7</vt:lpstr>
      <vt:lpstr>ALIGNING CHARACTERISTICS</vt:lpstr>
      <vt:lpstr>Slide 9</vt:lpstr>
      <vt:lpstr>ORGANIZATIONAL FRAMEWORK</vt:lpstr>
      <vt:lpstr>LEARNING COMMITMENTS</vt:lpstr>
      <vt:lpstr>Slide 12</vt:lpstr>
      <vt:lpstr>Slide 13</vt:lpstr>
      <vt:lpstr>Slide 14</vt:lpstr>
      <vt:lpstr>Slide 15</vt:lpstr>
      <vt:lpstr>TOP 10 EMPLOYERS OF OUR GRADUATES (NUMBER EMPLOYED SINCE 2000)</vt:lpstr>
      <vt:lpstr>Slide 17</vt:lpstr>
      <vt:lpstr>MATH SCIENCE CAMP</vt:lpstr>
      <vt:lpstr>Slide 19</vt:lpstr>
    </vt:vector>
  </TitlesOfParts>
  <Company>St. Cloud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shrode</dc:creator>
  <cp:lastModifiedBy>smprout</cp:lastModifiedBy>
  <cp:revision>31</cp:revision>
  <dcterms:created xsi:type="dcterms:W3CDTF">2011-04-07T20:46:11Z</dcterms:created>
  <dcterms:modified xsi:type="dcterms:W3CDTF">2011-04-21T17:15:52Z</dcterms:modified>
</cp:coreProperties>
</file>