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90" r:id="rId2"/>
    <p:sldId id="292" r:id="rId3"/>
    <p:sldId id="262" r:id="rId4"/>
    <p:sldId id="270" r:id="rId5"/>
    <p:sldId id="272" r:id="rId6"/>
    <p:sldId id="273" r:id="rId7"/>
    <p:sldId id="271" r:id="rId8"/>
    <p:sldId id="284" r:id="rId9"/>
    <p:sldId id="289" r:id="rId10"/>
    <p:sldId id="286" r:id="rId11"/>
    <p:sldId id="285" r:id="rId12"/>
    <p:sldId id="287" r:id="rId13"/>
    <p:sldId id="283" r:id="rId14"/>
    <p:sldId id="274" r:id="rId15"/>
    <p:sldId id="282" r:id="rId16"/>
    <p:sldId id="288" r:id="rId17"/>
    <p:sldId id="275" r:id="rId18"/>
    <p:sldId id="277" r:id="rId19"/>
    <p:sldId id="257" r:id="rId20"/>
    <p:sldId id="260" r:id="rId21"/>
    <p:sldId id="258" r:id="rId22"/>
    <p:sldId id="259" r:id="rId23"/>
    <p:sldId id="261" r:id="rId24"/>
    <p:sldId id="263" r:id="rId25"/>
    <p:sldId id="264" r:id="rId26"/>
    <p:sldId id="265" r:id="rId27"/>
    <p:sldId id="276" r:id="rId28"/>
    <p:sldId id="269" r:id="rId29"/>
    <p:sldId id="267" r:id="rId30"/>
    <p:sldId id="268" r:id="rId31"/>
    <p:sldId id="293" r:id="rId32"/>
    <p:sldId id="296" r:id="rId33"/>
    <p:sldId id="294" r:id="rId34"/>
    <p:sldId id="291" r:id="rId35"/>
    <p:sldId id="295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8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A7985B-1554-4364-AEF6-EE265CA9B8B2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A0C87E-A216-4CAB-BCF1-B3E13ED5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4CE22E-0FAB-4D8D-99D5-0C5F191B220A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2B2EC8-BB9F-4E23-9FBB-399CD422B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r>
              <a:rPr lang="en-US" baseline="0" dirty="0" smtClean="0"/>
              <a:t> to add:</a:t>
            </a:r>
          </a:p>
          <a:p>
            <a:r>
              <a:rPr lang="en-US" baseline="0" dirty="0" smtClean="0"/>
              <a:t>Handicapped parking</a:t>
            </a:r>
          </a:p>
          <a:p>
            <a:r>
              <a:rPr lang="en-US" baseline="0" dirty="0" smtClean="0"/>
              <a:t>Annual public hearing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2EC8-BB9F-4E23-9FBB-399CD422B5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8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2EC8-BB9F-4E23-9FBB-399CD422B5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1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2EC8-BB9F-4E23-9FBB-399CD422B5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2EC8-BB9F-4E23-9FBB-399CD422B56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8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2EC8-BB9F-4E23-9FBB-399CD422B5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2EC8-BB9F-4E23-9FBB-399CD422B5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116" y="1122363"/>
            <a:ext cx="7027754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116" y="3710680"/>
            <a:ext cx="7027754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588" y="6358661"/>
            <a:ext cx="12114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D7FEEE9-A68C-4435-B151-E3B7B557F9A3}" type="datetimeFigureOut">
              <a:rPr lang="en-US" smtClean="0"/>
              <a:t>7/7/2015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0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487" y="365126"/>
            <a:ext cx="709565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0486" y="1825625"/>
            <a:ext cx="7095654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4019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505" y="350004"/>
            <a:ext cx="176599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7790" y="350004"/>
            <a:ext cx="506456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1658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83450" y="1"/>
            <a:ext cx="7460551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338" y="365126"/>
            <a:ext cx="686479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337" y="1825625"/>
            <a:ext cx="686479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682642" cy="68585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2192" y="6394875"/>
            <a:ext cx="121825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FEEE9-A68C-4435-B151-E3B7B557F9A3}" type="datetimeFigureOut">
              <a:rPr lang="en-US" smtClean="0"/>
              <a:t>7/7/2015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659" y="1709739"/>
            <a:ext cx="6728989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658" y="4589464"/>
            <a:ext cx="672898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232192" y="6394875"/>
            <a:ext cx="121825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4227F86-73C3-4DCC-A417-2185D3250BE5}" type="datetimeFigureOut">
              <a:rPr lang="en-US" sz="900" smtClean="0"/>
              <a:pPr algn="ctr"/>
              <a:t>7/7/2015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094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807" y="365126"/>
            <a:ext cx="700059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574672" y="1805286"/>
            <a:ext cx="334072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914807" y="1805286"/>
            <a:ext cx="334072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8553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610" y="365126"/>
            <a:ext cx="716969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3609" y="2505075"/>
            <a:ext cx="345112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2175" y="1690688"/>
            <a:ext cx="345112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32174" y="2505075"/>
            <a:ext cx="34511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13610" y="1681163"/>
            <a:ext cx="345112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8865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116" y="365126"/>
            <a:ext cx="712281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8260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0743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85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505" y="987426"/>
            <a:ext cx="360125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485" y="207777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4534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19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4921" y="991890"/>
            <a:ext cx="4035075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4192" y="207777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1452" y="6350254"/>
            <a:ext cx="9364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7918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2642" y="-6691"/>
            <a:ext cx="7471295" cy="68707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6537" y="365126"/>
            <a:ext cx="7170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6537" y="1825625"/>
            <a:ext cx="71703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8EE1-7A71-4AF0-B99A-B8EAF3B171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594"/>
            <a:ext cx="1682642" cy="6858594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235588" y="6358661"/>
            <a:ext cx="12114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227F86-73C3-4DCC-A417-2185D3250BE5}" type="datetimeFigureOut">
              <a:rPr lang="en-US" sz="1350" smtClean="0"/>
              <a:pPr/>
              <a:t>7/7/2015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954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PLyipKxyM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6323" y="1669914"/>
            <a:ext cx="7027754" cy="10668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Parking and Transportation</a:t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0"/>
            <a:ext cx="4267200" cy="1644996"/>
          </a:xfrm>
        </p:spPr>
        <p:txBody>
          <a:bodyPr>
            <a:normAutofit/>
          </a:bodyPr>
          <a:lstStyle/>
          <a:p>
            <a:r>
              <a:rPr lang="en-US" dirty="0" smtClean="0"/>
              <a:t>Annual Public Hearing</a:t>
            </a:r>
          </a:p>
          <a:p>
            <a:r>
              <a:rPr lang="en-US" dirty="0" smtClean="0"/>
              <a:t>7-7-2015</a:t>
            </a:r>
          </a:p>
          <a:p>
            <a:r>
              <a:rPr lang="en-US" dirty="0" smtClean="0"/>
              <a:t>9am-10:30am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24" y="4191000"/>
            <a:ext cx="1397751" cy="12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352800"/>
            <a:ext cx="4009486" cy="34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2438400" y="4572000"/>
            <a:ext cx="305714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 &amp; R Lots’ Redesign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29400" y="1143000"/>
            <a:ext cx="3657600" cy="639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 &amp; R Lots’ Safety and </a:t>
            </a:r>
          </a:p>
          <a:p>
            <a:r>
              <a:rPr lang="en-US" dirty="0" smtClean="0"/>
              <a:t>Security Concerns </a:t>
            </a:r>
            <a:endParaRPr lang="en-US" dirty="0"/>
          </a:p>
        </p:txBody>
      </p:sp>
      <p:pic>
        <p:nvPicPr>
          <p:cNvPr id="1026" name="Picture 2" descr="X:\Copied from N\My Documents\Desktop 7-2-14\M-lot issu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5572"/>
            <a:ext cx="4876800" cy="30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Aging Infrastructure</a:t>
            </a:r>
            <a:endParaRPr lang="en-US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351" y="1825625"/>
            <a:ext cx="555794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1160" y="228600"/>
            <a:ext cx="6488715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message are we sending? </a:t>
            </a:r>
            <a:endParaRPr lang="en-US" sz="3600" b="1" dirty="0"/>
          </a:p>
        </p:txBody>
      </p:sp>
      <p:pic>
        <p:nvPicPr>
          <p:cNvPr id="7" name="Picture 2" descr="C:\Users\jefuran\AppData\Local\Microsoft\Windows\Temporary Internet Files\Content.Outlook\0ORILDXT\East K-lot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10" y="1387208"/>
            <a:ext cx="3376613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40927" y="6019800"/>
            <a:ext cx="2949178" cy="479158"/>
          </a:xfrm>
        </p:spPr>
        <p:txBody>
          <a:bodyPr anchor="ctr"/>
          <a:lstStyle/>
          <a:p>
            <a:pPr algn="ctr"/>
            <a:r>
              <a:rPr lang="en-US" dirty="0" smtClean="0"/>
              <a:t>Spring Commencement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3598" y="914400"/>
            <a:ext cx="75438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Estimated</a:t>
            </a:r>
            <a:r>
              <a:rPr lang="en-US" sz="4800" b="1" dirty="0" smtClean="0"/>
              <a:t> </a:t>
            </a:r>
            <a:r>
              <a:rPr lang="en-US" sz="4800" b="1" dirty="0" smtClean="0"/>
              <a:t>cost for repairs and </a:t>
            </a:r>
            <a:r>
              <a:rPr lang="en-US" sz="4800" b="1" dirty="0" smtClean="0"/>
              <a:t>improvements</a:t>
            </a:r>
            <a:r>
              <a:rPr lang="en-US" sz="4800" b="1" dirty="0" smtClean="0"/>
              <a:t>	</a:t>
            </a:r>
            <a:endParaRPr lang="en-US" sz="4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16658" y="3810000"/>
            <a:ext cx="6728989" cy="227965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$150,000 Annually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0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Repairs and Improvements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11480" indent="-342900"/>
            <a:r>
              <a:rPr lang="en-US" sz="3200" dirty="0"/>
              <a:t>P</a:t>
            </a:r>
            <a:r>
              <a:rPr lang="en-US" sz="3200" dirty="0" smtClean="0"/>
              <a:t>rovide </a:t>
            </a:r>
            <a:r>
              <a:rPr lang="en-US" sz="3200" dirty="0" smtClean="0"/>
              <a:t>a better experience to </a:t>
            </a:r>
            <a:r>
              <a:rPr lang="en-US" sz="3200" b="1" i="1" dirty="0" smtClean="0"/>
              <a:t>all</a:t>
            </a:r>
            <a:r>
              <a:rPr lang="en-US" sz="3200" dirty="0" smtClean="0"/>
              <a:t> our parking </a:t>
            </a:r>
            <a:r>
              <a:rPr lang="en-US" sz="3200" dirty="0" smtClean="0"/>
              <a:t>customers </a:t>
            </a:r>
            <a:r>
              <a:rPr lang="en-US" sz="2400" dirty="0" smtClean="0"/>
              <a:t>(</a:t>
            </a:r>
            <a:r>
              <a:rPr lang="en-US" sz="2400" dirty="0" smtClean="0"/>
              <a:t>communication, </a:t>
            </a:r>
            <a:r>
              <a:rPr lang="en-US" sz="2400" dirty="0" smtClean="0"/>
              <a:t>signage and parking attendants) </a:t>
            </a:r>
          </a:p>
          <a:p>
            <a:pPr marL="411480" indent="-342900"/>
            <a:r>
              <a:rPr lang="en-US" sz="3200" dirty="0" smtClean="0"/>
              <a:t>I</a:t>
            </a:r>
            <a:r>
              <a:rPr lang="en-US" sz="3200" dirty="0" smtClean="0"/>
              <a:t>mprove lot </a:t>
            </a:r>
            <a:r>
              <a:rPr lang="en-US" sz="3200" dirty="0"/>
              <a:t>safety and </a:t>
            </a:r>
            <a:r>
              <a:rPr lang="en-US" sz="3200" dirty="0" smtClean="0"/>
              <a:t>security </a:t>
            </a:r>
            <a:r>
              <a:rPr lang="en-US" sz="2400" dirty="0" smtClean="0"/>
              <a:t>(lighting, call boxes and cameras) </a:t>
            </a:r>
          </a:p>
          <a:p>
            <a:pPr marL="411480" indent="-342900"/>
            <a:r>
              <a:rPr lang="en-US" sz="3200" dirty="0"/>
              <a:t>R</a:t>
            </a:r>
            <a:r>
              <a:rPr lang="en-US" sz="3200" dirty="0" smtClean="0"/>
              <a:t>epair </a:t>
            </a:r>
            <a:r>
              <a:rPr lang="en-US" sz="3200" dirty="0" smtClean="0"/>
              <a:t>aging </a:t>
            </a:r>
            <a:r>
              <a:rPr lang="en-US" sz="3200" dirty="0" smtClean="0"/>
              <a:t>infrastructure </a:t>
            </a:r>
            <a:r>
              <a:rPr lang="en-US" sz="2400" dirty="0" smtClean="0"/>
              <a:t>(redesign, pave, strip)</a:t>
            </a:r>
          </a:p>
          <a:p>
            <a:pPr marL="411480" indent="-342900"/>
            <a:r>
              <a:rPr lang="en-US" sz="3200" dirty="0"/>
              <a:t>S</a:t>
            </a:r>
            <a:r>
              <a:rPr lang="en-US" sz="3200" dirty="0" smtClean="0"/>
              <a:t>upport </a:t>
            </a:r>
            <a:r>
              <a:rPr lang="en-US" sz="3200" dirty="0" smtClean="0"/>
              <a:t>equipment life </a:t>
            </a:r>
            <a:r>
              <a:rPr lang="en-US" sz="3200" dirty="0" smtClean="0"/>
              <a:t>cycles </a:t>
            </a:r>
            <a:r>
              <a:rPr lang="en-US" sz="2400" dirty="0" smtClean="0"/>
              <a:t>(plows, bobcats, patrol vehicles)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86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Option 1</a:t>
            </a:r>
            <a:br>
              <a:rPr lang="en-US" sz="3600" b="1" dirty="0" smtClean="0"/>
            </a:br>
            <a:r>
              <a:rPr lang="en-US" sz="3600" b="1" dirty="0"/>
              <a:t>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374940"/>
              </p:ext>
            </p:extLst>
          </p:nvPr>
        </p:nvGraphicFramePr>
        <p:xfrm>
          <a:off x="1828800" y="2209800"/>
          <a:ext cx="7162799" cy="2895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489"/>
                <a:gridCol w="727123"/>
                <a:gridCol w="679286"/>
                <a:gridCol w="679286"/>
                <a:gridCol w="679286"/>
                <a:gridCol w="918471"/>
                <a:gridCol w="679286"/>
                <a:gridCol w="679286"/>
                <a:gridCol w="679286"/>
              </a:tblGrid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Permit Detail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# of Permits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% Increase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Increase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Proposed Rate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Revenue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Sales Tax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Revenue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Employee- Gated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95,203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6,997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88,205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Student- Stateview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24,753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1,819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22,933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Employee- Non-gated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224,757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16,520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208,237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Student- A, E, M, &amp; V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247,233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18,172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229,061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Employee - K-lot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21,357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1,570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19,787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Student- K&amp;Q-lot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256,284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18,837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237,447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395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Emp/Stu- Evening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12,679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932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11,747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Student Semester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25,561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1,879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23,682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Student Semester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48,364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3,555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44,809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395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Duplicate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2,825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208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2,617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  <a:tr h="21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Revenue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3930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    888,527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6" marR="9076" marT="9076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152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Raise Parking Permit Rates</a:t>
            </a:r>
          </a:p>
        </p:txBody>
      </p:sp>
    </p:spTree>
    <p:extLst>
      <p:ext uri="{BB962C8B-B14F-4D97-AF65-F5344CB8AC3E}">
        <p14:creationId xmlns:p14="http://schemas.microsoft.com/office/powerpoint/2010/main" val="11893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56" y="228600"/>
            <a:ext cx="73914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Option 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363" y="1869420"/>
            <a:ext cx="6777317" cy="2905780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The cost for parking permits, pay-as-you-go parking, and citations all increased in FY14.  </a:t>
            </a:r>
          </a:p>
          <a:p>
            <a:r>
              <a:rPr lang="en-US" sz="2400" dirty="0" smtClean="0"/>
              <a:t>Athletics began contributing to the parking fund in FY14 also.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6856" y="1905000"/>
            <a:ext cx="717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Distribute the financial responsibility to all users</a:t>
            </a:r>
          </a:p>
        </p:txBody>
      </p:sp>
    </p:spTree>
    <p:extLst>
      <p:ext uri="{BB962C8B-B14F-4D97-AF65-F5344CB8AC3E}">
        <p14:creationId xmlns:p14="http://schemas.microsoft.com/office/powerpoint/2010/main" val="37375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Who are our Users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057400"/>
            <a:ext cx="4971863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Commuter Students</a:t>
            </a:r>
          </a:p>
          <a:p>
            <a:r>
              <a:rPr lang="en-US" sz="2800" dirty="0" smtClean="0"/>
              <a:t>Resident Students</a:t>
            </a:r>
          </a:p>
          <a:p>
            <a:r>
              <a:rPr lang="en-US" sz="2800" dirty="0" smtClean="0"/>
              <a:t>Employees</a:t>
            </a:r>
          </a:p>
          <a:p>
            <a:r>
              <a:rPr lang="en-US" sz="2800" dirty="0" smtClean="0"/>
              <a:t>Families, Guests &amp; Visitors</a:t>
            </a:r>
          </a:p>
          <a:p>
            <a:r>
              <a:rPr lang="en-US" sz="2800" dirty="0" smtClean="0"/>
              <a:t>Event Attendees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2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Improved Student Services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74" y="1905000"/>
            <a:ext cx="6777317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Students are now able to apply parking permit charges to their student account utilizing allocated financial aid for payment</a:t>
            </a:r>
          </a:p>
          <a:p>
            <a:r>
              <a:rPr lang="en-US" sz="2800" dirty="0" smtClean="0"/>
              <a:t>The Public Safety Department will begin accepting payment for citations in addition to Business Services</a:t>
            </a:r>
          </a:p>
          <a:p>
            <a:r>
              <a:rPr lang="en-US" sz="2800" dirty="0" smtClean="0"/>
              <a:t>Credit cards and Pay-By-Phone options are now available for use in surface pay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Commuter/Visitor </a:t>
            </a:r>
            <a:r>
              <a:rPr lang="en-US" sz="3600" b="1" dirty="0" smtClean="0"/>
              <a:t>Parking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Parking </a:t>
            </a:r>
            <a:r>
              <a:rPr lang="en-US" dirty="0"/>
              <a:t>is abundant for </a:t>
            </a:r>
            <a:r>
              <a:rPr lang="en-US" dirty="0" smtClean="0"/>
              <a:t>commuters </a:t>
            </a:r>
            <a:r>
              <a:rPr lang="en-US" dirty="0"/>
              <a:t>and </a:t>
            </a:r>
            <a:r>
              <a:rPr lang="en-US" dirty="0" smtClean="0"/>
              <a:t>pay/visitors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Commuter </a:t>
            </a:r>
            <a:r>
              <a:rPr lang="en-US" dirty="0"/>
              <a:t>parking is located in less desirable or inconvenient </a:t>
            </a:r>
            <a:r>
              <a:rPr lang="en-US" dirty="0" smtClean="0"/>
              <a:t>locations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Advertisement of public parking is inadequate </a:t>
            </a:r>
          </a:p>
          <a:p>
            <a:pPr marL="342900" lvl="1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Proposed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Transition two parking lots or portions of, C Lot and one-third of N </a:t>
            </a:r>
            <a:r>
              <a:rPr lang="en-US" sz="1800" dirty="0" smtClean="0"/>
              <a:t>Lot</a:t>
            </a:r>
          </a:p>
          <a:p>
            <a:r>
              <a:rPr lang="en-US" sz="1800" dirty="0" smtClean="0"/>
              <a:t>Price public parking at attractive rates </a:t>
            </a:r>
          </a:p>
          <a:p>
            <a:r>
              <a:rPr lang="en-US" sz="1800" dirty="0" smtClean="0"/>
              <a:t>Advertise Public Parking through signage and web </a:t>
            </a:r>
          </a:p>
          <a:p>
            <a:r>
              <a:rPr lang="en-US" sz="1800" dirty="0" smtClean="0"/>
              <a:t>Design a five year implementation plan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Situation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55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What's the Problem?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6668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Commuter Student Parking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818" y="1721169"/>
            <a:ext cx="5534808" cy="41433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Walker Parking Consultant study </a:t>
            </a:r>
            <a:r>
              <a:rPr lang="en-US" sz="2400" dirty="0"/>
              <a:t>recommended, “Lot E and V are gravel lots judged to be in poor to unacceptable condition, but remain very desirable parking destinations.  Grading, paving, lighting, security phones and other improvements are recommended</a:t>
            </a:r>
            <a:r>
              <a:rPr lang="en-US" sz="2400" dirty="0" smtClean="0"/>
              <a:t>.”</a:t>
            </a:r>
          </a:p>
          <a:p>
            <a:pPr marL="0" lvl="0" indent="0" algn="r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Lots E and V are being reviewed by engineers for lot improvements during  FY16. 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338" y="5862"/>
            <a:ext cx="6864791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Resident Student Parking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905000"/>
            <a:ext cx="5029200" cy="4114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The effective supply of parking is slightly below even for resident students on the north end of </a:t>
            </a:r>
            <a:r>
              <a:rPr lang="en-US" sz="2400" dirty="0" smtClean="0"/>
              <a:t>campus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While </a:t>
            </a:r>
            <a:r>
              <a:rPr lang="en-US" sz="2400" dirty="0">
                <a:solidFill>
                  <a:srgbClr val="C00000"/>
                </a:solidFill>
              </a:rPr>
              <a:t>WW Holes Hall and Stearns Hall remain off line, covert 10 of the </a:t>
            </a:r>
            <a:r>
              <a:rPr lang="en-US" sz="2400" dirty="0" smtClean="0">
                <a:solidFill>
                  <a:srgbClr val="C00000"/>
                </a:solidFill>
              </a:rPr>
              <a:t>13 </a:t>
            </a:r>
            <a:r>
              <a:rPr lang="en-US" sz="2400" dirty="0">
                <a:solidFill>
                  <a:srgbClr val="C00000"/>
                </a:solidFill>
              </a:rPr>
              <a:t>15-minute spaces in the “horseshoe” to </a:t>
            </a:r>
            <a:r>
              <a:rPr lang="en-US" sz="2400" dirty="0" smtClean="0">
                <a:solidFill>
                  <a:srgbClr val="C00000"/>
                </a:solidFill>
              </a:rPr>
              <a:t>A Lot spaces</a:t>
            </a:r>
            <a:r>
              <a:rPr lang="en-US" sz="2400" dirty="0">
                <a:solidFill>
                  <a:srgbClr val="C00000"/>
                </a:solidFill>
              </a:rPr>
              <a:t>.  This will reduce the number of vehicles in </a:t>
            </a:r>
            <a:r>
              <a:rPr lang="en-US" sz="2400" dirty="0" smtClean="0">
                <a:solidFill>
                  <a:srgbClr val="C00000"/>
                </a:solidFill>
              </a:rPr>
              <a:t>Q Lot and </a:t>
            </a:r>
            <a:r>
              <a:rPr lang="en-US" sz="2400" dirty="0">
                <a:solidFill>
                  <a:srgbClr val="C00000"/>
                </a:solidFill>
              </a:rPr>
              <a:t>provide a slight increase in </a:t>
            </a:r>
            <a:r>
              <a:rPr lang="en-US" sz="2400" dirty="0" smtClean="0">
                <a:solidFill>
                  <a:srgbClr val="C00000"/>
                </a:solidFill>
              </a:rPr>
              <a:t>revenue.</a:t>
            </a:r>
          </a:p>
          <a:p>
            <a:pPr marL="0" lvl="0" indent="0" algn="ctr">
              <a:buNone/>
            </a:pPr>
            <a:endParaRPr lang="en-US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76" y="2057400"/>
            <a:ext cx="2095500" cy="35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54716"/>
            <a:ext cx="2976320" cy="178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615" y="152400"/>
            <a:ext cx="6864791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Resident Student Parking, Cont’d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812" y="1725858"/>
            <a:ext cx="6777317" cy="37723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The parking study identified that </a:t>
            </a:r>
            <a:r>
              <a:rPr lang="en-US" sz="2400" dirty="0" smtClean="0"/>
              <a:t>Q Lot is </a:t>
            </a:r>
            <a:r>
              <a:rPr lang="en-US" sz="2400" dirty="0"/>
              <a:t>only minimally occupied and is in poor to unacceptable </a:t>
            </a:r>
            <a:r>
              <a:rPr lang="en-US" sz="2400" dirty="0" smtClean="0"/>
              <a:t>condition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Eliminate Q Lot re-purposing </a:t>
            </a:r>
            <a:r>
              <a:rPr lang="en-US" sz="2400" dirty="0">
                <a:solidFill>
                  <a:srgbClr val="C00000"/>
                </a:solidFill>
              </a:rPr>
              <a:t>the space as overflow parking to </a:t>
            </a:r>
            <a:r>
              <a:rPr lang="en-US" sz="2400" dirty="0" smtClean="0">
                <a:solidFill>
                  <a:srgbClr val="C00000"/>
                </a:solidFill>
              </a:rPr>
              <a:t>K Lot, </a:t>
            </a:r>
            <a:r>
              <a:rPr lang="en-US" sz="2400" dirty="0">
                <a:solidFill>
                  <a:srgbClr val="C00000"/>
                </a:solidFill>
              </a:rPr>
              <a:t>expected to be limited to athletic </a:t>
            </a:r>
            <a:r>
              <a:rPr lang="en-US" sz="2400" dirty="0" smtClean="0">
                <a:solidFill>
                  <a:srgbClr val="C00000"/>
                </a:solidFill>
              </a:rPr>
              <a:t>and other large community events 	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Establish K Lot East as </a:t>
            </a:r>
            <a:r>
              <a:rPr lang="en-US" sz="2400" dirty="0">
                <a:solidFill>
                  <a:srgbClr val="C00000"/>
                </a:solidFill>
              </a:rPr>
              <a:t>overnight parking for the resident </a:t>
            </a:r>
            <a:r>
              <a:rPr lang="en-US" sz="2400" dirty="0" smtClean="0">
                <a:solidFill>
                  <a:srgbClr val="C00000"/>
                </a:solidFill>
              </a:rPr>
              <a:t>students </a:t>
            </a:r>
            <a:r>
              <a:rPr lang="en-US" sz="2400" dirty="0">
                <a:solidFill>
                  <a:srgbClr val="C00000"/>
                </a:solidFill>
              </a:rPr>
              <a:t>currently in </a:t>
            </a:r>
            <a:r>
              <a:rPr lang="en-US" sz="2400" dirty="0" smtClean="0">
                <a:solidFill>
                  <a:srgbClr val="C00000"/>
                </a:solidFill>
              </a:rPr>
              <a:t>Q Lot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Students’ &amp; Employees’ Safety and Convenience after 3:00 pm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/>
              <a:t>The parking capacity of our current surface parking lots can be increased during non-peak hours by better advertising the parking options after </a:t>
            </a:r>
            <a:r>
              <a:rPr lang="en-US" sz="2800" dirty="0" smtClean="0"/>
              <a:t>3:00 pm </a:t>
            </a:r>
            <a:r>
              <a:rPr lang="en-US" sz="2800" dirty="0"/>
              <a:t>for all permit holders on campus.  </a:t>
            </a:r>
            <a:endParaRPr lang="en-US" sz="2800" dirty="0" smtClean="0"/>
          </a:p>
          <a:p>
            <a:pPr marL="0" lvl="0" indent="0">
              <a:spcBef>
                <a:spcPts val="1800"/>
              </a:spcBef>
              <a:buNone/>
            </a:pPr>
            <a:r>
              <a:rPr lang="en-US" sz="2800" dirty="0" smtClean="0"/>
              <a:t>This </a:t>
            </a:r>
            <a:r>
              <a:rPr lang="en-US" sz="2800" dirty="0"/>
              <a:t>advantage of being able to park closer to many of the academic buildings after </a:t>
            </a:r>
            <a:r>
              <a:rPr lang="en-US" sz="2800" dirty="0" smtClean="0"/>
              <a:t>3:00 pm </a:t>
            </a:r>
            <a:r>
              <a:rPr lang="en-US" sz="2800" dirty="0"/>
              <a:t>will also improve safety for our </a:t>
            </a:r>
            <a:r>
              <a:rPr lang="en-US" sz="2800" dirty="0" smtClean="0"/>
              <a:t>commuting students and faculty.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Students’ &amp; Employees’ Monday- Thursday After 7:00 pm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333" y="1905000"/>
            <a:ext cx="7162800" cy="4526729"/>
          </a:xfrm>
        </p:spPr>
        <p:txBody>
          <a:bodyPr>
            <a:normAutofit fontScale="92500" lnSpcReduction="20000"/>
          </a:bodyPr>
          <a:lstStyle/>
          <a:p>
            <a:pPr marL="68580" lvl="0" indent="0">
              <a:buNone/>
            </a:pPr>
            <a:r>
              <a:rPr lang="en-US" sz="2800" dirty="0" smtClean="0"/>
              <a:t>Continue with current </a:t>
            </a:r>
            <a:r>
              <a:rPr lang="en-US" sz="2800" dirty="0"/>
              <a:t>parking permit requirements until </a:t>
            </a:r>
            <a:r>
              <a:rPr lang="en-US" sz="2800" dirty="0" smtClean="0"/>
              <a:t>7:00 pm</a:t>
            </a:r>
            <a:r>
              <a:rPr lang="en-US" sz="2800" dirty="0"/>
              <a:t>.  </a:t>
            </a:r>
            <a:endParaRPr lang="en-US" sz="2800" dirty="0" smtClean="0"/>
          </a:p>
          <a:p>
            <a:pPr marL="68580" lvl="0" indent="0">
              <a:spcBef>
                <a:spcPts val="1800"/>
              </a:spcBef>
              <a:buNone/>
            </a:pPr>
            <a:r>
              <a:rPr lang="en-US" sz="2800" dirty="0" smtClean="0"/>
              <a:t>After 7:00 pm:</a:t>
            </a:r>
            <a:endParaRPr lang="en-US" sz="2800" dirty="0"/>
          </a:p>
          <a:p>
            <a:pPr lvl="1"/>
            <a:r>
              <a:rPr lang="en-US" sz="2400" dirty="0"/>
              <a:t>Continue to require SCSU parking permits in all lots allowing permit holders access to parking </a:t>
            </a:r>
          </a:p>
          <a:p>
            <a:pPr lvl="1"/>
            <a:r>
              <a:rPr lang="en-US" sz="2400" dirty="0" smtClean="0"/>
              <a:t>Pay lots and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Avenue Parking Ramp will offer a reduced rate </a:t>
            </a:r>
            <a:r>
              <a:rPr lang="en-US" sz="2400" dirty="0"/>
              <a:t>of $</a:t>
            </a:r>
            <a:r>
              <a:rPr lang="en-US" sz="2400" dirty="0" smtClean="0"/>
              <a:t>3 for the evening effective </a:t>
            </a:r>
            <a:r>
              <a:rPr lang="en-US" sz="2400" dirty="0"/>
              <a:t>from </a:t>
            </a:r>
            <a:r>
              <a:rPr lang="en-US" sz="2400" dirty="0" smtClean="0"/>
              <a:t>7:00 pm </a:t>
            </a:r>
            <a:r>
              <a:rPr lang="en-US" sz="2400" dirty="0"/>
              <a:t>until </a:t>
            </a:r>
            <a:r>
              <a:rPr lang="en-US" sz="2400" dirty="0" smtClean="0"/>
              <a:t>3:00 am.</a:t>
            </a:r>
          </a:p>
          <a:p>
            <a:pPr lvl="1"/>
            <a:r>
              <a:rPr lang="en-US" sz="2400" dirty="0"/>
              <a:t>Lots C &amp; V will become “Free Parking</a:t>
            </a:r>
            <a:r>
              <a:rPr lang="en-US" sz="2400" dirty="0" smtClean="0"/>
              <a:t>”</a:t>
            </a:r>
          </a:p>
          <a:p>
            <a:pPr marL="365760" lvl="1" indent="0">
              <a:buNone/>
            </a:pPr>
            <a:endParaRPr lang="en-US" sz="2000" dirty="0"/>
          </a:p>
          <a:p>
            <a:pPr marL="22860" indent="0">
              <a:buNone/>
            </a:pPr>
            <a:r>
              <a:rPr lang="en-US" sz="2600" dirty="0"/>
              <a:t>“Free Parking” provides an option to students coming to utilize evening services and supports smaller </a:t>
            </a:r>
            <a:r>
              <a:rPr lang="en-US" sz="2600" dirty="0" smtClean="0"/>
              <a:t>community </a:t>
            </a:r>
            <a:r>
              <a:rPr lang="en-US" sz="2600" dirty="0"/>
              <a:t>meetings or events being held after 7:00pm every night of the week. </a:t>
            </a:r>
          </a:p>
          <a:p>
            <a:pPr marL="365760" lvl="1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Weekend Parking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337" y="2133600"/>
            <a:ext cx="6864791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Continue to require SCSU parking permits in all lots </a:t>
            </a:r>
            <a:endParaRPr lang="en-US" sz="2800" dirty="0" smtClean="0"/>
          </a:p>
          <a:p>
            <a:pPr lvl="1"/>
            <a:r>
              <a:rPr lang="en-US" sz="2800" dirty="0" smtClean="0"/>
              <a:t>Lots C &amp; V will become “Free Parking”</a:t>
            </a:r>
          </a:p>
          <a:p>
            <a:pPr lvl="1"/>
            <a:r>
              <a:rPr lang="en-US" sz="2800" dirty="0"/>
              <a:t>Pay lots and the 4</a:t>
            </a:r>
            <a:r>
              <a:rPr lang="en-US" sz="2800" baseline="30000" dirty="0"/>
              <a:t>th</a:t>
            </a:r>
            <a:r>
              <a:rPr lang="en-US" sz="2800" dirty="0"/>
              <a:t> Avenue Parking Ramp will offer a reduced daily rate of $5. </a:t>
            </a:r>
            <a:endParaRPr lang="en-US" sz="2800" dirty="0" smtClean="0"/>
          </a:p>
          <a:p>
            <a:pPr lvl="1"/>
            <a:r>
              <a:rPr lang="en-US" sz="2800" dirty="0" smtClean="0"/>
              <a:t>Pay lots and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Avenue Parking Ramp will offer a reduced rate of $3 for the evening effective from 7:00 pm until 3:00 am.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Miller Center 24 Hour Computer Lab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Offer </a:t>
            </a:r>
            <a:r>
              <a:rPr lang="en-US" sz="2800" dirty="0"/>
              <a:t>parking available in Miller Pay Lot from </a:t>
            </a:r>
            <a:r>
              <a:rPr lang="en-US" sz="2800" dirty="0" smtClean="0"/>
              <a:t>3:00 am-7:00 am</a:t>
            </a:r>
            <a:r>
              <a:rPr lang="en-US" sz="2800" dirty="0"/>
              <a:t>.  </a:t>
            </a:r>
            <a:endParaRPr lang="en-US" sz="2800" dirty="0" smtClean="0"/>
          </a:p>
          <a:p>
            <a:pPr marL="68580" indent="0">
              <a:buNone/>
            </a:pPr>
            <a:endParaRPr lang="en-US" sz="2400" dirty="0" smtClean="0"/>
          </a:p>
          <a:p>
            <a:pPr marL="68580" indent="0">
              <a:buNone/>
            </a:pPr>
            <a:r>
              <a:rPr lang="en-US" sz="2400" dirty="0" smtClean="0"/>
              <a:t>Our </a:t>
            </a:r>
            <a:r>
              <a:rPr lang="en-US" sz="2400" dirty="0"/>
              <a:t>students currently do not have available on campus parking from </a:t>
            </a:r>
            <a:r>
              <a:rPr lang="en-US" sz="2400" dirty="0" smtClean="0"/>
              <a:t>3:00 am-7:00 am </a:t>
            </a:r>
            <a:r>
              <a:rPr lang="en-US" sz="2400" dirty="0"/>
              <a:t>while utilizing the 24 hour computer </a:t>
            </a:r>
            <a:r>
              <a:rPr lang="en-US" sz="2400" dirty="0" smtClean="0"/>
              <a:t>lab</a:t>
            </a:r>
            <a:r>
              <a:rPr lang="en-US" sz="2400" dirty="0"/>
              <a:t> </a:t>
            </a:r>
            <a:r>
              <a:rPr lang="en-US" sz="2400" dirty="0" smtClean="0"/>
              <a:t>with exception to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Avenue Parking Ramp.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29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Families, Guests and Visitors: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Support Corbin Design’s </a:t>
            </a:r>
            <a:r>
              <a:rPr lang="en-US" sz="2800" dirty="0" err="1" smtClean="0"/>
              <a:t>Wayfinding</a:t>
            </a:r>
            <a:r>
              <a:rPr lang="en-US" sz="2800" dirty="0" smtClean="0"/>
              <a:t> Study by implementing directional signage to the Pay Lots and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Avenue Parking Ramp.</a:t>
            </a:r>
          </a:p>
          <a:p>
            <a:r>
              <a:rPr lang="en-US" sz="2800" dirty="0" smtClean="0"/>
              <a:t>Improved webpage content including lot addresses and GPS coordinates for all pay-as-you-go parking.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" indent="0">
              <a:spcBef>
                <a:spcPts val="1800"/>
              </a:spcBef>
            </a:pPr>
            <a:r>
              <a:rPr lang="en-US" sz="4000" b="1" dirty="0" smtClean="0"/>
              <a:t>Events &amp; Our Community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i="1" dirty="0" smtClean="0">
                <a:solidFill>
                  <a:schemeClr val="tx1"/>
                </a:solidFill>
              </a:rPr>
              <a:t>Parking </a:t>
            </a:r>
            <a:r>
              <a:rPr lang="en-US" sz="2200" i="1" dirty="0">
                <a:solidFill>
                  <a:schemeClr val="tx1"/>
                </a:solidFill>
              </a:rPr>
              <a:t>is the first and last impression </a:t>
            </a:r>
            <a:r>
              <a:rPr lang="en-US" sz="2200" i="1" dirty="0" smtClean="0">
                <a:solidFill>
                  <a:schemeClr val="tx1"/>
                </a:solidFill>
              </a:rPr>
              <a:t>of </a:t>
            </a:r>
            <a:r>
              <a:rPr lang="en-US" sz="2200" i="1" dirty="0">
                <a:solidFill>
                  <a:schemeClr val="tx1"/>
                </a:solidFill>
              </a:rPr>
              <a:t>a </a:t>
            </a:r>
            <a:r>
              <a:rPr lang="en-US" sz="2200" i="1" dirty="0" smtClean="0">
                <a:solidFill>
                  <a:schemeClr val="tx1"/>
                </a:solidFill>
              </a:rPr>
              <a:t>venue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331" y="1981200"/>
            <a:ext cx="6777317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Benefits of the event parking program with a fee structure: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Identify parking locations on campus for each specific event allowing departments to provide specific parking directions.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Fund improved parking directional signage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Provide a coordinated approach to minimize frustrations for those unfamiliar with campus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Fund better lighting and safety measures, including parking attendants, in parking lots.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Improved internal signage and opportunities for advertising within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Avenue Parking Ramp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Fund additional employment opportunities for student</a:t>
            </a:r>
            <a:r>
              <a:rPr lang="en-US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423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Financial Plans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Establish a replacement cycle for equipment to include but not limited to: patrol vehicles, Facilities equipment (front-end loaders and attachments, dump trucks, etc.), pay stations, permit and enforcement software.</a:t>
            </a:r>
          </a:p>
          <a:p>
            <a:r>
              <a:rPr lang="en-US" sz="2400" dirty="0"/>
              <a:t>Establish five, ten and fifteen year projections for significant lot repairs and improvements. </a:t>
            </a:r>
            <a:endParaRPr lang="en-US" sz="2400" dirty="0" smtClean="0"/>
          </a:p>
          <a:p>
            <a:r>
              <a:rPr lang="en-US" sz="2400" dirty="0" smtClean="0"/>
              <a:t>Provide an annual report regarding the condition of Parking.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7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Traits of a good parking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Cost Effective and Sustainable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Community Focused (safe, transparent and convenient) 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Fair </a:t>
            </a:r>
            <a:r>
              <a:rPr lang="en-US" sz="3200" dirty="0"/>
              <a:t>and </a:t>
            </a:r>
            <a:r>
              <a:rPr lang="en-US" sz="3200" dirty="0" smtClean="0"/>
              <a:t>Equitable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Comprehensive and Green 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52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Review of Policies and Practices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239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Changes or improvements will be made to the parking policies and practices to better serve our community:</a:t>
            </a:r>
          </a:p>
          <a:p>
            <a:pPr lvl="0"/>
            <a:r>
              <a:rPr lang="en-US" sz="2400" dirty="0"/>
              <a:t>A University policy will be drafted to include the principles and procedures of parking.  </a:t>
            </a:r>
          </a:p>
          <a:p>
            <a:r>
              <a:rPr lang="en-US" sz="2400" dirty="0"/>
              <a:t>Develop an ongoing relationship with University Communications to create parking messages to be utilized in various forms of media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 smtClean="0"/>
              <a:t>A </a:t>
            </a:r>
            <a:r>
              <a:rPr lang="en-US" sz="2400" dirty="0"/>
              <a:t>job analysis will be completed on the customer service representative position servicing the front office for the Public Safety Department.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Planning (Big Picture)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2140818"/>
            <a:ext cx="6864350" cy="3720951"/>
          </a:xfrm>
        </p:spPr>
      </p:pic>
    </p:spTree>
    <p:extLst>
      <p:ext uri="{BB962C8B-B14F-4D97-AF65-F5344CB8AC3E}">
        <p14:creationId xmlns:p14="http://schemas.microsoft.com/office/powerpoint/2010/main" val="87542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Possibilities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www.youtube.com/watch?v=tPLyipKxyMw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50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Metro Transit Commission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Parking pays 283K for the Shuttle and Sundowner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Student Government pays 150k for Late night and a portion of the Sundowner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Free rides for all SCSU community members (Valid SCSU ID)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Majority of University Express Routes will remain in operation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North Star Link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75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Improvements: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Community Focused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Expanded </a:t>
            </a:r>
            <a:r>
              <a:rPr lang="en-US" dirty="0" smtClean="0"/>
              <a:t>and </a:t>
            </a:r>
            <a:r>
              <a:rPr lang="en-US" dirty="0" smtClean="0"/>
              <a:t>improve </a:t>
            </a:r>
            <a:r>
              <a:rPr lang="en-US" dirty="0" smtClean="0"/>
              <a:t>lighting and other safety features</a:t>
            </a:r>
          </a:p>
          <a:p>
            <a:r>
              <a:rPr lang="en-US" dirty="0" smtClean="0"/>
              <a:t>More desirable </a:t>
            </a:r>
            <a:r>
              <a:rPr lang="en-US" dirty="0" smtClean="0"/>
              <a:t>student </a:t>
            </a:r>
            <a:r>
              <a:rPr lang="en-US" dirty="0" smtClean="0"/>
              <a:t>parking (Commuter and Residential)</a:t>
            </a:r>
          </a:p>
          <a:p>
            <a:r>
              <a:rPr lang="en-US" dirty="0" smtClean="0"/>
              <a:t>Improved </a:t>
            </a:r>
            <a:r>
              <a:rPr lang="en-US" dirty="0"/>
              <a:t>student services: financial aid option, pay lot payment </a:t>
            </a:r>
            <a:r>
              <a:rPr lang="en-US" dirty="0" smtClean="0"/>
              <a:t>options</a:t>
            </a:r>
          </a:p>
          <a:p>
            <a:r>
              <a:rPr lang="en-US" dirty="0" smtClean="0"/>
              <a:t>Affordable/desirable permitted/visitor </a:t>
            </a:r>
            <a:r>
              <a:rPr lang="en-US" dirty="0"/>
              <a:t>spaces near academic buildings nights and </a:t>
            </a:r>
            <a:r>
              <a:rPr lang="en-US" dirty="0" smtClean="0"/>
              <a:t>weekends</a:t>
            </a:r>
          </a:p>
          <a:p>
            <a:r>
              <a:rPr lang="en-US" dirty="0" smtClean="0"/>
              <a:t>Improved </a:t>
            </a:r>
            <a:r>
              <a:rPr lang="en-US" dirty="0"/>
              <a:t>wayfinding for guests and </a:t>
            </a:r>
            <a:r>
              <a:rPr lang="en-US" dirty="0" smtClean="0"/>
              <a:t>visitors</a:t>
            </a:r>
          </a:p>
          <a:p>
            <a:pPr marL="0" indent="0">
              <a:buNone/>
            </a:pPr>
            <a:r>
              <a:rPr lang="en-US" b="1" dirty="0" smtClean="0"/>
              <a:t>Cost Effective and Sustainable </a:t>
            </a:r>
            <a:endParaRPr lang="en-US" b="1" dirty="0" smtClean="0"/>
          </a:p>
          <a:p>
            <a:r>
              <a:rPr lang="en-US" dirty="0" smtClean="0"/>
              <a:t>Equipment life cycles</a:t>
            </a:r>
          </a:p>
          <a:p>
            <a:r>
              <a:rPr lang="en-US" dirty="0" smtClean="0"/>
              <a:t>Improved </a:t>
            </a:r>
            <a:r>
              <a:rPr lang="en-US" dirty="0" smtClean="0"/>
              <a:t>physical infrastructure of lots</a:t>
            </a:r>
          </a:p>
          <a:p>
            <a:r>
              <a:rPr lang="en-US" dirty="0" smtClean="0"/>
              <a:t>Greater </a:t>
            </a:r>
            <a:r>
              <a:rPr lang="en-US" dirty="0" smtClean="0"/>
              <a:t>transparency of the </a:t>
            </a:r>
            <a:r>
              <a:rPr lang="en-US" dirty="0" smtClean="0"/>
              <a:t>parking program</a:t>
            </a:r>
          </a:p>
          <a:p>
            <a:r>
              <a:rPr lang="en-US" dirty="0" smtClean="0"/>
              <a:t>5 year planning cycles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24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Improvements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Equitable and Fair</a:t>
            </a:r>
          </a:p>
          <a:p>
            <a:pPr lvl="1"/>
            <a:r>
              <a:rPr lang="en-US" dirty="0"/>
              <a:t>Equitable distribution of cost to all parking lot users </a:t>
            </a:r>
          </a:p>
          <a:p>
            <a:pPr lvl="2"/>
            <a:r>
              <a:rPr lang="en-US" dirty="0"/>
              <a:t>Daily users</a:t>
            </a:r>
          </a:p>
          <a:p>
            <a:pPr lvl="2"/>
            <a:r>
              <a:rPr lang="en-US" dirty="0"/>
              <a:t>Visitors</a:t>
            </a:r>
          </a:p>
          <a:p>
            <a:pPr lvl="2"/>
            <a:r>
              <a:rPr lang="en-US" dirty="0"/>
              <a:t>Event users</a:t>
            </a:r>
          </a:p>
          <a:p>
            <a:pPr lvl="1"/>
            <a:r>
              <a:rPr lang="en-US" dirty="0"/>
              <a:t>Parking facilities maintained and operated through parking </a:t>
            </a:r>
            <a:r>
              <a:rPr lang="en-US" dirty="0" smtClean="0"/>
              <a:t>revenue</a:t>
            </a:r>
          </a:p>
          <a:p>
            <a:pPr lvl="1"/>
            <a:r>
              <a:rPr lang="en-US" dirty="0" smtClean="0"/>
              <a:t>Continue to offer affordable (Free) parking options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Comprehensive and Green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upport transportation patterns of the community</a:t>
            </a:r>
          </a:p>
          <a:p>
            <a:r>
              <a:rPr lang="en-US" sz="1800" dirty="0"/>
              <a:t>I</a:t>
            </a:r>
            <a:r>
              <a:rPr lang="en-US" sz="1800" smtClean="0"/>
              <a:t>mprove </a:t>
            </a:r>
            <a:r>
              <a:rPr lang="en-US" sz="1800" dirty="0" smtClean="0"/>
              <a:t>the pedestrian environment </a:t>
            </a:r>
          </a:p>
          <a:p>
            <a:r>
              <a:rPr lang="en-US" sz="1800" dirty="0" smtClean="0"/>
              <a:t>Collaborate/integrate with City and Campus comprehensive plans </a:t>
            </a:r>
            <a:r>
              <a:rPr lang="en-US" b="1" dirty="0" smtClean="0"/>
              <a:t> 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0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State Statute 169.966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337" y="1825625"/>
            <a:ext cx="7181663" cy="435133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/>
              <a:t>Board to Regulate Traffic on State Universities:</a:t>
            </a:r>
          </a:p>
          <a:p>
            <a:r>
              <a:rPr lang="en-US" sz="2800" dirty="0" smtClean="0"/>
              <a:t>May establish rents, charges, or fees for the use of parking facilities</a:t>
            </a:r>
          </a:p>
          <a:p>
            <a:r>
              <a:rPr lang="en-US" sz="2800" dirty="0" smtClean="0"/>
              <a:t>Money collected shall be deposited in the university activity fund</a:t>
            </a:r>
          </a:p>
          <a:p>
            <a:r>
              <a:rPr lang="en-US" sz="2800" dirty="0" smtClean="0"/>
              <a:t>To maintain and operate parking lots and parking facilities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08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Is Revenue Generated?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The sale of parking permits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Pay-as-you-go parking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Parking citations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SCTCC contract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Athletics parking </a:t>
            </a:r>
            <a:r>
              <a:rPr lang="en-US" sz="2800" dirty="0"/>
              <a:t>f</a:t>
            </a:r>
            <a:r>
              <a:rPr lang="en-US" sz="2800" dirty="0" smtClean="0"/>
              <a:t>ee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i="1" dirty="0" smtClean="0"/>
              <a:t>Revenues and expenditures are equal at approximately $1.3 million annually.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14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does Parking pay for?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Salaries: 5 FTE salaries annually</a:t>
            </a:r>
          </a:p>
          <a:p>
            <a:r>
              <a:rPr lang="en-US" sz="2800" dirty="0" smtClean="0"/>
              <a:t>Student workers</a:t>
            </a:r>
          </a:p>
          <a:p>
            <a:r>
              <a:rPr lang="en-US" sz="2800" dirty="0" smtClean="0"/>
              <a:t>MTC Contract: Husky Shuttle &amp; Sundowner</a:t>
            </a:r>
          </a:p>
          <a:p>
            <a:r>
              <a:rPr lang="en-US" sz="2800" dirty="0" smtClean="0"/>
              <a:t>Equipment: front end loaders, vehicles, and pay machines</a:t>
            </a:r>
          </a:p>
          <a:p>
            <a:r>
              <a:rPr lang="en-US" sz="2800" dirty="0" smtClean="0"/>
              <a:t>Maintenance contracts: striping, sealing, and technology applications</a:t>
            </a:r>
          </a:p>
          <a:p>
            <a:r>
              <a:rPr lang="en-US" sz="2800" dirty="0" smtClean="0"/>
              <a:t>Rent: K-lot, in-direct costs to SCSU</a:t>
            </a:r>
          </a:p>
          <a:p>
            <a:r>
              <a:rPr lang="en-US" sz="2800" dirty="0" smtClean="0"/>
              <a:t>Technology: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24193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Condition of Parking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74" y="1695712"/>
            <a:ext cx="6777317" cy="470508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Safety and security concerns</a:t>
            </a:r>
          </a:p>
          <a:p>
            <a:pPr lvl="1"/>
            <a:r>
              <a:rPr lang="en-US" sz="2400" dirty="0" smtClean="0"/>
              <a:t>Poor or lack of lighting</a:t>
            </a:r>
          </a:p>
          <a:p>
            <a:pPr lvl="1"/>
            <a:r>
              <a:rPr lang="en-US" sz="2400" dirty="0" smtClean="0"/>
              <a:t>Remote locations</a:t>
            </a:r>
          </a:p>
          <a:p>
            <a:pPr lvl="1"/>
            <a:r>
              <a:rPr lang="en-US" sz="2400" dirty="0" smtClean="0"/>
              <a:t>Quality of area: trees, shrubs, etc.</a:t>
            </a:r>
          </a:p>
          <a:p>
            <a:r>
              <a:rPr lang="en-US" sz="2800" dirty="0" smtClean="0"/>
              <a:t>Aging infrastructure:</a:t>
            </a:r>
          </a:p>
          <a:p>
            <a:pPr lvl="1"/>
            <a:r>
              <a:rPr lang="en-US" sz="2400" dirty="0" smtClean="0"/>
              <a:t>30% of lots are 20 years or older</a:t>
            </a:r>
          </a:p>
          <a:p>
            <a:pPr lvl="1"/>
            <a:r>
              <a:rPr lang="en-US" sz="2400" dirty="0" smtClean="0"/>
              <a:t>50% of these are 35+ years old</a:t>
            </a:r>
          </a:p>
          <a:p>
            <a:pPr marL="0" lvl="1" indent="0" algn="ctr">
              <a:buNone/>
            </a:pPr>
            <a:r>
              <a:rPr lang="en-US" sz="2400" i="1" dirty="0" smtClean="0"/>
              <a:t>The life expectancy of a parking lot is 20-30 years.</a:t>
            </a:r>
          </a:p>
          <a:p>
            <a:pPr marL="342900" lvl="1"/>
            <a:r>
              <a:rPr lang="en-US" sz="2800" dirty="0" smtClean="0"/>
              <a:t>Equipment life cycles:</a:t>
            </a:r>
          </a:p>
          <a:p>
            <a:pPr marL="640080" lvl="2" indent="-274320"/>
            <a:r>
              <a:rPr lang="en-US" sz="2400" dirty="0" smtClean="0"/>
              <a:t>Implementing cycles inventory greater than $20,000: front-end loaders, vehicles, machines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13143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28800" y="76200"/>
            <a:ext cx="702468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Safety and Security Concerns</a:t>
            </a:r>
            <a:endParaRPr lang="en-US" sz="36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293142" y="5257800"/>
            <a:ext cx="6393657" cy="10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 smtClean="0"/>
              <a:t>V-Lot: Students suffer with very little lighting, trees in the lot, and deteriorating, washed out entrances.</a:t>
            </a:r>
            <a:endParaRPr lang="en-US" sz="2400" b="0" dirty="0"/>
          </a:p>
        </p:txBody>
      </p:sp>
      <p:pic>
        <p:nvPicPr>
          <p:cNvPr id="6146" name="Picture 2" descr="C:\Users\jefuran\AppData\Local\Microsoft\Windows\Temporary Internet Files\Content.Outlook\0ORILDXT\IMG_0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43" y="12192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efuran\AppData\Local\Microsoft\Windows\Temporary Internet Files\Content.Outlook\0ORILDXT\IMG_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066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2057400" y="5532437"/>
            <a:ext cx="6934200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E-Lot: Students park among the trees with no lighting</a:t>
            </a:r>
            <a:endParaRPr lang="en-US" sz="2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28800" y="76200"/>
            <a:ext cx="70246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Safety and Security Concerns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25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SU ADMI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SU ADMIN Template" id="{071D5C41-87E6-47F1-8FDA-0B38014BD3BF}" vid="{1B0C793C-8653-4535-908A-5FE879FD03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SCSU ADMIN Template</Template>
  <TotalTime>636</TotalTime>
  <Words>1659</Words>
  <Application>Microsoft Office PowerPoint</Application>
  <PresentationFormat>On-screen Show (4:3)</PresentationFormat>
  <Paragraphs>301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SCSU ADMIN Template</vt:lpstr>
      <vt:lpstr>Parking and Transportation </vt:lpstr>
      <vt:lpstr>What's the Problem? </vt:lpstr>
      <vt:lpstr>Traits of a good parking program</vt:lpstr>
      <vt:lpstr>State Statute 169.966</vt:lpstr>
      <vt:lpstr>How Is Revenue Generated?</vt:lpstr>
      <vt:lpstr>What does Parking pay for?</vt:lpstr>
      <vt:lpstr>Condition of Parking</vt:lpstr>
      <vt:lpstr>Safety and Security Concerns</vt:lpstr>
      <vt:lpstr>PowerPoint Presentation</vt:lpstr>
      <vt:lpstr>PowerPoint Presentation</vt:lpstr>
      <vt:lpstr>Aging Infrastructure</vt:lpstr>
      <vt:lpstr>What message are we sending? </vt:lpstr>
      <vt:lpstr>Estimated cost for repairs and improvements </vt:lpstr>
      <vt:lpstr>Repairs and Improvements  </vt:lpstr>
      <vt:lpstr>Option 1  </vt:lpstr>
      <vt:lpstr>Option 2</vt:lpstr>
      <vt:lpstr>Who are our Users</vt:lpstr>
      <vt:lpstr>Improved Student Services</vt:lpstr>
      <vt:lpstr>Commuter/Visitor Parking</vt:lpstr>
      <vt:lpstr>Commuter Student Parking</vt:lpstr>
      <vt:lpstr>Resident Student Parking</vt:lpstr>
      <vt:lpstr>Resident Student Parking, Cont’d</vt:lpstr>
      <vt:lpstr>Students’ &amp; Employees’ Safety and Convenience after 3:00 pm</vt:lpstr>
      <vt:lpstr>Students’ &amp; Employees’ Monday- Thursday After 7:00 pm</vt:lpstr>
      <vt:lpstr>Weekend Parking </vt:lpstr>
      <vt:lpstr>Miller Center 24 Hour Computer Lab</vt:lpstr>
      <vt:lpstr>Families, Guests and Visitors:</vt:lpstr>
      <vt:lpstr>Events &amp; Our Community Parking is the first and last impression of a venue</vt:lpstr>
      <vt:lpstr>Financial Plans</vt:lpstr>
      <vt:lpstr>Review of Policies and Practices</vt:lpstr>
      <vt:lpstr>Comprehensive Planning (Big Picture)</vt:lpstr>
      <vt:lpstr>Planning and Possibilities  </vt:lpstr>
      <vt:lpstr>2015-16 Metro Transit Commission Contract</vt:lpstr>
      <vt:lpstr>Summary of Improvements:</vt:lpstr>
      <vt:lpstr>Summary of Improvements Con’t</vt:lpstr>
    </vt:vector>
  </TitlesOfParts>
  <Company>St. Cloud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Presentation</dc:title>
  <dc:creator>Furan Super, Jennifer E</dc:creator>
  <cp:lastModifiedBy>Cashman, Jesse M.</cp:lastModifiedBy>
  <cp:revision>55</cp:revision>
  <cp:lastPrinted>2015-07-06T20:49:37Z</cp:lastPrinted>
  <dcterms:created xsi:type="dcterms:W3CDTF">2015-04-20T18:24:41Z</dcterms:created>
  <dcterms:modified xsi:type="dcterms:W3CDTF">2015-07-07T12:56:28Z</dcterms:modified>
</cp:coreProperties>
</file>