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4102" r:id="rId2"/>
    <p:sldMasterId id="2147484126" r:id="rId3"/>
  </p:sldMasterIdLst>
  <p:notesMasterIdLst>
    <p:notesMasterId r:id="rId59"/>
  </p:notesMasterIdLst>
  <p:sldIdLst>
    <p:sldId id="256" r:id="rId4"/>
    <p:sldId id="296" r:id="rId5"/>
    <p:sldId id="297" r:id="rId6"/>
    <p:sldId id="308" r:id="rId7"/>
    <p:sldId id="298" r:id="rId8"/>
    <p:sldId id="309" r:id="rId9"/>
    <p:sldId id="263" r:id="rId10"/>
    <p:sldId id="299" r:id="rId11"/>
    <p:sldId id="300" r:id="rId12"/>
    <p:sldId id="301" r:id="rId13"/>
    <p:sldId id="302" r:id="rId14"/>
    <p:sldId id="303" r:id="rId15"/>
    <p:sldId id="304" r:id="rId16"/>
    <p:sldId id="257" r:id="rId17"/>
    <p:sldId id="258" r:id="rId18"/>
    <p:sldId id="259" r:id="rId19"/>
    <p:sldId id="287" r:id="rId20"/>
    <p:sldId id="288" r:id="rId21"/>
    <p:sldId id="289" r:id="rId22"/>
    <p:sldId id="290" r:id="rId23"/>
    <p:sldId id="291" r:id="rId24"/>
    <p:sldId id="292" r:id="rId25"/>
    <p:sldId id="293" r:id="rId26"/>
    <p:sldId id="294" r:id="rId27"/>
    <p:sldId id="295" r:id="rId28"/>
    <p:sldId id="305" r:id="rId29"/>
    <p:sldId id="260" r:id="rId30"/>
    <p:sldId id="261" r:id="rId31"/>
    <p:sldId id="262" r:id="rId32"/>
    <p:sldId id="271" r:id="rId33"/>
    <p:sldId id="273" r:id="rId34"/>
    <p:sldId id="274" r:id="rId35"/>
    <p:sldId id="275" r:id="rId36"/>
    <p:sldId id="276" r:id="rId37"/>
    <p:sldId id="277" r:id="rId38"/>
    <p:sldId id="282" r:id="rId39"/>
    <p:sldId id="283" r:id="rId40"/>
    <p:sldId id="284" r:id="rId41"/>
    <p:sldId id="285" r:id="rId42"/>
    <p:sldId id="306" r:id="rId43"/>
    <p:sldId id="267" r:id="rId44"/>
    <p:sldId id="268" r:id="rId45"/>
    <p:sldId id="269" r:id="rId46"/>
    <p:sldId id="270" r:id="rId47"/>
    <p:sldId id="264" r:id="rId48"/>
    <p:sldId id="265" r:id="rId49"/>
    <p:sldId id="266" r:id="rId50"/>
    <p:sldId id="278" r:id="rId51"/>
    <p:sldId id="279" r:id="rId52"/>
    <p:sldId id="280" r:id="rId53"/>
    <p:sldId id="281" r:id="rId54"/>
    <p:sldId id="311" r:id="rId55"/>
    <p:sldId id="312" r:id="rId56"/>
    <p:sldId id="310" r:id="rId57"/>
    <p:sldId id="307"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28" autoAdjust="0"/>
  </p:normalViewPr>
  <p:slideViewPr>
    <p:cSldViewPr>
      <p:cViewPr varScale="1">
        <p:scale>
          <a:sx n="105" d="100"/>
          <a:sy n="105" d="100"/>
        </p:scale>
        <p:origin x="12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DA1E995-66C4-4753-AB76-60EF0E5CDBED}" type="datetimeFigureOut">
              <a:rPr lang="en-US"/>
              <a:pPr>
                <a:defRPr/>
              </a:pPr>
              <a:t>6/28/2016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A5D4816-6F27-4BA9-ADF3-E9FCFAB287F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0DA422-879F-4161-9B52-FF75BF580196}" type="slidenum">
              <a:rPr lang="en-US" altLang="en-US"/>
              <a:pPr eaLnBrk="1" hangingPunct="1"/>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0B06F7E8-01A5-44D0-9316-FE71FED8F438}" type="datetimeFigureOut">
              <a:rPr lang="en-US"/>
              <a:pPr>
                <a:defRPr/>
              </a:pPr>
              <a:t>6/28/2016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D2ABC47-8997-435A-8E47-924CF6DAB118}" type="slidenum">
              <a:rPr lang="en-US" altLang="en-US"/>
              <a:pPr/>
              <a:t>‹#›</a:t>
            </a:fld>
            <a:endParaRPr lang="en-US" altLang="en-US"/>
          </a:p>
        </p:txBody>
      </p:sp>
    </p:spTree>
    <p:extLst>
      <p:ext uri="{BB962C8B-B14F-4D97-AF65-F5344CB8AC3E}">
        <p14:creationId xmlns:p14="http://schemas.microsoft.com/office/powerpoint/2010/main" val="126920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E96AC43-9C78-40B0-A6DD-B73B5E719322}" type="datetimeFigureOut">
              <a:rPr lang="en-US"/>
              <a:pPr>
                <a:defRPr/>
              </a:pPr>
              <a:t>6/28/2016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167A0554-191B-4C3E-BAE3-055CB0BDE326}" type="slidenum">
              <a:rPr lang="en-US" altLang="en-US"/>
              <a:pPr/>
              <a:t>‹#›</a:t>
            </a:fld>
            <a:endParaRPr lang="en-US" altLang="en-US"/>
          </a:p>
        </p:txBody>
      </p:sp>
    </p:spTree>
    <p:extLst>
      <p:ext uri="{BB962C8B-B14F-4D97-AF65-F5344CB8AC3E}">
        <p14:creationId xmlns:p14="http://schemas.microsoft.com/office/powerpoint/2010/main" val="364997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CBA5742-EB29-4257-8C38-B71025F89EAE}" type="datetimeFigureOut">
              <a:rPr lang="en-US"/>
              <a:pPr>
                <a:defRPr/>
              </a:pPr>
              <a:t>6/28/2016</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522F1FB0-17E2-4D4A-B858-442E1873FD73}" type="slidenum">
              <a:rPr lang="en-US" altLang="en-US"/>
              <a:pPr/>
              <a:t>‹#›</a:t>
            </a:fld>
            <a:endParaRPr lang="en-US" altLang="en-US"/>
          </a:p>
        </p:txBody>
      </p:sp>
    </p:spTree>
    <p:extLst>
      <p:ext uri="{BB962C8B-B14F-4D97-AF65-F5344CB8AC3E}">
        <p14:creationId xmlns:p14="http://schemas.microsoft.com/office/powerpoint/2010/main" val="405992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68EA5A41-5331-4AE0-8E55-E57067B00F8C}" type="datetimeFigureOut">
              <a:rPr lang="en-US"/>
              <a:pPr>
                <a:defRPr/>
              </a:pPr>
              <a:t>6/28/2016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CAB1A2-9D6F-4855-8C3D-42414E6A89C0}" type="slidenum">
              <a:rPr lang="en-US" altLang="en-US"/>
              <a:pPr/>
              <a:t>‹#›</a:t>
            </a:fld>
            <a:endParaRPr lang="en-US" altLang="en-US"/>
          </a:p>
        </p:txBody>
      </p:sp>
    </p:spTree>
    <p:extLst>
      <p:ext uri="{BB962C8B-B14F-4D97-AF65-F5344CB8AC3E}">
        <p14:creationId xmlns:p14="http://schemas.microsoft.com/office/powerpoint/2010/main" val="75347813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E53FC63-5B42-44CB-8DE9-575F70113C78}" type="datetimeFigureOut">
              <a:rPr lang="en-US"/>
              <a:pPr>
                <a:defRPr/>
              </a:pPr>
              <a:t>6/28/2016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E7B8C01-4F4A-4AE2-8E69-494C47A6F638}" type="slidenum">
              <a:rPr lang="en-US" altLang="en-US"/>
              <a:pPr/>
              <a:t>‹#›</a:t>
            </a:fld>
            <a:endParaRPr lang="en-US" altLang="en-US"/>
          </a:p>
        </p:txBody>
      </p:sp>
    </p:spTree>
    <p:extLst>
      <p:ext uri="{BB962C8B-B14F-4D97-AF65-F5344CB8AC3E}">
        <p14:creationId xmlns:p14="http://schemas.microsoft.com/office/powerpoint/2010/main" val="76630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D3D764D9-6AD0-4378-B46E-564B7F4889BA}" type="datetimeFigureOut">
              <a:rPr lang="en-US"/>
              <a:pPr>
                <a:defRPr/>
              </a:pPr>
              <a:t>6/28/2016</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80A9DBB6-FEBB-450E-97AE-63FC847FBD2F}"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58636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1828405-104B-4788-99B8-A3850C9D165A}" type="datetimeFigureOut">
              <a:rPr lang="en-US"/>
              <a:pPr>
                <a:defRPr/>
              </a:pPr>
              <a:t>6/28/2016</a:t>
            </a:fld>
            <a:endParaRPr lang="en-US"/>
          </a:p>
        </p:txBody>
      </p:sp>
      <p:sp>
        <p:nvSpPr>
          <p:cNvPr id="6" name="Slide Number Placeholder 9"/>
          <p:cNvSpPr>
            <a:spLocks noGrp="1"/>
          </p:cNvSpPr>
          <p:nvPr>
            <p:ph type="sldNum" sz="quarter" idx="11"/>
          </p:nvPr>
        </p:nvSpPr>
        <p:spPr/>
        <p:txBody>
          <a:bodyPr/>
          <a:lstStyle>
            <a:lvl1pPr>
              <a:defRPr/>
            </a:lvl1pPr>
          </a:lstStyle>
          <a:p>
            <a:fld id="{CE390450-BCB4-458D-81B6-C995B9067BAE}"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442609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1E8826CD-73C6-4623-A16D-7320D998956E}" type="datetimeFigureOut">
              <a:rPr lang="en-US"/>
              <a:pPr>
                <a:defRPr/>
              </a:pPr>
              <a:t>6/28/2016</a:t>
            </a:fld>
            <a:endParaRPr lang="en-US"/>
          </a:p>
        </p:txBody>
      </p:sp>
      <p:sp>
        <p:nvSpPr>
          <p:cNvPr id="8" name="Slide Number Placeholder 11"/>
          <p:cNvSpPr>
            <a:spLocks noGrp="1"/>
          </p:cNvSpPr>
          <p:nvPr>
            <p:ph type="sldNum" sz="quarter" idx="11"/>
          </p:nvPr>
        </p:nvSpPr>
        <p:spPr/>
        <p:txBody>
          <a:bodyPr/>
          <a:lstStyle>
            <a:lvl1pPr>
              <a:defRPr/>
            </a:lvl1pPr>
          </a:lstStyle>
          <a:p>
            <a:fld id="{63B8E32B-E148-4A7B-841E-763D99927396}"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5801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2991F63-99DC-48DF-8B4E-2A629918F495}" type="datetimeFigureOut">
              <a:rPr lang="en-US"/>
              <a:pPr>
                <a:defRPr/>
              </a:pPr>
              <a:t>6/28/2016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15C77DFB-49DA-44B7-A038-2B8D66B67C90}" type="slidenum">
              <a:rPr lang="en-US" altLang="en-US"/>
              <a:pPr/>
              <a:t>‹#›</a:t>
            </a:fld>
            <a:endParaRPr lang="en-US" altLang="en-US"/>
          </a:p>
        </p:txBody>
      </p:sp>
    </p:spTree>
    <p:extLst>
      <p:ext uri="{BB962C8B-B14F-4D97-AF65-F5344CB8AC3E}">
        <p14:creationId xmlns:p14="http://schemas.microsoft.com/office/powerpoint/2010/main" val="108719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94F6921-AE3E-4FD0-BB59-988985B12025}" type="datetimeFigureOut">
              <a:rPr lang="en-US"/>
              <a:pPr>
                <a:defRPr/>
              </a:pPr>
              <a:t>6/28/2016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E4C0F0B-D5D9-4DA7-9E2E-5926B2AB1F49}" type="slidenum">
              <a:rPr lang="en-US" altLang="en-US"/>
              <a:pPr/>
              <a:t>‹#›</a:t>
            </a:fld>
            <a:endParaRPr lang="en-US" altLang="en-US"/>
          </a:p>
        </p:txBody>
      </p:sp>
    </p:spTree>
    <p:extLst>
      <p:ext uri="{BB962C8B-B14F-4D97-AF65-F5344CB8AC3E}">
        <p14:creationId xmlns:p14="http://schemas.microsoft.com/office/powerpoint/2010/main" val="272024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690DC62-E4A1-40DE-A9BA-88A21102D9E7}" type="datetimeFigureOut">
              <a:rPr lang="en-US"/>
              <a:pPr>
                <a:defRPr/>
              </a:pPr>
              <a:t>6/28/2016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C806208-5DAC-4EC5-B0D9-9EB0484300E3}" type="slidenum">
              <a:rPr lang="en-US" altLang="en-US"/>
              <a:pPr/>
              <a:t>‹#›</a:t>
            </a:fld>
            <a:endParaRPr lang="en-US" altLang="en-US"/>
          </a:p>
        </p:txBody>
      </p:sp>
    </p:spTree>
    <p:extLst>
      <p:ext uri="{BB962C8B-B14F-4D97-AF65-F5344CB8AC3E}">
        <p14:creationId xmlns:p14="http://schemas.microsoft.com/office/powerpoint/2010/main" val="51557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B1BC369-8D8F-4BD0-A39B-057E21876472}" type="datetimeFigureOut">
              <a:rPr lang="en-US"/>
              <a:pPr>
                <a:defRPr/>
              </a:pPr>
              <a:t>6/28/2016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2542B56-CC3B-4206-9E05-9DF64782A473}" type="slidenum">
              <a:rPr lang="en-US" altLang="en-US"/>
              <a:pPr/>
              <a:t>‹#›</a:t>
            </a:fld>
            <a:endParaRPr lang="en-US" altLang="en-US"/>
          </a:p>
        </p:txBody>
      </p:sp>
    </p:spTree>
    <p:extLst>
      <p:ext uri="{BB962C8B-B14F-4D97-AF65-F5344CB8AC3E}">
        <p14:creationId xmlns:p14="http://schemas.microsoft.com/office/powerpoint/2010/main" val="97884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0243D2F-3EB6-447F-9A62-793E6EAC34DB}" type="datetimeFigureOut">
              <a:rPr lang="en-US"/>
              <a:pPr>
                <a:defRPr/>
              </a:pPr>
              <a:t>6/28/2016</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A49A8C18-9BFE-46DC-B8A5-4CA8B7E67E01}"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54428456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4D5E58-7E2A-43D5-B51F-96E8256713AC}" type="datetimeFigureOut">
              <a:rPr lang="en-US"/>
              <a:pPr>
                <a:defRPr/>
              </a:pPr>
              <a:t>6/28/2016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DD4A9C42-9520-4C48-B2F0-965BA9B1DD1C}" type="slidenum">
              <a:rPr lang="en-US" altLang="en-US"/>
              <a:pPr/>
              <a:t>‹#›</a:t>
            </a:fld>
            <a:endParaRPr lang="en-US" altLang="en-US"/>
          </a:p>
        </p:txBody>
      </p:sp>
    </p:spTree>
    <p:extLst>
      <p:ext uri="{BB962C8B-B14F-4D97-AF65-F5344CB8AC3E}">
        <p14:creationId xmlns:p14="http://schemas.microsoft.com/office/powerpoint/2010/main" val="1305484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D006360-719D-4B38-A57A-2F463E62670E}" type="datetimeFigureOut">
              <a:rPr lang="en-US"/>
              <a:pPr>
                <a:defRPr/>
              </a:pPr>
              <a:t>6/28/2016</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8666D883-37E3-4A61-8273-90B2E08CFE36}" type="slidenum">
              <a:rPr lang="en-US" altLang="en-US"/>
              <a:pPr/>
              <a:t>‹#›</a:t>
            </a:fld>
            <a:endParaRPr lang="en-US" altLang="en-US"/>
          </a:p>
        </p:txBody>
      </p:sp>
    </p:spTree>
    <p:extLst>
      <p:ext uri="{BB962C8B-B14F-4D97-AF65-F5344CB8AC3E}">
        <p14:creationId xmlns:p14="http://schemas.microsoft.com/office/powerpoint/2010/main" val="357330503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95D23074-5B41-420D-B58B-FA7F7BDED0B1}" type="datetimeFigureOut">
              <a:rPr lang="en-US"/>
              <a:pPr>
                <a:defRPr/>
              </a:pPr>
              <a:t>6/28/2016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2621232-3ECF-48A4-8692-0D98782C4D7F}" type="slidenum">
              <a:rPr lang="en-US" altLang="en-US"/>
              <a:pPr/>
              <a:t>‹#›</a:t>
            </a:fld>
            <a:endParaRPr lang="en-US" altLang="en-US"/>
          </a:p>
        </p:txBody>
      </p:sp>
    </p:spTree>
    <p:extLst>
      <p:ext uri="{BB962C8B-B14F-4D97-AF65-F5344CB8AC3E}">
        <p14:creationId xmlns:p14="http://schemas.microsoft.com/office/powerpoint/2010/main" val="339410728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2195BC-4C60-463E-9C5B-A9E3816A5A46}" type="datetimeFigureOut">
              <a:rPr lang="en-US"/>
              <a:pPr>
                <a:defRPr/>
              </a:pPr>
              <a:t>6/28/2016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F3A3D9A-4914-4470-8332-29D06708FFF2}" type="slidenum">
              <a:rPr lang="en-US" altLang="en-US"/>
              <a:pPr/>
              <a:t>‹#›</a:t>
            </a:fld>
            <a:endParaRPr lang="en-US" altLang="en-US"/>
          </a:p>
        </p:txBody>
      </p:sp>
    </p:spTree>
    <p:extLst>
      <p:ext uri="{BB962C8B-B14F-4D97-AF65-F5344CB8AC3E}">
        <p14:creationId xmlns:p14="http://schemas.microsoft.com/office/powerpoint/2010/main" val="534745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2451F26-9BA1-47C7-8DC5-E8632DDA8723}" type="datetimeFigureOut">
              <a:rPr lang="en-US"/>
              <a:pPr>
                <a:defRPr/>
              </a:pPr>
              <a:t>6/28/2016</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45E4C4D1-F496-4D77-BF85-EED4692D11AA}"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64524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4839366E-C8A0-4EFF-AFA4-EC7A14B36ACA}" type="datetimeFigureOut">
              <a:rPr lang="en-US"/>
              <a:pPr>
                <a:defRPr/>
              </a:pPr>
              <a:t>6/28/2016</a:t>
            </a:fld>
            <a:endParaRPr lang="en-US"/>
          </a:p>
        </p:txBody>
      </p:sp>
      <p:sp>
        <p:nvSpPr>
          <p:cNvPr id="6" name="Slide Number Placeholder 9"/>
          <p:cNvSpPr>
            <a:spLocks noGrp="1"/>
          </p:cNvSpPr>
          <p:nvPr>
            <p:ph type="sldNum" sz="quarter" idx="11"/>
          </p:nvPr>
        </p:nvSpPr>
        <p:spPr/>
        <p:txBody>
          <a:bodyPr/>
          <a:lstStyle>
            <a:lvl1pPr>
              <a:defRPr/>
            </a:lvl1pPr>
          </a:lstStyle>
          <a:p>
            <a:fld id="{1CA73129-FACF-4A70-B959-CF86D23E82AA}"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521074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4B8B7BB-4FB2-4C7E-8B0E-ABCA76264E99}" type="datetimeFigureOut">
              <a:rPr lang="en-US"/>
              <a:pPr>
                <a:defRPr/>
              </a:pPr>
              <a:t>6/28/2016</a:t>
            </a:fld>
            <a:endParaRPr lang="en-US"/>
          </a:p>
        </p:txBody>
      </p:sp>
      <p:sp>
        <p:nvSpPr>
          <p:cNvPr id="8" name="Slide Number Placeholder 11"/>
          <p:cNvSpPr>
            <a:spLocks noGrp="1"/>
          </p:cNvSpPr>
          <p:nvPr>
            <p:ph type="sldNum" sz="quarter" idx="11"/>
          </p:nvPr>
        </p:nvSpPr>
        <p:spPr/>
        <p:txBody>
          <a:bodyPr/>
          <a:lstStyle>
            <a:lvl1pPr>
              <a:defRPr/>
            </a:lvl1pPr>
          </a:lstStyle>
          <a:p>
            <a:fld id="{A8444AFC-2124-4D27-9C78-2C4982220E41}"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561379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8EA8079-91AC-4426-BB8F-432865B4F989}" type="datetimeFigureOut">
              <a:rPr lang="en-US"/>
              <a:pPr>
                <a:defRPr/>
              </a:pPr>
              <a:t>6/28/2016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5DBB30C5-3C7B-4F80-B337-9BCFC4F55E82}" type="slidenum">
              <a:rPr lang="en-US" altLang="en-US"/>
              <a:pPr/>
              <a:t>‹#›</a:t>
            </a:fld>
            <a:endParaRPr lang="en-US" altLang="en-US"/>
          </a:p>
        </p:txBody>
      </p:sp>
    </p:spTree>
    <p:extLst>
      <p:ext uri="{BB962C8B-B14F-4D97-AF65-F5344CB8AC3E}">
        <p14:creationId xmlns:p14="http://schemas.microsoft.com/office/powerpoint/2010/main" val="362344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99EA02B-258A-4030-8495-29D6ACB7A2BC}" type="datetimeFigureOut">
              <a:rPr lang="en-US"/>
              <a:pPr>
                <a:defRPr/>
              </a:pPr>
              <a:t>6/28/2016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F8CB4C-6DAF-47F3-8D1A-2B5A3E0BB252}" type="slidenum">
              <a:rPr lang="en-US" altLang="en-US"/>
              <a:pPr/>
              <a:t>‹#›</a:t>
            </a:fld>
            <a:endParaRPr lang="en-US" altLang="en-US"/>
          </a:p>
        </p:txBody>
      </p:sp>
    </p:spTree>
    <p:extLst>
      <p:ext uri="{BB962C8B-B14F-4D97-AF65-F5344CB8AC3E}">
        <p14:creationId xmlns:p14="http://schemas.microsoft.com/office/powerpoint/2010/main" val="221497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A4E2ED8-C0A0-4AB1-A71E-21982DC341FB}" type="datetimeFigureOut">
              <a:rPr lang="en-US"/>
              <a:pPr>
                <a:defRPr/>
              </a:pPr>
              <a:t>6/28/2016</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EE6C9AD4-B734-41C4-BA8C-A7BBD9DFF7D0}"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73598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0D6E1FB-3085-486F-B688-CCCC749D7611}" type="datetimeFigureOut">
              <a:rPr lang="en-US"/>
              <a:pPr>
                <a:defRPr/>
              </a:pPr>
              <a:t>6/28/2016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72539CFC-7EE1-4C20-9415-0879E486A337}" type="slidenum">
              <a:rPr lang="en-US" altLang="en-US"/>
              <a:pPr/>
              <a:t>‹#›</a:t>
            </a:fld>
            <a:endParaRPr lang="en-US" altLang="en-US"/>
          </a:p>
        </p:txBody>
      </p:sp>
    </p:spTree>
    <p:extLst>
      <p:ext uri="{BB962C8B-B14F-4D97-AF65-F5344CB8AC3E}">
        <p14:creationId xmlns:p14="http://schemas.microsoft.com/office/powerpoint/2010/main" val="2059944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E8FAA0C9-D063-4715-AFF6-6D7045581370}" type="datetimeFigureOut">
              <a:rPr lang="en-US"/>
              <a:pPr>
                <a:defRPr/>
              </a:pPr>
              <a:t>6/28/2016</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F68B8ACA-A587-476C-A381-2318728ADC5A}"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406841304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236BBAA-A8C0-4F9F-BBDD-5230DA5470EF}" type="datetimeFigureOut">
              <a:rPr lang="en-US"/>
              <a:pPr>
                <a:defRPr/>
              </a:pPr>
              <a:t>6/28/2016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D319C3D5-4801-45AB-9BAB-B099750D980D}" type="slidenum">
              <a:rPr lang="en-US" altLang="en-US"/>
              <a:pPr/>
              <a:t>‹#›</a:t>
            </a:fld>
            <a:endParaRPr lang="en-US" altLang="en-US"/>
          </a:p>
        </p:txBody>
      </p:sp>
    </p:spTree>
    <p:extLst>
      <p:ext uri="{BB962C8B-B14F-4D97-AF65-F5344CB8AC3E}">
        <p14:creationId xmlns:p14="http://schemas.microsoft.com/office/powerpoint/2010/main" val="328081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C59947E7-6C75-4532-A5F6-1F18414ED8F6}" type="datetimeFigureOut">
              <a:rPr lang="en-US"/>
              <a:pPr>
                <a:defRPr/>
              </a:pPr>
              <a:t>6/28/2016</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770E91B2-9286-40DA-B2B5-7DC300DE7A99}" type="slidenum">
              <a:rPr lang="en-US" altLang="en-US"/>
              <a:pPr/>
              <a:t>‹#›</a:t>
            </a:fld>
            <a:endParaRPr lang="en-US" altLang="en-US"/>
          </a:p>
        </p:txBody>
      </p:sp>
    </p:spTree>
    <p:extLst>
      <p:ext uri="{BB962C8B-B14F-4D97-AF65-F5344CB8AC3E}">
        <p14:creationId xmlns:p14="http://schemas.microsoft.com/office/powerpoint/2010/main" val="12049554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7F5F61A6-6A27-4F3D-B312-D5616CDE3A61}" type="datetimeFigureOut">
              <a:rPr lang="en-US"/>
              <a:pPr>
                <a:defRPr/>
              </a:pPr>
              <a:t>6/28/2016</a:t>
            </a:fld>
            <a:endParaRPr lang="en-US"/>
          </a:p>
        </p:txBody>
      </p:sp>
      <p:sp>
        <p:nvSpPr>
          <p:cNvPr id="6" name="Slide Number Placeholder 9"/>
          <p:cNvSpPr>
            <a:spLocks noGrp="1"/>
          </p:cNvSpPr>
          <p:nvPr>
            <p:ph type="sldNum" sz="quarter" idx="11"/>
          </p:nvPr>
        </p:nvSpPr>
        <p:spPr/>
        <p:txBody>
          <a:bodyPr/>
          <a:lstStyle>
            <a:lvl1pPr>
              <a:defRPr/>
            </a:lvl1pPr>
          </a:lstStyle>
          <a:p>
            <a:fld id="{764B84AB-01E0-457F-A4A4-36982321D9A5}"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05383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1F07D84-4861-4814-B3E8-0DB1D08394CE}" type="datetimeFigureOut">
              <a:rPr lang="en-US"/>
              <a:pPr>
                <a:defRPr/>
              </a:pPr>
              <a:t>6/28/2016</a:t>
            </a:fld>
            <a:endParaRPr lang="en-US"/>
          </a:p>
        </p:txBody>
      </p:sp>
      <p:sp>
        <p:nvSpPr>
          <p:cNvPr id="8" name="Slide Number Placeholder 11"/>
          <p:cNvSpPr>
            <a:spLocks noGrp="1"/>
          </p:cNvSpPr>
          <p:nvPr>
            <p:ph type="sldNum" sz="quarter" idx="11"/>
          </p:nvPr>
        </p:nvSpPr>
        <p:spPr/>
        <p:txBody>
          <a:bodyPr/>
          <a:lstStyle>
            <a:lvl1pPr>
              <a:defRPr/>
            </a:lvl1pPr>
          </a:lstStyle>
          <a:p>
            <a:fld id="{795D7BE5-2054-4E6D-B0C0-5C8BD488E552}"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81072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A92BCE2-58E6-4236-80B2-8487A9BCBCD9}" type="datetimeFigureOut">
              <a:rPr lang="en-US"/>
              <a:pPr>
                <a:defRPr/>
              </a:pPr>
              <a:t>6/28/2016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3FED260B-8654-4943-BF11-7FA13D388243}" type="slidenum">
              <a:rPr lang="en-US" altLang="en-US"/>
              <a:pPr/>
              <a:t>‹#›</a:t>
            </a:fld>
            <a:endParaRPr lang="en-US" altLang="en-US"/>
          </a:p>
        </p:txBody>
      </p:sp>
    </p:spTree>
    <p:extLst>
      <p:ext uri="{BB962C8B-B14F-4D97-AF65-F5344CB8AC3E}">
        <p14:creationId xmlns:p14="http://schemas.microsoft.com/office/powerpoint/2010/main" val="162144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A18F754-DBD3-4FFC-883B-7203495E7802}" type="datetimeFigureOut">
              <a:rPr lang="en-US"/>
              <a:pPr>
                <a:defRPr/>
              </a:pPr>
              <a:t>6/28/2016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46997C9-13D9-4B6E-B50C-CF831F1E3B56}" type="slidenum">
              <a:rPr lang="en-US" altLang="en-US"/>
              <a:pPr/>
              <a:t>‹#›</a:t>
            </a:fld>
            <a:endParaRPr lang="en-US" altLang="en-US"/>
          </a:p>
        </p:txBody>
      </p:sp>
    </p:spTree>
    <p:extLst>
      <p:ext uri="{BB962C8B-B14F-4D97-AF65-F5344CB8AC3E}">
        <p14:creationId xmlns:p14="http://schemas.microsoft.com/office/powerpoint/2010/main" val="256749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B4C4F8A-36C9-47A3-8DD9-B84C84FA22DE}" type="datetimeFigureOut">
              <a:rPr lang="en-US"/>
              <a:pPr>
                <a:defRPr/>
              </a:pPr>
              <a:t>6/28/2016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34965C9E-B823-49E2-BF6E-0A24B34018C7}" type="slidenum">
              <a:rPr lang="en-US" altLang="en-US"/>
              <a:pPr/>
              <a:t>‹#›</a:t>
            </a:fld>
            <a:endParaRPr lang="en-US" altLang="en-US"/>
          </a:p>
        </p:txBody>
      </p:sp>
    </p:spTree>
    <p:extLst>
      <p:ext uri="{BB962C8B-B14F-4D97-AF65-F5344CB8AC3E}">
        <p14:creationId xmlns:p14="http://schemas.microsoft.com/office/powerpoint/2010/main" val="27940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DBB802D9-DC57-4D8F-B8B1-EE87605886F5}" type="datetimeFigureOut">
              <a:rPr lang="en-US"/>
              <a:pPr>
                <a:defRPr/>
              </a:pPr>
              <a:t>6/28/2016</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B37DC756-FCE8-4B85-A4EF-447BF25A2DCC}"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24558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fld id="{4459470C-7ECC-4EF8-A83A-F15C7A8855A4}" type="datetimeFigureOut">
              <a:rPr lang="en-US"/>
              <a:pPr>
                <a:defRPr/>
              </a:pPr>
              <a:t>6/28/2016</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259747EA-431D-4E30-A36C-1424F2DA05A1}"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5234" r:id="rId1"/>
    <p:sldLayoutId id="2147485222" r:id="rId2"/>
    <p:sldLayoutId id="2147485235" r:id="rId3"/>
    <p:sldLayoutId id="2147485236" r:id="rId4"/>
    <p:sldLayoutId id="2147485237" r:id="rId5"/>
    <p:sldLayoutId id="2147485223" r:id="rId6"/>
    <p:sldLayoutId id="2147485238" r:id="rId7"/>
    <p:sldLayoutId id="2147485224" r:id="rId8"/>
    <p:sldLayoutId id="2147485239" r:id="rId9"/>
    <p:sldLayoutId id="2147485225" r:id="rId10"/>
    <p:sldLayoutId id="214748524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fld id="{382655B2-513E-4E47-907B-89CDE2E5E5B1}" type="datetimeFigureOut">
              <a:rPr lang="en-US"/>
              <a:pPr>
                <a:defRPr/>
              </a:pPr>
              <a:t>6/28/2016</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9D504102-7C98-49E7-8E75-33A34EB3E7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41" r:id="rId1"/>
    <p:sldLayoutId id="2147485226" r:id="rId2"/>
    <p:sldLayoutId id="2147485242" r:id="rId3"/>
    <p:sldLayoutId id="2147485243" r:id="rId4"/>
    <p:sldLayoutId id="2147485244" r:id="rId5"/>
    <p:sldLayoutId id="2147485227" r:id="rId6"/>
    <p:sldLayoutId id="2147485245" r:id="rId7"/>
    <p:sldLayoutId id="2147485228" r:id="rId8"/>
    <p:sldLayoutId id="2147485246" r:id="rId9"/>
    <p:sldLayoutId id="2147485229" r:id="rId10"/>
    <p:sldLayoutId id="2147485247"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fld id="{54D479CD-865B-4CD6-8A65-EF9C2F6D22CF}" type="datetimeFigureOut">
              <a:rPr lang="en-US"/>
              <a:pPr>
                <a:defRPr/>
              </a:pPr>
              <a:t>6/28/2016</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39D0E7DF-DFE6-4704-8B7D-7FEB086B32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48" r:id="rId1"/>
    <p:sldLayoutId id="2147485230" r:id="rId2"/>
    <p:sldLayoutId id="2147485249" r:id="rId3"/>
    <p:sldLayoutId id="2147485250" r:id="rId4"/>
    <p:sldLayoutId id="2147485251" r:id="rId5"/>
    <p:sldLayoutId id="2147485231" r:id="rId6"/>
    <p:sldLayoutId id="2147485252" r:id="rId7"/>
    <p:sldLayoutId id="2147485232" r:id="rId8"/>
    <p:sldLayoutId id="2147485253" r:id="rId9"/>
    <p:sldLayoutId id="2147485233" r:id="rId10"/>
    <p:sldLayoutId id="2147485254"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7.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7.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7.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7.xml"/><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8.xml"/><Relationship Id="rId4" Type="http://schemas.openxmlformats.org/officeDocument/2006/relationships/image" Target="../media/image75.jpeg"/></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7.xml"/><Relationship Id="rId4" Type="http://schemas.openxmlformats.org/officeDocument/2006/relationships/image" Target="../media/image84.jpeg"/></Relationships>
</file>

<file path=ppt/slides/_rels/slide3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7.xml"/><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7.xml"/><Relationship Id="rId4" Type="http://schemas.openxmlformats.org/officeDocument/2006/relationships/image" Target="../media/image103.jpeg"/></Relationships>
</file>

<file path=ppt/slides/_rels/slide4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7.xml"/><Relationship Id="rId4" Type="http://schemas.openxmlformats.org/officeDocument/2006/relationships/image" Target="../media/image1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17.xml"/><Relationship Id="rId4" Type="http://schemas.openxmlformats.org/officeDocument/2006/relationships/image" Target="../media/image115.jpeg"/></Relationships>
</file>

<file path=ppt/slides/_rels/slide5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17.xml"/><Relationship Id="rId4" Type="http://schemas.openxmlformats.org/officeDocument/2006/relationships/image" Target="../media/image118.jpeg"/></Relationships>
</file>

<file path=ppt/slides/_rels/slide5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17.xml"/><Relationship Id="rId4" Type="http://schemas.openxmlformats.org/officeDocument/2006/relationships/image" Target="../media/image1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fwumerski@stcloudstate.edu" TargetMode="External"/><Relationship Id="rId2" Type="http://schemas.openxmlformats.org/officeDocument/2006/relationships/hyperlink" Target="mailto:kejohnson@stcloudstate.edu" TargetMode="External"/><Relationship Id="rId1" Type="http://schemas.openxmlformats.org/officeDocument/2006/relationships/slideLayout" Target="../slideLayouts/slideLayout9.xml"/><Relationship Id="rId5" Type="http://schemas.openxmlformats.org/officeDocument/2006/relationships/image" Target="../media/image122.jpeg"/><Relationship Id="rId4" Type="http://schemas.openxmlformats.org/officeDocument/2006/relationships/hyperlink" Target="mailto:krward@stcloudstate.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203575"/>
          </a:xfrm>
        </p:spPr>
        <p:txBody>
          <a:bodyPr>
            <a:normAutofit/>
          </a:bodyPr>
          <a:lstStyle/>
          <a:p>
            <a:pPr eaLnBrk="1" fontAlgn="auto" hangingPunct="1">
              <a:spcAft>
                <a:spcPts val="0"/>
              </a:spcAft>
              <a:defRPr/>
            </a:pPr>
            <a:r>
              <a:rPr lang="en-US" dirty="0" smtClean="0"/>
              <a:t>Education IN South Africa</a:t>
            </a:r>
            <a:br>
              <a:rPr lang="en-US" dirty="0" smtClean="0"/>
            </a:br>
            <a:r>
              <a:rPr lang="en-US" sz="3600" dirty="0" smtClean="0"/>
              <a:t>August 2008</a:t>
            </a:r>
            <a:r>
              <a:rPr lang="en-US" dirty="0" smtClean="0"/>
              <a:t/>
            </a:r>
            <a:br>
              <a:rPr lang="en-US" dirty="0" smtClean="0"/>
            </a:br>
            <a:r>
              <a:rPr lang="en-US" sz="2800" dirty="0" err="1" smtClean="0"/>
              <a:t>KAthy</a:t>
            </a:r>
            <a:r>
              <a:rPr lang="en-US" sz="2800" dirty="0" smtClean="0"/>
              <a:t> Johnson, Fran Umerski &amp; </a:t>
            </a:r>
            <a:br>
              <a:rPr lang="en-US" sz="2800" dirty="0" smtClean="0"/>
            </a:br>
            <a:r>
              <a:rPr lang="en-US" sz="2800" dirty="0" smtClean="0"/>
              <a:t>Kyle Ward</a:t>
            </a:r>
            <a:br>
              <a:rPr lang="en-US" sz="2800" dirty="0" smtClean="0"/>
            </a:br>
            <a:r>
              <a:rPr lang="en-US" sz="2000" dirty="0" smtClean="0"/>
              <a:t>(Additional </a:t>
            </a:r>
            <a:r>
              <a:rPr lang="en-US" sz="2000" dirty="0" err="1" smtClean="0"/>
              <a:t>InformAtion</a:t>
            </a:r>
            <a:r>
              <a:rPr lang="en-US" sz="2000" dirty="0" smtClean="0"/>
              <a:t> added June 2013)</a:t>
            </a:r>
            <a:endParaRPr lang="en-US" sz="2000" dirty="0"/>
          </a:p>
        </p:txBody>
      </p:sp>
      <p:pic>
        <p:nvPicPr>
          <p:cNvPr id="25603" name="Picture 3" descr="D:\PICTURES\DSCN442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152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altLang="en-US" smtClean="0"/>
              <a:t>Education in South Africa</a:t>
            </a:r>
          </a:p>
        </p:txBody>
      </p:sp>
      <p:pic>
        <p:nvPicPr>
          <p:cNvPr id="34819" name="Picture 2" descr="D:\PICTURES\DSCN4371.JPG"/>
          <p:cNvPicPr>
            <a:picLocks noGrp="1" noChangeAspect="1" noChangeArrowheads="1"/>
          </p:cNvPicPr>
          <p:nvPr>
            <p:ph sz="quarter" idx="2"/>
          </p:nvPr>
        </p:nvPicPr>
        <p:blipFill>
          <a:blip r:embed="rId2" cstate="email">
            <a:extLst>
              <a:ext uri="{28A0092B-C50C-407E-A947-70E740481C1C}">
                <a14:useLocalDpi xmlns:a14="http://schemas.microsoft.com/office/drawing/2010/main" val="0"/>
              </a:ext>
            </a:extLst>
          </a:blip>
          <a:srcRect/>
          <a:stretch>
            <a:fillRect/>
          </a:stretch>
        </p:blipFill>
        <p:spPr>
          <a:xfrm>
            <a:off x="609600" y="3657600"/>
            <a:ext cx="3886200" cy="2914650"/>
          </a:xfrm>
          <a:noFill/>
        </p:spPr>
      </p:pic>
      <p:pic>
        <p:nvPicPr>
          <p:cNvPr id="34820" name="Picture 3" descr="D:\PICTURES\DSCN4396.JPG"/>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a:xfrm>
            <a:off x="4800600" y="3657600"/>
            <a:ext cx="3886200" cy="2914650"/>
          </a:xfrm>
          <a:noFill/>
        </p:spPr>
      </p:pic>
      <p:sp>
        <p:nvSpPr>
          <p:cNvPr id="34821" name="Text Placeholder 4"/>
          <p:cNvSpPr>
            <a:spLocks noGrp="1"/>
          </p:cNvSpPr>
          <p:nvPr>
            <p:ph type="body" sz="quarter" idx="1"/>
          </p:nvPr>
        </p:nvSpPr>
        <p:spPr>
          <a:xfrm>
            <a:off x="609600" y="1752600"/>
            <a:ext cx="3886200" cy="1752600"/>
          </a:xfrm>
        </p:spPr>
        <p:txBody>
          <a:bodyPr/>
          <a:lstStyle/>
          <a:p>
            <a:r>
              <a:rPr lang="en-US" altLang="en-US" smtClean="0"/>
              <a:t>Foundation Phase (R-3); Literacy, numeracy, Life Skills</a:t>
            </a:r>
          </a:p>
          <a:p>
            <a:endParaRPr lang="en-US" altLang="en-US" smtClean="0"/>
          </a:p>
        </p:txBody>
      </p:sp>
      <p:sp>
        <p:nvSpPr>
          <p:cNvPr id="6" name="Text Placeholder 5"/>
          <p:cNvSpPr>
            <a:spLocks noGrp="1"/>
          </p:cNvSpPr>
          <p:nvPr>
            <p:ph type="body" sz="quarter" idx="3"/>
          </p:nvPr>
        </p:nvSpPr>
        <p:spPr>
          <a:xfrm>
            <a:off x="4800600" y="1752600"/>
            <a:ext cx="3886200" cy="1752600"/>
          </a:xfrm>
        </p:spPr>
        <p:txBody>
          <a:bodyPr/>
          <a:lstStyle/>
          <a:p>
            <a:pPr>
              <a:defRPr/>
            </a:pPr>
            <a:r>
              <a:rPr lang="en-US" dirty="0" smtClean="0"/>
              <a:t>Intermediate Phase (4-6); Language, Social Science, Math, Science (Life &amp; Physical), Life Orientation (careers) </a:t>
            </a:r>
            <a:r>
              <a:rPr lang="en-US" dirty="0" err="1" smtClean="0"/>
              <a:t>Phy</a:t>
            </a:r>
            <a:r>
              <a:rPr lang="en-US" dirty="0" smtClean="0"/>
              <a:t> Ed, HIV, Technology, Economics, Arts &amp; Culture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lang="en-US" altLang="en-US" smtClean="0"/>
              <a:t>Education in South Africa</a:t>
            </a:r>
          </a:p>
        </p:txBody>
      </p:sp>
      <p:pic>
        <p:nvPicPr>
          <p:cNvPr id="35843" name="Picture 2" descr="D:\PICTURES\DSCN4406.JPG"/>
          <p:cNvPicPr>
            <a:picLocks noGrp="1" noChangeAspect="1" noChangeArrowheads="1"/>
          </p:cNvPicPr>
          <p:nvPr>
            <p:ph sz="quarter" idx="2"/>
          </p:nvPr>
        </p:nvPicPr>
        <p:blipFill>
          <a:blip r:embed="rId2" cstate="email">
            <a:extLst>
              <a:ext uri="{28A0092B-C50C-407E-A947-70E740481C1C}">
                <a14:useLocalDpi xmlns:a14="http://schemas.microsoft.com/office/drawing/2010/main" val="0"/>
              </a:ext>
            </a:extLst>
          </a:blip>
          <a:srcRect/>
          <a:stretch>
            <a:fillRect/>
          </a:stretch>
        </p:blipFill>
        <p:spPr>
          <a:xfrm>
            <a:off x="609600" y="3657600"/>
            <a:ext cx="3886200" cy="2913063"/>
          </a:xfrm>
          <a:noFill/>
        </p:spPr>
      </p:pic>
      <p:pic>
        <p:nvPicPr>
          <p:cNvPr id="35844" name="Picture 3" descr="D:\PICTURES\DSCN4436.JPG"/>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a:xfrm>
            <a:off x="4800600" y="3657600"/>
            <a:ext cx="3886200" cy="2913063"/>
          </a:xfrm>
          <a:noFill/>
        </p:spPr>
      </p:pic>
      <p:sp>
        <p:nvSpPr>
          <p:cNvPr id="35845" name="Text Placeholder 5"/>
          <p:cNvSpPr>
            <a:spLocks noGrp="1"/>
          </p:cNvSpPr>
          <p:nvPr>
            <p:ph type="body" sz="quarter" idx="1"/>
          </p:nvPr>
        </p:nvSpPr>
        <p:spPr>
          <a:xfrm>
            <a:off x="609600" y="1752600"/>
            <a:ext cx="3886200" cy="1600200"/>
          </a:xfrm>
        </p:spPr>
        <p:txBody>
          <a:bodyPr/>
          <a:lstStyle/>
          <a:p>
            <a:r>
              <a:rPr lang="en-US" altLang="en-US" smtClean="0"/>
              <a:t>Senior Phase (7-9): must finish 9</a:t>
            </a:r>
            <a:r>
              <a:rPr lang="en-US" altLang="en-US" baseline="30000" smtClean="0"/>
              <a:t>th</a:t>
            </a:r>
            <a:r>
              <a:rPr lang="en-US" altLang="en-US" smtClean="0"/>
              <a:t>; same as intermediate phase</a:t>
            </a:r>
          </a:p>
        </p:txBody>
      </p:sp>
      <p:sp>
        <p:nvSpPr>
          <p:cNvPr id="7" name="Text Placeholder 6"/>
          <p:cNvSpPr>
            <a:spLocks noGrp="1"/>
          </p:cNvSpPr>
          <p:nvPr>
            <p:ph type="body" sz="quarter" idx="3"/>
          </p:nvPr>
        </p:nvSpPr>
        <p:spPr>
          <a:xfrm>
            <a:off x="4800600" y="1752600"/>
            <a:ext cx="3886200" cy="1600200"/>
          </a:xfrm>
        </p:spPr>
        <p:txBody>
          <a:bodyPr/>
          <a:lstStyle/>
          <a:p>
            <a:pPr>
              <a:defRPr/>
            </a:pPr>
            <a:r>
              <a:rPr lang="en-US" dirty="0" smtClean="0"/>
              <a:t>High School: Grade 10-12 is further education &amp; training; fees required; up to 25 subjects offered, 10 subjects designated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endParaRPr lang="en-US" altLang="en-US" smtClean="0"/>
          </a:p>
        </p:txBody>
      </p:sp>
      <p:pic>
        <p:nvPicPr>
          <p:cNvPr id="36867" name="Picture 2" descr="D:\PICTURES\DSCN4550.JPG"/>
          <p:cNvPicPr>
            <a:picLocks noGrp="1" noChangeAspect="1" noChangeArrowheads="1"/>
          </p:cNvPicPr>
          <p:nvPr>
            <p:ph sz="quarter" idx="2"/>
          </p:nvPr>
        </p:nvPicPr>
        <p:blipFill>
          <a:blip r:embed="rId2" cstate="email">
            <a:extLst>
              <a:ext uri="{28A0092B-C50C-407E-A947-70E740481C1C}">
                <a14:useLocalDpi xmlns:a14="http://schemas.microsoft.com/office/drawing/2010/main" val="0"/>
              </a:ext>
            </a:extLst>
          </a:blip>
          <a:srcRect/>
          <a:stretch>
            <a:fillRect/>
          </a:stretch>
        </p:blipFill>
        <p:spPr>
          <a:xfrm>
            <a:off x="609600" y="3124200"/>
            <a:ext cx="3886200" cy="2914650"/>
          </a:xfrm>
          <a:noFill/>
        </p:spPr>
      </p:pic>
      <p:pic>
        <p:nvPicPr>
          <p:cNvPr id="36868" name="Picture 3" descr="D:\PICTURES\DSCN4560.JPG"/>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a:xfrm>
            <a:off x="4800600" y="3124200"/>
            <a:ext cx="3886200" cy="2914650"/>
          </a:xfrm>
          <a:noFill/>
        </p:spPr>
      </p:pic>
      <p:sp>
        <p:nvSpPr>
          <p:cNvPr id="36869" name="Text Placeholder 4"/>
          <p:cNvSpPr>
            <a:spLocks noGrp="1"/>
          </p:cNvSpPr>
          <p:nvPr>
            <p:ph type="body" sz="quarter" idx="1"/>
          </p:nvPr>
        </p:nvSpPr>
        <p:spPr>
          <a:xfrm>
            <a:off x="609600" y="1600200"/>
            <a:ext cx="3886200" cy="990600"/>
          </a:xfrm>
        </p:spPr>
        <p:txBody>
          <a:bodyPr/>
          <a:lstStyle/>
          <a:p>
            <a:pPr eaLnBrk="1" hangingPunct="1"/>
            <a:r>
              <a:rPr lang="en-US" altLang="en-US" smtClean="0"/>
              <a:t>Vice Chancellor  Dr. Linda Baer    Dr. Nicco Jost, NMMU                 Dr. Kathy Johnson, SCSU</a:t>
            </a:r>
          </a:p>
        </p:txBody>
      </p:sp>
      <p:sp>
        <p:nvSpPr>
          <p:cNvPr id="6" name="Text Placeholder 5"/>
          <p:cNvSpPr>
            <a:spLocks noGrp="1"/>
          </p:cNvSpPr>
          <p:nvPr>
            <p:ph type="body" sz="quarter" idx="3"/>
          </p:nvPr>
        </p:nvSpPr>
        <p:spPr>
          <a:xfrm>
            <a:off x="4800600" y="1600200"/>
            <a:ext cx="3886200" cy="990600"/>
          </a:xfrm>
        </p:spPr>
        <p:txBody>
          <a:bodyPr/>
          <a:lstStyle/>
          <a:p>
            <a:pPr eaLnBrk="1" hangingPunct="1">
              <a:defRPr/>
            </a:pPr>
            <a:r>
              <a:rPr lang="en-US" dirty="0" smtClean="0"/>
              <a:t>Shahzad Ahmad, SCSU Director Multicultural Student Services and SCSU students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
          <p:cNvSpPr>
            <a:spLocks noGrp="1"/>
          </p:cNvSpPr>
          <p:nvPr>
            <p:ph type="title"/>
          </p:nvPr>
        </p:nvSpPr>
        <p:spPr/>
        <p:txBody>
          <a:bodyPr/>
          <a:lstStyle/>
          <a:p>
            <a:r>
              <a:rPr lang="en-US" altLang="en-US" smtClean="0"/>
              <a:t>Special Education Schools</a:t>
            </a:r>
          </a:p>
        </p:txBody>
      </p:sp>
      <p:sp>
        <p:nvSpPr>
          <p:cNvPr id="37891" name="Text Placeholder 8"/>
          <p:cNvSpPr>
            <a:spLocks noGrp="1"/>
          </p:cNvSpPr>
          <p:nvPr>
            <p:ph type="body" idx="2"/>
          </p:nvPr>
        </p:nvSpPr>
        <p:spPr>
          <a:ln>
            <a:headEnd/>
            <a:tailEnd/>
          </a:ln>
        </p:spPr>
        <p:txBody>
          <a:bodyPr/>
          <a:lstStyle/>
          <a:p>
            <a:r>
              <a:rPr lang="en-US" altLang="en-US" smtClean="0">
                <a:solidFill>
                  <a:srgbClr val="FFFFFF"/>
                </a:solidFill>
              </a:rPr>
              <a:t>Segregated</a:t>
            </a:r>
          </a:p>
          <a:p>
            <a:r>
              <a:rPr lang="en-US" altLang="en-US" smtClean="0">
                <a:solidFill>
                  <a:srgbClr val="FFFFFF"/>
                </a:solidFill>
              </a:rPr>
              <a:t>Categorical</a:t>
            </a:r>
          </a:p>
          <a:p>
            <a:r>
              <a:rPr lang="en-US" altLang="en-US" smtClean="0">
                <a:solidFill>
                  <a:srgbClr val="FFFFFF"/>
                </a:solidFill>
              </a:rPr>
              <a:t>20 year integration plan, now in year 8</a:t>
            </a:r>
          </a:p>
          <a:p>
            <a:r>
              <a:rPr lang="en-US" altLang="en-US" smtClean="0">
                <a:solidFill>
                  <a:srgbClr val="FFFFFF"/>
                </a:solidFill>
              </a:rPr>
              <a:t>May close down the special educ. schools</a:t>
            </a:r>
          </a:p>
        </p:txBody>
      </p:sp>
      <p:pic>
        <p:nvPicPr>
          <p:cNvPr id="37892" name="Content Placeholder 4" descr="DSCN4532.JPG"/>
          <p:cNvPicPr>
            <a:picLocks noGrp="1" noChangeAspect="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2616200" y="1752600"/>
            <a:ext cx="5892800" cy="4419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pPr eaLnBrk="1" hangingPunct="1"/>
            <a:r>
              <a:rPr lang="en-US" altLang="en-US" smtClean="0"/>
              <a:t>Cape Recife</a:t>
            </a:r>
          </a:p>
        </p:txBody>
      </p:sp>
      <p:pic>
        <p:nvPicPr>
          <p:cNvPr id="38915" name="Picture 2" descr="D:\PICTURES\DSCN4026.JPG"/>
          <p:cNvPicPr>
            <a:picLocks noGrp="1" noChangeAspect="1" noChangeArrowheads="1"/>
          </p:cNvPicPr>
          <p:nvPr>
            <p:ph sz="quarter" idx="1"/>
          </p:nvPr>
        </p:nvPicPr>
        <p:blipFill>
          <a:blip r:embed="rId3" cstate="email">
            <a:extLst>
              <a:ext uri="{28A0092B-C50C-407E-A947-70E740481C1C}">
                <a14:useLocalDpi xmlns:a14="http://schemas.microsoft.com/office/drawing/2010/main" val="0"/>
              </a:ext>
            </a:extLst>
          </a:blip>
          <a:srcRect/>
          <a:stretch>
            <a:fillRect/>
          </a:stretch>
        </p:blipFill>
        <p:spPr>
          <a:xfrm>
            <a:off x="304800" y="4267200"/>
            <a:ext cx="3275013" cy="2211388"/>
          </a:xfrm>
        </p:spPr>
      </p:pic>
      <p:pic>
        <p:nvPicPr>
          <p:cNvPr id="38916" name="Picture 3" descr="D:\PICTURES\DSCN402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600200"/>
            <a:ext cx="3276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1"/>
          <p:cNvSpPr txBox="1">
            <a:spLocks noChangeArrowheads="1"/>
          </p:cNvSpPr>
          <p:nvPr/>
        </p:nvSpPr>
        <p:spPr bwMode="auto">
          <a:xfrm>
            <a:off x="4038600" y="1828800"/>
            <a:ext cx="4724400" cy="4894263"/>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Special Education school for children with physical disabilities, learning disabled, and students with ADHD</a:t>
            </a: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Pre-K through grade 12</a:t>
            </a: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ECSE: Pre-primary group of 13 students, physical disabilities and at risk students</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Segregated school for children with disabilities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PICTURES\DSCN403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3886200"/>
            <a:ext cx="3276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D:\PICTURES\DSCN403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914400"/>
            <a:ext cx="32766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4419600" y="1295400"/>
            <a:ext cx="3886200" cy="6094413"/>
          </a:xfrm>
          <a:prstGeom prst="rect">
            <a:avLst/>
          </a:prstGeom>
          <a:noFill/>
          <a:ln w="9525">
            <a:noFill/>
            <a:miter lim="800000"/>
            <a:headEnd/>
            <a:tailEnd/>
          </a:ln>
        </p:spPr>
        <p:txBody>
          <a:bodyPr>
            <a:spAutoFit/>
          </a:bodyPr>
          <a:lstStyle/>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Mode of instruction: English</a:t>
            </a:r>
          </a:p>
          <a:p>
            <a:pPr>
              <a:defRPr/>
            </a:pPr>
            <a:endParaRPr lang="en-US" sz="2400" dirty="0">
              <a:solidFill>
                <a:schemeClr val="bg2">
                  <a:lumMod val="25000"/>
                </a:schemeClr>
              </a:solidFill>
              <a:latin typeface="Arial" charset="0"/>
            </a:endParaRP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Provide OP/PT therapy direct, with specific, well equipped areas</a:t>
            </a:r>
          </a:p>
          <a:p>
            <a:pPr>
              <a:buFont typeface="Arial" charset="0"/>
              <a:buChar char="•"/>
              <a:defRPr/>
            </a:pPr>
            <a:endParaRPr lang="en-US" sz="2400" dirty="0">
              <a:solidFill>
                <a:schemeClr val="bg2">
                  <a:lumMod val="25000"/>
                </a:schemeClr>
              </a:solidFill>
              <a:latin typeface="Arial" charset="0"/>
            </a:endParaRP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Each student has an IEP, with annual IEP and comprehensive assessment</a:t>
            </a:r>
          </a:p>
          <a:p>
            <a:pPr>
              <a:buFont typeface="Arial" charset="0"/>
              <a:buChar char="•"/>
              <a:defRPr/>
            </a:pPr>
            <a:endParaRPr lang="en-US" dirty="0">
              <a:solidFill>
                <a:schemeClr val="bg2">
                  <a:lumMod val="25000"/>
                </a:schemeClr>
              </a:solidFill>
              <a:latin typeface="Arial" charset="0"/>
            </a:endParaRPr>
          </a:p>
          <a:p>
            <a:pPr>
              <a:buFont typeface="Arial" charset="0"/>
              <a:buChar char="•"/>
              <a:defRPr/>
            </a:pPr>
            <a:endParaRPr lang="en-US" dirty="0">
              <a:solidFill>
                <a:schemeClr val="bg2">
                  <a:lumMod val="25000"/>
                </a:schemeClr>
              </a:solidFill>
              <a:latin typeface="Arial" charset="0"/>
            </a:endParaRPr>
          </a:p>
          <a:p>
            <a:pPr>
              <a:defRPr/>
            </a:pPr>
            <a:endParaRPr lang="en-US" dirty="0">
              <a:solidFill>
                <a:schemeClr val="bg2">
                  <a:lumMod val="25000"/>
                </a:schemeClr>
              </a:solidFill>
              <a:latin typeface="Arial" charset="0"/>
            </a:endParaRPr>
          </a:p>
        </p:txBody>
      </p:sp>
      <p:sp>
        <p:nvSpPr>
          <p:cNvPr id="39941" name="Title 4"/>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PICTURES\DSCN403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19600" y="2057400"/>
            <a:ext cx="38862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D:\PICTURES\DSCN403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533400"/>
            <a:ext cx="3886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5"/>
          <p:cNvSpPr txBox="1">
            <a:spLocks noChangeArrowheads="1"/>
          </p:cNvSpPr>
          <p:nvPr/>
        </p:nvSpPr>
        <p:spPr bwMode="auto">
          <a:xfrm>
            <a:off x="762000" y="4267200"/>
            <a:ext cx="3733800" cy="2678113"/>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All certified teachers</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Diverse student body</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National curriculum, </a:t>
            </a:r>
          </a:p>
          <a:p>
            <a:pPr>
              <a:defRPr/>
            </a:pPr>
            <a:r>
              <a:rPr lang="en-US" sz="2400" dirty="0">
                <a:solidFill>
                  <a:schemeClr val="bg2">
                    <a:lumMod val="25000"/>
                  </a:schemeClr>
                </a:solidFill>
                <a:latin typeface="Arial" charset="0"/>
              </a:rPr>
              <a:t>with adaptations</a:t>
            </a:r>
          </a:p>
          <a:p>
            <a:pPr>
              <a:buFont typeface="Arial" charset="0"/>
              <a:buChar char="•"/>
              <a:defRPr/>
            </a:pPr>
            <a:endParaRPr lang="en-US" sz="2400" dirty="0">
              <a:solidFill>
                <a:schemeClr val="bg2">
                  <a:lumMod val="25000"/>
                </a:schemeClr>
              </a:solidFill>
              <a:latin typeface="Arial" charset="0"/>
            </a:endParaRPr>
          </a:p>
        </p:txBody>
      </p:sp>
      <p:sp>
        <p:nvSpPr>
          <p:cNvPr id="40965" name="Title 5"/>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pPr eaLnBrk="1" hangingPunct="1"/>
            <a:r>
              <a:rPr lang="en-US" altLang="en-US" smtClean="0"/>
              <a:t>Merryvale Special Education School</a:t>
            </a:r>
          </a:p>
        </p:txBody>
      </p:sp>
      <p:pic>
        <p:nvPicPr>
          <p:cNvPr id="41987" name="Picture 2" descr="D:\PICTURES\DSCN4485.JPG"/>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457200" y="1600200"/>
            <a:ext cx="3276600" cy="2457450"/>
          </a:xfrm>
          <a:noFill/>
        </p:spPr>
      </p:pic>
      <p:pic>
        <p:nvPicPr>
          <p:cNvPr id="41988" name="Picture 3" descr="D:\PICTURES\DSCN4486.JPG"/>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4343400" y="1676400"/>
            <a:ext cx="3733800" cy="2800350"/>
          </a:xfrm>
          <a:noFill/>
        </p:spPr>
      </p:pic>
      <p:pic>
        <p:nvPicPr>
          <p:cNvPr id="41989" name="Picture 4" descr="D:\PICTURES\DSCN449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41910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14800" y="4876800"/>
            <a:ext cx="4648200" cy="1200150"/>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300 Students</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1 OT, 1 PT and 1 SLP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pPr eaLnBrk="1" hangingPunct="1"/>
            <a:endParaRPr lang="en-US" altLang="en-US" smtClean="0"/>
          </a:p>
        </p:txBody>
      </p:sp>
      <p:pic>
        <p:nvPicPr>
          <p:cNvPr id="43011" name="Picture 2" descr="D:\PICTURES\DSCN4492.JPG"/>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609600" y="1676400"/>
            <a:ext cx="3886200" cy="2914650"/>
          </a:xfrm>
          <a:noFill/>
        </p:spPr>
      </p:pic>
      <p:pic>
        <p:nvPicPr>
          <p:cNvPr id="43012" name="Picture 3" descr="D:\PICTURES\DSCN4496.JPG"/>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4724400" y="1676400"/>
            <a:ext cx="3886200" cy="2914650"/>
          </a:xfrm>
          <a:noFill/>
        </p:spPr>
      </p:pic>
      <p:sp>
        <p:nvSpPr>
          <p:cNvPr id="4" name="TextBox 3"/>
          <p:cNvSpPr txBox="1"/>
          <p:nvPr/>
        </p:nvSpPr>
        <p:spPr>
          <a:xfrm>
            <a:off x="609600" y="4800600"/>
            <a:ext cx="6477000" cy="1816100"/>
          </a:xfrm>
          <a:prstGeom prst="rect">
            <a:avLst/>
          </a:prstGeom>
          <a:noFill/>
        </p:spPr>
        <p:txBody>
          <a:bodyPr>
            <a:spAutoFit/>
          </a:bodyPr>
          <a:lstStyle/>
          <a:p>
            <a:pPr>
              <a:buFont typeface="Arial" pitchFamily="34" charset="0"/>
              <a:buChar char="•"/>
              <a:defRPr/>
            </a:pPr>
            <a:r>
              <a:rPr lang="en-US" sz="2800" dirty="0">
                <a:solidFill>
                  <a:schemeClr val="bg2">
                    <a:lumMod val="25000"/>
                  </a:schemeClr>
                </a:solidFill>
                <a:latin typeface="Arial" charset="0"/>
              </a:rPr>
              <a:t>A great deal of functional skills are focused on</a:t>
            </a:r>
          </a:p>
          <a:p>
            <a:pPr>
              <a:buFont typeface="Arial" pitchFamily="34" charset="0"/>
              <a:buChar char="•"/>
              <a:defRPr/>
            </a:pPr>
            <a:endParaRPr lang="en-US" sz="2800" dirty="0">
              <a:solidFill>
                <a:schemeClr val="bg2">
                  <a:lumMod val="25000"/>
                </a:schemeClr>
              </a:solidFill>
              <a:latin typeface="Arial" charset="0"/>
            </a:endParaRPr>
          </a:p>
          <a:p>
            <a:pPr>
              <a:buFont typeface="Arial" pitchFamily="34" charset="0"/>
              <a:buChar char="•"/>
              <a:defRPr/>
            </a:pPr>
            <a:r>
              <a:rPr lang="en-US" sz="2800" dirty="0">
                <a:solidFill>
                  <a:schemeClr val="bg2">
                    <a:lumMod val="25000"/>
                  </a:schemeClr>
                </a:solidFill>
                <a:latin typeface="Arial" charset="0"/>
              </a:rPr>
              <a:t>White teachers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a:lstStyle/>
          <a:p>
            <a:endParaRPr lang="en-US" altLang="en-US" smtClean="0"/>
          </a:p>
        </p:txBody>
      </p:sp>
      <p:pic>
        <p:nvPicPr>
          <p:cNvPr id="44035" name="Picture 2" descr="D:\PICTURES\DSCN4491.JPG"/>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304800" y="914400"/>
            <a:ext cx="4038600" cy="3028950"/>
          </a:xfrm>
          <a:noFill/>
        </p:spPr>
      </p:pic>
      <p:pic>
        <p:nvPicPr>
          <p:cNvPr id="44036" name="Picture 3" descr="D:\PICTURES\DSCN4487.JPG"/>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4876800" y="914400"/>
            <a:ext cx="4038600" cy="3028950"/>
          </a:xfrm>
          <a:noFill/>
        </p:spPr>
      </p:pic>
      <p:sp>
        <p:nvSpPr>
          <p:cNvPr id="4" name="TextBox 3"/>
          <p:cNvSpPr txBox="1"/>
          <p:nvPr/>
        </p:nvSpPr>
        <p:spPr>
          <a:xfrm>
            <a:off x="457200" y="4419600"/>
            <a:ext cx="7924800" cy="2154238"/>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Very</a:t>
            </a:r>
            <a:r>
              <a:rPr lang="en-US" sz="2000" dirty="0">
                <a:solidFill>
                  <a:schemeClr val="bg2">
                    <a:lumMod val="25000"/>
                  </a:schemeClr>
                </a:solidFill>
                <a:latin typeface="Arial" charset="0"/>
              </a:rPr>
              <a:t> </a:t>
            </a:r>
            <a:r>
              <a:rPr lang="en-US" sz="2400" dirty="0">
                <a:solidFill>
                  <a:schemeClr val="bg2">
                    <a:lumMod val="25000"/>
                  </a:schemeClr>
                </a:solidFill>
                <a:latin typeface="Arial" charset="0"/>
              </a:rPr>
              <a:t>integrated school, balanced student body of white, colored and black students </a:t>
            </a:r>
            <a:r>
              <a:rPr lang="en-US" dirty="0">
                <a:solidFill>
                  <a:schemeClr val="bg2">
                    <a:lumMod val="25000"/>
                  </a:schemeClr>
                </a:solidFill>
                <a:latin typeface="Arial" charset="0"/>
              </a:rPr>
              <a:t>(these are terms/classifications used by South Africans to denote White, Black and People of other Ethnicities). </a:t>
            </a:r>
          </a:p>
          <a:p>
            <a:pPr>
              <a:buFont typeface="Arial" pitchFamily="34" charset="0"/>
              <a:buChar char="•"/>
              <a:defRPr/>
            </a:pPr>
            <a:endParaRPr lang="en-US" sz="20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IEP’s for each student; just learning how to incorporate these into the student program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Nelson Mandela </a:t>
            </a:r>
            <a:br>
              <a:rPr lang="en-US" dirty="0" smtClean="0"/>
            </a:br>
            <a:r>
              <a:rPr lang="en-US" dirty="0" smtClean="0"/>
              <a:t>Metropolitan University</a:t>
            </a:r>
          </a:p>
        </p:txBody>
      </p:sp>
      <p:pic>
        <p:nvPicPr>
          <p:cNvPr id="26627" name="Picture 2" descr="D:\PICTURES\DSCN402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13075" y="3657600"/>
            <a:ext cx="39624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descr="D:\PICTURES\DSCN402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1676400"/>
            <a:ext cx="2628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O:\Office\Fran\South Africa Powerpoint\f340124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10200" y="1144588"/>
            <a:ext cx="31305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Westview High School</a:t>
            </a:r>
          </a:p>
        </p:txBody>
      </p:sp>
      <p:pic>
        <p:nvPicPr>
          <p:cNvPr id="45059" name="Picture 2" descr="D:\PICTURES\DSCN4500.JPG"/>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4724400" y="2057400"/>
            <a:ext cx="4038600" cy="3028950"/>
          </a:xfrm>
          <a:noFill/>
        </p:spPr>
      </p:pic>
      <p:pic>
        <p:nvPicPr>
          <p:cNvPr id="45060" name="Picture 4" descr="D:\PICTURES\DSCN4543.JPG"/>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304800" y="2057400"/>
            <a:ext cx="4038600" cy="3028950"/>
          </a:xfrm>
          <a:noFill/>
        </p:spPr>
      </p:pic>
      <p:sp>
        <p:nvSpPr>
          <p:cNvPr id="5" name="TextBox 4"/>
          <p:cNvSpPr txBox="1"/>
          <p:nvPr/>
        </p:nvSpPr>
        <p:spPr>
          <a:xfrm>
            <a:off x="304800" y="5334000"/>
            <a:ext cx="4038600" cy="461963"/>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660 students</a:t>
            </a:r>
          </a:p>
        </p:txBody>
      </p:sp>
      <p:sp>
        <p:nvSpPr>
          <p:cNvPr id="6" name="TextBox 5"/>
          <p:cNvSpPr txBox="1"/>
          <p:nvPr/>
        </p:nvSpPr>
        <p:spPr>
          <a:xfrm>
            <a:off x="4724400" y="5334000"/>
            <a:ext cx="4114800" cy="830263"/>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Academics and skill based education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p:txBody>
          <a:bodyPr/>
          <a:lstStyle/>
          <a:p>
            <a:endParaRPr lang="en-US" altLang="en-US" smtClean="0"/>
          </a:p>
        </p:txBody>
      </p:sp>
      <p:pic>
        <p:nvPicPr>
          <p:cNvPr id="46083" name="Picture 2" descr="D:\PICTURES\DSCN4509.JPG"/>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304800" y="381000"/>
            <a:ext cx="4343400" cy="3141663"/>
          </a:xfrm>
          <a:noFill/>
        </p:spPr>
      </p:pic>
      <p:pic>
        <p:nvPicPr>
          <p:cNvPr id="46084" name="Picture 3" descr="D:\PICTURES\DSCN4513.JPG"/>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4800600" y="381000"/>
            <a:ext cx="4038600" cy="3124200"/>
          </a:xfrm>
          <a:noFill/>
        </p:spPr>
      </p:pic>
      <p:pic>
        <p:nvPicPr>
          <p:cNvPr id="46085" name="Picture 4" descr="D:\PICTURES\DSCN451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657600"/>
            <a:ext cx="43434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76800" y="3962400"/>
            <a:ext cx="3962400" cy="2678113"/>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No IEP’s; programs are offered for all students</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students receive both the basic academic skills of reading, writing, math, and the technical trainings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endParaRPr lang="en-US" altLang="en-US" smtClean="0"/>
          </a:p>
        </p:txBody>
      </p:sp>
      <p:pic>
        <p:nvPicPr>
          <p:cNvPr id="47107" name="Picture 4" descr="D:\PICTURES\DSCN4529.JPG"/>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228600" y="228600"/>
            <a:ext cx="4267200" cy="3200400"/>
          </a:xfrm>
          <a:noFill/>
        </p:spPr>
      </p:pic>
      <p:pic>
        <p:nvPicPr>
          <p:cNvPr id="47108" name="Picture 3" descr="D:\PICTURES\DSCN4526.JPG"/>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4876800" y="3429000"/>
            <a:ext cx="4267200" cy="3198813"/>
          </a:xfrm>
          <a:noFill/>
        </p:spPr>
      </p:pic>
      <p:sp>
        <p:nvSpPr>
          <p:cNvPr id="4" name="TextBox 3"/>
          <p:cNvSpPr txBox="1"/>
          <p:nvPr/>
        </p:nvSpPr>
        <p:spPr>
          <a:xfrm>
            <a:off x="4648200" y="1524000"/>
            <a:ext cx="4343400" cy="1570038"/>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Serves students with an IQ, as measured by a psychologist in Port Elizabeth, that ranges from 70-85</a:t>
            </a:r>
          </a:p>
        </p:txBody>
      </p:sp>
      <p:sp>
        <p:nvSpPr>
          <p:cNvPr id="5" name="TextBox 4"/>
          <p:cNvSpPr txBox="1"/>
          <p:nvPr/>
        </p:nvSpPr>
        <p:spPr>
          <a:xfrm>
            <a:off x="685800" y="3733800"/>
            <a:ext cx="3429000" cy="2678113"/>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Students attend school through grade 10  </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Students receive a certificate of their trained “skills” in order to seek a job</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endParaRPr lang="en-US" altLang="en-US" smtClean="0"/>
          </a:p>
        </p:txBody>
      </p:sp>
      <p:pic>
        <p:nvPicPr>
          <p:cNvPr id="48131" name="Picture 2" descr="D:\PICTURES\DSCN4518.JPG"/>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304800" y="990600"/>
            <a:ext cx="4038600" cy="3276600"/>
          </a:xfrm>
          <a:noFill/>
        </p:spPr>
      </p:pic>
      <p:pic>
        <p:nvPicPr>
          <p:cNvPr id="48132" name="Picture 3" descr="D:\PICTURES\DSCN4522.JPG"/>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4724400" y="990600"/>
            <a:ext cx="4135438" cy="3276600"/>
          </a:xfrm>
          <a:noFill/>
        </p:spPr>
      </p:pic>
      <p:sp>
        <p:nvSpPr>
          <p:cNvPr id="4" name="TextBox 3"/>
          <p:cNvSpPr txBox="1"/>
          <p:nvPr/>
        </p:nvSpPr>
        <p:spPr>
          <a:xfrm>
            <a:off x="304800" y="4876800"/>
            <a:ext cx="8458200" cy="830263"/>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Different technical trainings such as hair design, cooking, automotive, welding and sewing are offered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p:txBody>
          <a:bodyPr/>
          <a:lstStyle/>
          <a:p>
            <a:endParaRPr lang="en-US" altLang="en-US" smtClean="0"/>
          </a:p>
        </p:txBody>
      </p:sp>
      <p:pic>
        <p:nvPicPr>
          <p:cNvPr id="49155" name="Picture 3" descr="D:\PICTURES\DSCN4502.JPG"/>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4800600" y="304800"/>
            <a:ext cx="4038600" cy="3028950"/>
          </a:xfrm>
          <a:noFill/>
        </p:spPr>
      </p:pic>
      <p:pic>
        <p:nvPicPr>
          <p:cNvPr id="49156" name="Picture 5" descr="D:\PICTURES\DSCN450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26000" y="35814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4267200"/>
            <a:ext cx="3962400" cy="1570038"/>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The school earns funds through renting two Brie (BBQ) areas: one with a pool, one with a dance area</a:t>
            </a:r>
          </a:p>
        </p:txBody>
      </p:sp>
      <p:pic>
        <p:nvPicPr>
          <p:cNvPr id="49158" name="Picture 6" descr="DSCN4515.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048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endParaRPr lang="en-US" altLang="en-US" smtClean="0"/>
          </a:p>
        </p:txBody>
      </p:sp>
      <p:pic>
        <p:nvPicPr>
          <p:cNvPr id="50179" name="Picture 2" descr="D:\PICTURES\DSCN4539.JPG"/>
          <p:cNvPicPr>
            <a:picLocks noGrp="1" noChangeAspect="1" noChangeArrowheads="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457200" y="228600"/>
            <a:ext cx="4038600" cy="3028950"/>
          </a:xfrm>
          <a:noFill/>
        </p:spPr>
      </p:pic>
      <p:pic>
        <p:nvPicPr>
          <p:cNvPr id="50180" name="Picture 3" descr="D:\PICTURES\DSCN4541.JPG"/>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4800600" y="1752600"/>
            <a:ext cx="4038600" cy="3028950"/>
          </a:xfrm>
          <a:noFill/>
        </p:spPr>
      </p:pic>
      <p:pic>
        <p:nvPicPr>
          <p:cNvPr id="50181" name="Picture 4" descr="D:\PICTURES\DSCN454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3505200"/>
            <a:ext cx="4038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57800" y="5334000"/>
            <a:ext cx="3859213" cy="461963"/>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Sheet metal 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lstStyle/>
          <a:p>
            <a:r>
              <a:rPr lang="en-US" altLang="en-US" smtClean="0"/>
              <a:t>Township Schools</a:t>
            </a:r>
          </a:p>
        </p:txBody>
      </p:sp>
      <p:sp>
        <p:nvSpPr>
          <p:cNvPr id="51203" name="Text Placeholder 6"/>
          <p:cNvSpPr>
            <a:spLocks noGrp="1"/>
          </p:cNvSpPr>
          <p:nvPr>
            <p:ph type="body" idx="2"/>
          </p:nvPr>
        </p:nvSpPr>
        <p:spPr>
          <a:ln>
            <a:headEnd/>
            <a:tailEnd/>
          </a:ln>
        </p:spPr>
        <p:txBody>
          <a:bodyPr/>
          <a:lstStyle/>
          <a:p>
            <a:r>
              <a:rPr lang="en-US" altLang="en-US" smtClean="0">
                <a:solidFill>
                  <a:srgbClr val="FFFFFF"/>
                </a:solidFill>
              </a:rPr>
              <a:t>Black and colored students</a:t>
            </a:r>
          </a:p>
          <a:p>
            <a:r>
              <a:rPr lang="en-US" altLang="en-US" smtClean="0">
                <a:solidFill>
                  <a:srgbClr val="FFFFFF"/>
                </a:solidFill>
              </a:rPr>
              <a:t>Very large class size</a:t>
            </a:r>
          </a:p>
          <a:p>
            <a:r>
              <a:rPr lang="en-US" altLang="en-US" smtClean="0">
                <a:solidFill>
                  <a:srgbClr val="FFFFFF"/>
                </a:solidFill>
              </a:rPr>
              <a:t>Some doing very poor, some doing well</a:t>
            </a:r>
          </a:p>
          <a:p>
            <a:r>
              <a:rPr lang="en-US" altLang="en-US" smtClean="0">
                <a:solidFill>
                  <a:srgbClr val="FFFFFF"/>
                </a:solidFill>
              </a:rPr>
              <a:t>Some have adequate supplies</a:t>
            </a:r>
          </a:p>
          <a:p>
            <a:endParaRPr lang="en-US" altLang="en-US" smtClean="0">
              <a:solidFill>
                <a:srgbClr val="FFFFFF"/>
              </a:solidFill>
            </a:endParaRPr>
          </a:p>
        </p:txBody>
      </p:sp>
      <p:pic>
        <p:nvPicPr>
          <p:cNvPr id="51204" name="Content Placeholder 4" descr="DSCN4070.JPG"/>
          <p:cNvPicPr>
            <a:picLocks noGrp="1" noChangeAspect="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2616200" y="1752600"/>
            <a:ext cx="5892800" cy="4419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612775" y="228600"/>
            <a:ext cx="8153400" cy="990600"/>
          </a:xfrm>
        </p:spPr>
        <p:txBody>
          <a:bodyPr/>
          <a:lstStyle/>
          <a:p>
            <a:pPr eaLnBrk="1" hangingPunct="1"/>
            <a:r>
              <a:rPr lang="en-US" altLang="en-US" smtClean="0"/>
              <a:t>Township School: Waldren Area</a:t>
            </a:r>
          </a:p>
        </p:txBody>
      </p:sp>
      <p:sp>
        <p:nvSpPr>
          <p:cNvPr id="18437" name="TextBox 5"/>
          <p:cNvSpPr txBox="1">
            <a:spLocks noChangeArrowheads="1"/>
          </p:cNvSpPr>
          <p:nvPr/>
        </p:nvSpPr>
        <p:spPr bwMode="auto">
          <a:xfrm>
            <a:off x="4038600" y="1828800"/>
            <a:ext cx="3962400" cy="4432300"/>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Grades 1-7</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40-50 students per class</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Minimal community or NGO support</a:t>
            </a: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All black school</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Every Friday children clean the school</a:t>
            </a:r>
          </a:p>
          <a:p>
            <a:pPr>
              <a:defRPr/>
            </a:pPr>
            <a:endParaRPr lang="en-US" dirty="0">
              <a:solidFill>
                <a:schemeClr val="bg2">
                  <a:lumMod val="25000"/>
                </a:schemeClr>
              </a:solidFill>
              <a:latin typeface="Arial" charset="0"/>
            </a:endParaRPr>
          </a:p>
        </p:txBody>
      </p:sp>
      <p:pic>
        <p:nvPicPr>
          <p:cNvPr id="52228" name="Picture 5" descr="DSCN4074.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0668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DSCN408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40386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PICTURES\DSCN407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3810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descr="D:\PICTURES\DSCN408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381000"/>
            <a:ext cx="42370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4648200" y="3810000"/>
            <a:ext cx="3810000" cy="1846263"/>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Families of poverty from the township</a:t>
            </a: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All black teachers</a:t>
            </a:r>
          </a:p>
          <a:p>
            <a:pPr>
              <a:buFont typeface="Arial" charset="0"/>
              <a:buChar char="•"/>
              <a:defRPr/>
            </a:pPr>
            <a:endParaRPr lang="en-US" dirty="0">
              <a:solidFill>
                <a:schemeClr val="bg2">
                  <a:lumMod val="25000"/>
                </a:schemeClr>
              </a:solidFill>
              <a:latin typeface="Arial" charset="0"/>
            </a:endParaRPr>
          </a:p>
        </p:txBody>
      </p:sp>
      <p:sp>
        <p:nvSpPr>
          <p:cNvPr id="53253" name="Title 5"/>
          <p:cNvSpPr>
            <a:spLocks noGrp="1"/>
          </p:cNvSpPr>
          <p:nvPr>
            <p:ph type="title"/>
          </p:nvPr>
        </p:nvSpPr>
        <p:spPr/>
        <p:txBody>
          <a:bodyPr/>
          <a:lstStyle/>
          <a:p>
            <a:endParaRPr lang="en-US" altLang="en-US" smtClean="0"/>
          </a:p>
        </p:txBody>
      </p:sp>
      <p:pic>
        <p:nvPicPr>
          <p:cNvPr id="53254" name="Picture 6" descr="DSCN4076.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36576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PICTURES\DSCN4082.JPG"/>
          <p:cNvPicPr>
            <a:picLocks noChangeAspect="1" noChangeArrowheads="1"/>
          </p:cNvPicPr>
          <p:nvPr/>
        </p:nvPicPr>
        <p:blipFill>
          <a:blip r:embed="rId2"/>
          <a:srcRect/>
          <a:stretch>
            <a:fillRect/>
          </a:stretch>
        </p:blipFill>
        <p:spPr bwMode="auto">
          <a:xfrm>
            <a:off x="533400" y="381000"/>
            <a:ext cx="2971800" cy="3581400"/>
          </a:xfrm>
          <a:prstGeom prst="rect">
            <a:avLst/>
          </a:prstGeom>
          <a:ln>
            <a:noFill/>
          </a:ln>
          <a:effectLst>
            <a:outerShdw blurRad="292100" dist="139700" dir="2700000" algn="tl" rotWithShape="0">
              <a:srgbClr val="333333">
                <a:alpha val="65000"/>
              </a:srgbClr>
            </a:outerShdw>
          </a:effectLst>
        </p:spPr>
      </p:pic>
      <p:pic>
        <p:nvPicPr>
          <p:cNvPr id="20483" name="Picture 3" descr="D:\PICTURES\DSCN4083.JPG"/>
          <p:cNvPicPr>
            <a:picLocks noChangeAspect="1" noChangeArrowheads="1"/>
          </p:cNvPicPr>
          <p:nvPr/>
        </p:nvPicPr>
        <p:blipFill>
          <a:blip r:embed="rId3"/>
          <a:srcRect/>
          <a:stretch>
            <a:fillRect/>
          </a:stretch>
        </p:blipFill>
        <p:spPr bwMode="auto">
          <a:xfrm>
            <a:off x="533400" y="4191000"/>
            <a:ext cx="3282950" cy="2462213"/>
          </a:xfrm>
          <a:prstGeom prst="rect">
            <a:avLst/>
          </a:prstGeom>
          <a:ln>
            <a:noFill/>
          </a:ln>
          <a:effectLst>
            <a:outerShdw blurRad="292100" dist="139700" dir="2700000" algn="tl" rotWithShape="0">
              <a:srgbClr val="333333">
                <a:alpha val="65000"/>
              </a:srgbClr>
            </a:outerShdw>
          </a:effectLst>
        </p:spPr>
      </p:pic>
      <p:sp>
        <p:nvSpPr>
          <p:cNvPr id="20484" name="TextBox 4"/>
          <p:cNvSpPr txBox="1">
            <a:spLocks noChangeArrowheads="1"/>
          </p:cNvSpPr>
          <p:nvPr/>
        </p:nvSpPr>
        <p:spPr bwMode="auto">
          <a:xfrm>
            <a:off x="4114800" y="1447800"/>
            <a:ext cx="4572000" cy="4032250"/>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Bread and butter supplied daily to K-7; no lunch</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R-grade 3 Xhosa language (</a:t>
            </a:r>
            <a:r>
              <a:rPr lang="en-US" sz="2400" dirty="0" err="1">
                <a:solidFill>
                  <a:schemeClr val="bg2">
                    <a:lumMod val="25000"/>
                  </a:schemeClr>
                </a:solidFill>
                <a:latin typeface="Arial" charset="0"/>
              </a:rPr>
              <a:t>Khosa</a:t>
            </a:r>
            <a:r>
              <a:rPr lang="en-US" sz="2400" dirty="0">
                <a:solidFill>
                  <a:schemeClr val="bg2">
                    <a:lumMod val="25000"/>
                  </a:schemeClr>
                </a:solidFill>
                <a:latin typeface="Arial" charset="0"/>
              </a:rPr>
              <a:t> tribe) mode of instruction; shift to English grade 3</a:t>
            </a:r>
            <a:endParaRPr lang="en-US" sz="2000" dirty="0">
              <a:solidFill>
                <a:schemeClr val="bg2">
                  <a:lumMod val="25000"/>
                </a:schemeClr>
              </a:solidFill>
              <a:latin typeface="Arial" charset="0"/>
            </a:endParaRPr>
          </a:p>
          <a:p>
            <a:pPr>
              <a:buFont typeface="Arial" charset="0"/>
              <a:buChar char="•"/>
              <a:defRPr/>
            </a:pPr>
            <a:endParaRPr lang="en-US" sz="2000" dirty="0">
              <a:solidFill>
                <a:schemeClr val="bg2">
                  <a:lumMod val="25000"/>
                </a:schemeClr>
              </a:solidFill>
              <a:latin typeface="Arial" charset="0"/>
            </a:endParaRPr>
          </a:p>
          <a:p>
            <a:pPr>
              <a:defRPr/>
            </a:pPr>
            <a:endParaRPr lang="en-US" sz="20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Faculty from NMMU have been supporting</a:t>
            </a:r>
          </a:p>
        </p:txBody>
      </p:sp>
      <p:sp>
        <p:nvSpPr>
          <p:cNvPr id="54277" name="Title 4"/>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PICTURES\DSCN401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28600"/>
            <a:ext cx="4191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D:\PICTURES\DSCN4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28600"/>
            <a:ext cx="39624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D:\PICTURES\DSCN402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0" y="3657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p:txBody>
          <a:bodyPr/>
          <a:lstStyle/>
          <a:p>
            <a:pPr>
              <a:defRPr/>
            </a:pPr>
            <a:endParaRPr lang="en-US" dirty="0"/>
          </a:p>
        </p:txBody>
      </p:sp>
      <p:sp>
        <p:nvSpPr>
          <p:cNvPr id="27654" name="Subtitle 5"/>
          <p:cNvSpPr>
            <a:spLocks noGrp="1"/>
          </p:cNvSpPr>
          <p:nvPr>
            <p:ph type="subTitle" idx="1"/>
          </p:nvPr>
        </p:nvSpPr>
        <p:spPr>
          <a:xfrm>
            <a:off x="2362200" y="6049963"/>
            <a:ext cx="6705600" cy="685800"/>
          </a:xfrm>
        </p:spPr>
        <p:txBody>
          <a:bodyPr/>
          <a:lstStyle/>
          <a:p>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Khwezi Lomso:Township School</a:t>
            </a:r>
          </a:p>
        </p:txBody>
      </p:sp>
      <p:pic>
        <p:nvPicPr>
          <p:cNvPr id="55299" name="Picture 2" descr="D:\PICTURES\DSCN431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676400"/>
            <a:ext cx="3810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descr="D:\PICTURES\DSCN43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3962400"/>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p:cNvSpPr txBox="1">
            <a:spLocks noChangeArrowheads="1"/>
          </p:cNvSpPr>
          <p:nvPr/>
        </p:nvSpPr>
        <p:spPr bwMode="auto">
          <a:xfrm>
            <a:off x="4800600" y="1905000"/>
            <a:ext cx="2819400" cy="2678113"/>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Grades 1-9</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Math &amp; Science focus</a:t>
            </a:r>
          </a:p>
          <a:p>
            <a:pPr>
              <a:buFont typeface="Arial" charset="0"/>
              <a:buChar char="•"/>
              <a:defRPr/>
            </a:pPr>
            <a:endParaRPr lang="en-US" dirty="0">
              <a:solidFill>
                <a:schemeClr val="bg2">
                  <a:lumMod val="25000"/>
                </a:schemeClr>
              </a:solidFill>
              <a:latin typeface="Arial" charset="0"/>
            </a:endParaRPr>
          </a:p>
          <a:p>
            <a:pPr>
              <a:buFont typeface="Arial" charset="0"/>
              <a:buChar char="•"/>
              <a:defRPr/>
            </a:pPr>
            <a:endParaRPr lang="en-US" dirty="0">
              <a:solidFill>
                <a:schemeClr val="bg2">
                  <a:lumMod val="25000"/>
                </a:schemeClr>
              </a:solidFill>
              <a:latin typeface="Arial" charset="0"/>
            </a:endParaRPr>
          </a:p>
          <a:p>
            <a:pPr>
              <a:buFont typeface="Arial" charset="0"/>
              <a:buChar char="•"/>
              <a:defRPr/>
            </a:pPr>
            <a:endParaRPr lang="en-US" dirty="0">
              <a:solidFill>
                <a:schemeClr val="bg2">
                  <a:lumMod val="25000"/>
                </a:schemeClr>
              </a:solidFill>
              <a:latin typeface="Arial" charset="0"/>
            </a:endParaRPr>
          </a:p>
          <a:p>
            <a:pPr>
              <a:defRPr/>
            </a:pPr>
            <a:endParaRPr lang="en-US" dirty="0">
              <a:solidFill>
                <a:schemeClr val="bg2">
                  <a:lumMod val="25000"/>
                </a:schemeClr>
              </a:solidFill>
              <a:latin typeface="Arial" charset="0"/>
            </a:endParaRPr>
          </a:p>
        </p:txBody>
      </p:sp>
      <p:sp>
        <p:nvSpPr>
          <p:cNvPr id="28678" name="TextBox 5"/>
          <p:cNvSpPr txBox="1">
            <a:spLocks noChangeArrowheads="1"/>
          </p:cNvSpPr>
          <p:nvPr/>
        </p:nvSpPr>
        <p:spPr bwMode="auto">
          <a:xfrm>
            <a:off x="685800" y="4800600"/>
            <a:ext cx="2743200" cy="461963"/>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1,700 students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PICTURES\DSCN432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381000"/>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D:\PICTURES\DSCN432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381000"/>
            <a:ext cx="515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3"/>
          <p:cNvSpPr txBox="1">
            <a:spLocks noChangeArrowheads="1"/>
          </p:cNvSpPr>
          <p:nvPr/>
        </p:nvSpPr>
        <p:spPr bwMode="auto">
          <a:xfrm>
            <a:off x="1371600" y="5181600"/>
            <a:ext cx="6629400" cy="830263"/>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Two large community gardens for the local families on the grounds of the school</a:t>
            </a:r>
          </a:p>
        </p:txBody>
      </p:sp>
      <p:sp>
        <p:nvSpPr>
          <p:cNvPr id="56325" name="Title 4"/>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D:\PICTURES\DSCN432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8382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D:\PICTURES\DSCN432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3886200"/>
            <a:ext cx="38100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5800" y="4267200"/>
            <a:ext cx="3886200" cy="2308225"/>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Basketball offered as after school sport; only township school to offer</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School built their own BB court</a:t>
            </a:r>
          </a:p>
        </p:txBody>
      </p:sp>
      <p:sp>
        <p:nvSpPr>
          <p:cNvPr id="5" name="TextBox 4"/>
          <p:cNvSpPr txBox="1"/>
          <p:nvPr/>
        </p:nvSpPr>
        <p:spPr>
          <a:xfrm>
            <a:off x="5257800" y="1828800"/>
            <a:ext cx="2971800" cy="1200150"/>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Township across the highway from school</a:t>
            </a:r>
          </a:p>
        </p:txBody>
      </p:sp>
      <p:sp>
        <p:nvSpPr>
          <p:cNvPr id="57350" name="Title 5"/>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PICTURES\DSCN433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4572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D:\PICTURES\DSCN433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267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D:\PICTURES\DSCN4339.JPG"/>
          <p:cNvPicPr>
            <a:picLocks noChangeAspect="1" noChangeArrowheads="1"/>
          </p:cNvPicPr>
          <p:nvPr/>
        </p:nvPicPr>
        <p:blipFill>
          <a:blip r:embed="rId4"/>
          <a:srcRect/>
          <a:stretch>
            <a:fillRect/>
          </a:stretch>
        </p:blipFill>
        <p:spPr bwMode="auto">
          <a:xfrm>
            <a:off x="4800600" y="2514600"/>
            <a:ext cx="3989388" cy="3352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495800" y="1524000"/>
            <a:ext cx="3463925" cy="830263"/>
          </a:xfrm>
          <a:prstGeom prst="rect">
            <a:avLst/>
          </a:prstGeom>
          <a:noFill/>
        </p:spPr>
        <p:txBody>
          <a:bodyPr>
            <a:spAutoFit/>
          </a:bodyPr>
          <a:lstStyle/>
          <a:p>
            <a:pPr>
              <a:defRPr/>
            </a:pPr>
            <a:r>
              <a:rPr lang="en-US" sz="2400" dirty="0">
                <a:solidFill>
                  <a:schemeClr val="accent6">
                    <a:lumMod val="75000"/>
                  </a:schemeClr>
                </a:solidFill>
                <a:latin typeface="Arial" charset="0"/>
              </a:rPr>
              <a:t>Library: very small area, </a:t>
            </a:r>
          </a:p>
          <a:p>
            <a:pPr>
              <a:defRPr/>
            </a:pPr>
            <a:r>
              <a:rPr lang="en-US" sz="2400" dirty="0">
                <a:solidFill>
                  <a:schemeClr val="accent6">
                    <a:lumMod val="75000"/>
                  </a:schemeClr>
                </a:solidFill>
                <a:latin typeface="Arial" charset="0"/>
              </a:rPr>
              <a:t>very few, old materials</a:t>
            </a:r>
          </a:p>
        </p:txBody>
      </p:sp>
      <p:sp>
        <p:nvSpPr>
          <p:cNvPr id="58374" name="Title 13"/>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PICTURES\DSCN4346.JPG"/>
          <p:cNvPicPr>
            <a:picLocks noChangeAspect="1" noChangeArrowheads="1"/>
          </p:cNvPicPr>
          <p:nvPr/>
        </p:nvPicPr>
        <p:blipFill>
          <a:blip r:embed="rId2"/>
          <a:srcRect/>
          <a:stretch>
            <a:fillRect/>
          </a:stretch>
        </p:blipFill>
        <p:spPr bwMode="auto">
          <a:xfrm>
            <a:off x="381000" y="533400"/>
            <a:ext cx="46736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253" name="Picture 5" descr="D:\PICTURES\DSCN4350.JPG"/>
          <p:cNvPicPr>
            <a:picLocks noChangeAspect="1" noChangeArrowheads="1"/>
          </p:cNvPicPr>
          <p:nvPr/>
        </p:nvPicPr>
        <p:blipFill>
          <a:blip r:embed="rId3"/>
          <a:srcRect/>
          <a:stretch>
            <a:fillRect/>
          </a:stretch>
        </p:blipFill>
        <p:spPr bwMode="auto">
          <a:xfrm>
            <a:off x="5638800" y="533400"/>
            <a:ext cx="28956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6564" name="TextBox 4"/>
          <p:cNvSpPr txBox="1">
            <a:spLocks noChangeArrowheads="1"/>
          </p:cNvSpPr>
          <p:nvPr/>
        </p:nvSpPr>
        <p:spPr bwMode="auto">
          <a:xfrm>
            <a:off x="762000" y="4343400"/>
            <a:ext cx="4495800" cy="2308225"/>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All black student body</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Black and white teachers</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Tech Ed options: electrical, drafting, auto maintenance</a:t>
            </a:r>
          </a:p>
        </p:txBody>
      </p:sp>
      <p:sp>
        <p:nvSpPr>
          <p:cNvPr id="66565" name="TextBox 5"/>
          <p:cNvSpPr txBox="1">
            <a:spLocks noChangeArrowheads="1"/>
          </p:cNvSpPr>
          <p:nvPr/>
        </p:nvSpPr>
        <p:spPr bwMode="auto">
          <a:xfrm>
            <a:off x="5715000" y="5029200"/>
            <a:ext cx="2895600" cy="830263"/>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Chess club for students</a:t>
            </a:r>
          </a:p>
        </p:txBody>
      </p:sp>
      <p:sp>
        <p:nvSpPr>
          <p:cNvPr id="59398" name="Title 7"/>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PICTURES\DSCN435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67200" y="29718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D:\PICTURES\DSCN43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276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itle 18"/>
          <p:cNvSpPr>
            <a:spLocks noGrp="1"/>
          </p:cNvSpPr>
          <p:nvPr>
            <p:ph type="title"/>
          </p:nvPr>
        </p:nvSpPr>
        <p:spPr/>
        <p:txBody>
          <a:bodyPr/>
          <a:lstStyle/>
          <a:p>
            <a:endParaRPr lang="en-US" altLang="en-US" smtClean="0"/>
          </a:p>
        </p:txBody>
      </p:sp>
      <p:sp>
        <p:nvSpPr>
          <p:cNvPr id="5" name="TextBox 4"/>
          <p:cNvSpPr txBox="1"/>
          <p:nvPr/>
        </p:nvSpPr>
        <p:spPr>
          <a:xfrm>
            <a:off x="4267200" y="1600200"/>
            <a:ext cx="4368800" cy="1200150"/>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Well funded by government</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High student success rate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mtClean="0"/>
              <a:t>Moses Madiba: Township School</a:t>
            </a:r>
          </a:p>
        </p:txBody>
      </p:sp>
      <p:pic>
        <p:nvPicPr>
          <p:cNvPr id="61443" name="Picture 2" descr="D:\PICTURES\DSCN440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0" y="3962400"/>
            <a:ext cx="38862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descr="D:\PICTURES\DSCN44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1600200"/>
            <a:ext cx="38862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0" y="1676400"/>
            <a:ext cx="3276600" cy="4154488"/>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About 570 Students</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Moses </a:t>
            </a:r>
            <a:r>
              <a:rPr lang="en-US" sz="2400" dirty="0" err="1">
                <a:solidFill>
                  <a:schemeClr val="bg2">
                    <a:lumMod val="25000"/>
                  </a:schemeClr>
                </a:solidFill>
                <a:latin typeface="Arial" charset="0"/>
              </a:rPr>
              <a:t>Madiba</a:t>
            </a:r>
            <a:r>
              <a:rPr lang="en-US" sz="2400" dirty="0">
                <a:solidFill>
                  <a:schemeClr val="bg2">
                    <a:lumMod val="25000"/>
                  </a:schemeClr>
                </a:solidFill>
                <a:latin typeface="Arial" charset="0"/>
              </a:rPr>
              <a:t> was a freedom fighter</a:t>
            </a:r>
          </a:p>
          <a:p>
            <a:pP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School is right in the middle of the township</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Very limited teaching due to attitude of teachers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PICTURES\DSCN44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304800"/>
            <a:ext cx="44910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D:\PICTURES\DSCN44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304800"/>
            <a:ext cx="3962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D:\PICTURES\DSCN441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3581400"/>
            <a:ext cx="42672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3657600"/>
            <a:ext cx="3581400" cy="3232150"/>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All teachers are certified</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Teachers drive in from Port Elizabeth</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Acting principal for past  2 years</a:t>
            </a:r>
          </a:p>
          <a:p>
            <a:pPr>
              <a:buFont typeface="Arial" pitchFamily="34" charset="0"/>
              <a:buChar char="•"/>
              <a:defRPr/>
            </a:pPr>
            <a:endParaRPr lang="en-US" dirty="0">
              <a:solidFill>
                <a:schemeClr val="bg2">
                  <a:lumMod val="25000"/>
                </a:schemeClr>
              </a:solidFill>
              <a:latin typeface="Arial" charset="0"/>
            </a:endParaRPr>
          </a:p>
          <a:p>
            <a:pPr>
              <a:defRPr/>
            </a:pPr>
            <a:endParaRPr lang="en-US" dirty="0">
              <a:solidFill>
                <a:schemeClr val="bg2">
                  <a:lumMod val="25000"/>
                </a:schemeClr>
              </a:solidFill>
              <a:latin typeface="Arial" charset="0"/>
            </a:endParaRPr>
          </a:p>
        </p:txBody>
      </p:sp>
      <p:sp>
        <p:nvSpPr>
          <p:cNvPr id="62470" name="Title 5"/>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PICTURES\DSCN442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2286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D:\PICTURES\DSCN442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3505200"/>
            <a:ext cx="4154488"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05400" y="1219200"/>
            <a:ext cx="3276600" cy="4524375"/>
          </a:xfrm>
          <a:prstGeom prst="rect">
            <a:avLst/>
          </a:prstGeom>
          <a:noFill/>
        </p:spPr>
        <p:txBody>
          <a:bodyPr>
            <a:spAutoFit/>
          </a:bodyPr>
          <a:lstStyle/>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All black students from the townships</a:t>
            </a:r>
          </a:p>
          <a:p>
            <a:pP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Very limited supplies and materials for students</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Have enough textbooks…but these do not align with the national curriculum</a:t>
            </a:r>
          </a:p>
        </p:txBody>
      </p:sp>
      <p:sp>
        <p:nvSpPr>
          <p:cNvPr id="63493" name="Title 4"/>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Toilets and Water Access</a:t>
            </a:r>
          </a:p>
        </p:txBody>
      </p:sp>
      <p:pic>
        <p:nvPicPr>
          <p:cNvPr id="64515" name="Picture 2" descr="D:\PICTURES\DSCN443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600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3" descr="D:\PICTURES\DSCN443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4191000"/>
            <a:ext cx="3581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4" descr="D:\PICTURES\DSCN4435.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95800" y="401955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48200" y="1981200"/>
            <a:ext cx="3276600" cy="1570038"/>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Bathrooms were in dire conditions, due to no money to update and fix the plumbing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14400"/>
          </a:xfrm>
        </p:spPr>
        <p:txBody>
          <a:bodyPr/>
          <a:lstStyle/>
          <a:p>
            <a:r>
              <a:rPr lang="en-US" altLang="en-US" smtClean="0"/>
              <a:t>Nelson Mandela </a:t>
            </a:r>
            <a:br>
              <a:rPr lang="en-US" altLang="en-US" smtClean="0"/>
            </a:br>
            <a:r>
              <a:rPr lang="en-US" altLang="en-US" smtClean="0"/>
              <a:t>Metropolitan University</a:t>
            </a:r>
          </a:p>
        </p:txBody>
      </p:sp>
      <p:sp>
        <p:nvSpPr>
          <p:cNvPr id="28675" name="Content Placeholder 3"/>
          <p:cNvSpPr>
            <a:spLocks noGrp="1"/>
          </p:cNvSpPr>
          <p:nvPr>
            <p:ph sz="quarter" idx="1"/>
          </p:nvPr>
        </p:nvSpPr>
        <p:spPr>
          <a:xfrm>
            <a:off x="612775" y="1600200"/>
            <a:ext cx="8153400" cy="4495800"/>
          </a:xfrm>
        </p:spPr>
        <p:txBody>
          <a:bodyPr/>
          <a:lstStyle/>
          <a:p>
            <a:r>
              <a:rPr lang="en-US" altLang="en-US" sz="2400" smtClean="0"/>
              <a:t>NMMU is the largest higher education institution in the Eastern and Southern Cape</a:t>
            </a:r>
          </a:p>
          <a:p>
            <a:r>
              <a:rPr lang="en-US" altLang="en-US" sz="2400" smtClean="0"/>
              <a:t>20,000 students enrolled at seven different campuses </a:t>
            </a:r>
          </a:p>
          <a:p>
            <a:pPr lvl="1"/>
            <a:r>
              <a:rPr lang="en-US" altLang="en-US" sz="2100" smtClean="0"/>
              <a:t>(five located in the Nelson Mandela Metropole, and two in the beautiful city of George)</a:t>
            </a:r>
          </a:p>
          <a:p>
            <a:r>
              <a:rPr lang="en-US" altLang="en-US" sz="2400" smtClean="0"/>
              <a:t>The multi-campus structure enables NMMU to be closely involved with, and geographically closer to, the communities it serves. </a:t>
            </a:r>
          </a:p>
          <a:p>
            <a:r>
              <a:rPr lang="en-US" altLang="en-US" sz="2400" smtClean="0"/>
              <a:t>The main campus of NMMU is situated in Summerstrand, Port Elizabeth. </a:t>
            </a:r>
          </a:p>
          <a:p>
            <a:r>
              <a:rPr lang="en-US" altLang="en-US" sz="2400" smtClean="0"/>
              <a:t>The faculty are spread across the seven campuses, and in some cases programs are duplicated on more than one campus.</a:t>
            </a:r>
          </a:p>
          <a:p>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p:txBody>
          <a:bodyPr/>
          <a:lstStyle/>
          <a:p>
            <a:r>
              <a:rPr lang="en-US" altLang="en-US" smtClean="0"/>
              <a:t>Regular Education Schools</a:t>
            </a:r>
          </a:p>
        </p:txBody>
      </p:sp>
      <p:sp>
        <p:nvSpPr>
          <p:cNvPr id="65539" name="Text Placeholder 4"/>
          <p:cNvSpPr>
            <a:spLocks noGrp="1"/>
          </p:cNvSpPr>
          <p:nvPr>
            <p:ph type="body" idx="2"/>
          </p:nvPr>
        </p:nvSpPr>
        <p:spPr>
          <a:xfrm>
            <a:off x="609600" y="1752600"/>
            <a:ext cx="1676400" cy="4724400"/>
          </a:xfrm>
          <a:ln>
            <a:headEnd/>
            <a:tailEnd/>
          </a:ln>
        </p:spPr>
        <p:txBody>
          <a:bodyPr/>
          <a:lstStyle/>
          <a:p>
            <a:r>
              <a:rPr lang="en-US" altLang="en-US" smtClean="0">
                <a:solidFill>
                  <a:srgbClr val="FFFFFF"/>
                </a:solidFill>
              </a:rPr>
              <a:t>Tuition: 4000-7000 R ($600 -860 USD)</a:t>
            </a:r>
          </a:p>
          <a:p>
            <a:r>
              <a:rPr lang="en-US" altLang="en-US" smtClean="0">
                <a:solidFill>
                  <a:srgbClr val="FFFFFF"/>
                </a:solidFill>
              </a:rPr>
              <a:t>School Pop.: No longer all white</a:t>
            </a:r>
          </a:p>
          <a:p>
            <a:r>
              <a:rPr lang="en-US" altLang="en-US" smtClean="0">
                <a:solidFill>
                  <a:srgbClr val="FFFFFF"/>
                </a:solidFill>
              </a:rPr>
              <a:t>Schools must raise $ for  funds</a:t>
            </a:r>
          </a:p>
          <a:p>
            <a:r>
              <a:rPr lang="en-US" altLang="en-US" smtClean="0">
                <a:solidFill>
                  <a:srgbClr val="FFFFFF"/>
                </a:solidFill>
              </a:rPr>
              <a:t>Some schools perform below standards &amp; some above</a:t>
            </a:r>
          </a:p>
        </p:txBody>
      </p:sp>
      <p:pic>
        <p:nvPicPr>
          <p:cNvPr id="65540" name="Content Placeholder 4" descr="DSCN4299.JPG"/>
          <p:cNvPicPr>
            <a:picLocks noGrp="1" noChangeAspect="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2590800" y="1752600"/>
            <a:ext cx="5892800" cy="47244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2775" y="228600"/>
            <a:ext cx="8153400" cy="990600"/>
          </a:xfrm>
        </p:spPr>
        <p:txBody>
          <a:bodyPr/>
          <a:lstStyle/>
          <a:p>
            <a:pPr eaLnBrk="1" hangingPunct="1"/>
            <a:r>
              <a:rPr lang="en-US" altLang="en-US" smtClean="0"/>
              <a:t>Settlerspark Elementary</a:t>
            </a:r>
          </a:p>
        </p:txBody>
      </p:sp>
      <p:pic>
        <p:nvPicPr>
          <p:cNvPr id="15363" name="Picture 2" descr="D:\PICTURES\DSCN4086.JPG"/>
          <p:cNvPicPr>
            <a:picLocks noChangeAspect="1" noChangeArrowheads="1"/>
          </p:cNvPicPr>
          <p:nvPr/>
        </p:nvPicPr>
        <p:blipFill>
          <a:blip r:embed="rId2"/>
          <a:srcRect/>
          <a:stretch>
            <a:fillRect/>
          </a:stretch>
        </p:blipFill>
        <p:spPr bwMode="auto">
          <a:xfrm>
            <a:off x="304800" y="1828800"/>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6564" name="Picture 3" descr="D:\PICTURES\DSCN409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3505200"/>
            <a:ext cx="3733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5"/>
          <p:cNvSpPr txBox="1">
            <a:spLocks noChangeArrowheads="1"/>
          </p:cNvSpPr>
          <p:nvPr/>
        </p:nvSpPr>
        <p:spPr bwMode="auto">
          <a:xfrm>
            <a:off x="4953000" y="1828800"/>
            <a:ext cx="3505200" cy="1938338"/>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Pre-K (R) to 7th grade</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425 students, 40% white and 60% black</a:t>
            </a:r>
          </a:p>
          <a:p>
            <a:pPr>
              <a:buFont typeface="Arial" charset="0"/>
              <a:buChar char="•"/>
              <a:defRPr/>
            </a:pPr>
            <a:endParaRPr lang="en-US" sz="2400" dirty="0">
              <a:solidFill>
                <a:schemeClr val="bg2">
                  <a:lumMod val="25000"/>
                </a:schemeClr>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D:\PICTURES\DSCN408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143000"/>
            <a:ext cx="327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D:\PICTURES\DSCN4090.JPG"/>
          <p:cNvPicPr>
            <a:picLocks noChangeAspect="1" noChangeArrowheads="1"/>
          </p:cNvPicPr>
          <p:nvPr/>
        </p:nvPicPr>
        <p:blipFill>
          <a:blip r:embed="rId3"/>
          <a:srcRect/>
          <a:stretch>
            <a:fillRect/>
          </a:stretch>
        </p:blipFill>
        <p:spPr bwMode="auto">
          <a:xfrm>
            <a:off x="4267200" y="2971800"/>
            <a:ext cx="4033838" cy="3494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2" name="TextBox 4"/>
          <p:cNvSpPr txBox="1">
            <a:spLocks noChangeArrowheads="1"/>
          </p:cNvSpPr>
          <p:nvPr/>
        </p:nvSpPr>
        <p:spPr bwMode="auto">
          <a:xfrm>
            <a:off x="4191000" y="1143000"/>
            <a:ext cx="4191000" cy="1570038"/>
          </a:xfrm>
          <a:prstGeom prst="rect">
            <a:avLst/>
          </a:prstGeom>
          <a:noFill/>
          <a:ln w="9525">
            <a:noFill/>
            <a:miter lim="800000"/>
            <a:headEnd/>
            <a:tailEnd/>
          </a:ln>
        </p:spPr>
        <p:txBody>
          <a:bodyPr>
            <a:spAutoFit/>
          </a:bodyPr>
          <a:lstStyle/>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School shifted in the last 10 years from all white to now majority black</a:t>
            </a:r>
          </a:p>
        </p:txBody>
      </p:sp>
      <p:sp>
        <p:nvSpPr>
          <p:cNvPr id="67589" name="Title 5"/>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PICTURES\DSCN409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76800" y="304800"/>
            <a:ext cx="398303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D:\PICTURES\DSCN409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3657600"/>
            <a:ext cx="39624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p:cNvSpPr txBox="1">
            <a:spLocks noChangeArrowheads="1"/>
          </p:cNvSpPr>
          <p:nvPr/>
        </p:nvSpPr>
        <p:spPr bwMode="auto">
          <a:xfrm>
            <a:off x="609600" y="2057400"/>
            <a:ext cx="3810000" cy="2586038"/>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Majority of white teachers</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Performing below standards; struggling with shift in student body</a:t>
            </a:r>
          </a:p>
          <a:p>
            <a:pPr>
              <a:defRPr/>
            </a:pPr>
            <a:endParaRPr lang="en-US" dirty="0">
              <a:solidFill>
                <a:schemeClr val="bg2">
                  <a:lumMod val="25000"/>
                </a:schemeClr>
              </a:solidFill>
              <a:latin typeface="Arial" charset="0"/>
            </a:endParaRPr>
          </a:p>
        </p:txBody>
      </p:sp>
      <p:sp>
        <p:nvSpPr>
          <p:cNvPr id="68613" name="Title 5"/>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PICTURES\DSCN409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36576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D:\PICTURES\DSCN4097.JPG"/>
          <p:cNvPicPr>
            <a:picLocks noChangeAspect="1" noChangeArrowheads="1"/>
          </p:cNvPicPr>
          <p:nvPr/>
        </p:nvPicPr>
        <p:blipFill>
          <a:blip r:embed="rId3"/>
          <a:srcRect/>
          <a:stretch>
            <a:fillRect/>
          </a:stretch>
        </p:blipFill>
        <p:spPr bwMode="auto">
          <a:xfrm>
            <a:off x="228600" y="381000"/>
            <a:ext cx="4267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0" name="TextBox 3"/>
          <p:cNvSpPr txBox="1">
            <a:spLocks noChangeArrowheads="1"/>
          </p:cNvSpPr>
          <p:nvPr/>
        </p:nvSpPr>
        <p:spPr bwMode="auto">
          <a:xfrm>
            <a:off x="4800600" y="1676400"/>
            <a:ext cx="3810000" cy="2014538"/>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Mode of instruction: English</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Adequate materials and resources</a:t>
            </a:r>
          </a:p>
        </p:txBody>
      </p:sp>
      <p:sp>
        <p:nvSpPr>
          <p:cNvPr id="5" name="TextBox 4"/>
          <p:cNvSpPr txBox="1"/>
          <p:nvPr/>
        </p:nvSpPr>
        <p:spPr>
          <a:xfrm>
            <a:off x="533400" y="4419600"/>
            <a:ext cx="3352800" cy="1570038"/>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Very clean</a:t>
            </a:r>
          </a:p>
          <a:p>
            <a:pPr>
              <a:buFont typeface="Arial" pitchFamily="34" charset="0"/>
              <a:buChar char="•"/>
              <a:defRPr/>
            </a:pPr>
            <a:endParaRPr lang="en-US" sz="2400" dirty="0">
              <a:solidFill>
                <a:schemeClr val="bg2">
                  <a:lumMod val="25000"/>
                </a:schemeClr>
              </a:solidFill>
              <a:latin typeface="Arial" charset="0"/>
            </a:endParaRPr>
          </a:p>
          <a:p>
            <a:pPr>
              <a:buFont typeface="Arial" pitchFamily="34" charset="0"/>
              <a:buChar char="•"/>
              <a:defRPr/>
            </a:pPr>
            <a:r>
              <a:rPr lang="en-US" sz="2400" dirty="0">
                <a:solidFill>
                  <a:schemeClr val="bg2">
                    <a:lumMod val="25000"/>
                  </a:schemeClr>
                </a:solidFill>
                <a:latin typeface="Arial" charset="0"/>
              </a:rPr>
              <a:t>Very large school and grounds</a:t>
            </a:r>
          </a:p>
        </p:txBody>
      </p:sp>
      <p:sp>
        <p:nvSpPr>
          <p:cNvPr id="69638" name="Title 5"/>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12775" y="228600"/>
            <a:ext cx="8153400" cy="990600"/>
          </a:xfrm>
        </p:spPr>
        <p:txBody>
          <a:bodyPr/>
          <a:lstStyle/>
          <a:p>
            <a:pPr eaLnBrk="1" hangingPunct="1"/>
            <a:r>
              <a:rPr lang="en-US" altLang="en-US" smtClean="0"/>
              <a:t>Linkside High school</a:t>
            </a:r>
          </a:p>
        </p:txBody>
      </p:sp>
      <p:pic>
        <p:nvPicPr>
          <p:cNvPr id="70659" name="Picture 3" descr="D:\PICTURES\DSCN4310.JPG"/>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304800" y="1676400"/>
            <a:ext cx="3810000" cy="3124200"/>
          </a:xfrm>
          <a:noFill/>
        </p:spPr>
      </p:pic>
      <p:pic>
        <p:nvPicPr>
          <p:cNvPr id="70660" name="Picture 6" descr="DSCN4299.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1676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304800" y="4953000"/>
            <a:ext cx="5562600" cy="1938338"/>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Grades 8-12</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Excellent sports facilities</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Extracurricular activities for students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PICTURES\DSCN430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3733800"/>
            <a:ext cx="3606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D:\PICTURES\DSCN43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6858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D:\PICTURES\DSCN430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685800"/>
            <a:ext cx="3581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p:cNvSpPr txBox="1">
            <a:spLocks noChangeArrowheads="1"/>
          </p:cNvSpPr>
          <p:nvPr/>
        </p:nvSpPr>
        <p:spPr bwMode="auto">
          <a:xfrm>
            <a:off x="4419600" y="3733800"/>
            <a:ext cx="3352800" cy="2678113"/>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670 students</a:t>
            </a:r>
          </a:p>
          <a:p>
            <a:pPr>
              <a:defRPr/>
            </a:pPr>
            <a:endParaRPr lang="en-US" sz="2400" dirty="0">
              <a:solidFill>
                <a:schemeClr val="bg2">
                  <a:lumMod val="25000"/>
                </a:schemeClr>
              </a:solidFill>
              <a:latin typeface="Arial" charset="0"/>
            </a:endParaRP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Three computer technology labs, leveled for students’ ability</a:t>
            </a:r>
          </a:p>
        </p:txBody>
      </p:sp>
      <p:sp>
        <p:nvSpPr>
          <p:cNvPr id="71686" name="Title 5"/>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PICTURES\DSCN430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3505200"/>
            <a:ext cx="4143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descr="D:\PICTURES\DSCN430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3048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4"/>
          <p:cNvSpPr txBox="1">
            <a:spLocks noChangeArrowheads="1"/>
          </p:cNvSpPr>
          <p:nvPr/>
        </p:nvSpPr>
        <p:spPr bwMode="auto">
          <a:xfrm>
            <a:off x="381000" y="1905000"/>
            <a:ext cx="3581400" cy="4154488"/>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Remedial classes offered</a:t>
            </a:r>
          </a:p>
          <a:p>
            <a:pPr>
              <a:defRPr/>
            </a:pPr>
            <a:endParaRPr lang="en-US" sz="2400" dirty="0">
              <a:solidFill>
                <a:schemeClr val="bg2">
                  <a:lumMod val="25000"/>
                </a:schemeClr>
              </a:solidFill>
              <a:latin typeface="Arial" charset="0"/>
            </a:endParaRP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About 5% go to university upon graduation</a:t>
            </a:r>
          </a:p>
          <a:p>
            <a:pPr>
              <a:buFont typeface="Arial" charset="0"/>
              <a:buChar char="•"/>
              <a:defRPr/>
            </a:pPr>
            <a:endParaRPr lang="en-US" sz="2400" dirty="0">
              <a:solidFill>
                <a:schemeClr val="bg2">
                  <a:lumMod val="25000"/>
                </a:schemeClr>
              </a:solidFill>
              <a:latin typeface="Arial" charset="0"/>
            </a:endParaRP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National curriculum is followed</a:t>
            </a:r>
          </a:p>
        </p:txBody>
      </p:sp>
      <p:sp>
        <p:nvSpPr>
          <p:cNvPr id="72709" name="Title 4"/>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smtClean="0"/>
              <a:t>Kirkwood School</a:t>
            </a:r>
          </a:p>
        </p:txBody>
      </p:sp>
      <p:pic>
        <p:nvPicPr>
          <p:cNvPr id="73731" name="Picture 2" descr="D:\PICTURES\DSCN435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39624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D:\PICTURES\DSCN438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143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p:cNvSpPr txBox="1">
            <a:spLocks noChangeArrowheads="1"/>
          </p:cNvSpPr>
          <p:nvPr/>
        </p:nvSpPr>
        <p:spPr bwMode="auto">
          <a:xfrm>
            <a:off x="4953000" y="1828800"/>
            <a:ext cx="3505200" cy="4154488"/>
          </a:xfrm>
          <a:prstGeom prst="rect">
            <a:avLst/>
          </a:prstGeom>
          <a:noFill/>
          <a:ln w="9525">
            <a:noFill/>
            <a:miter lim="800000"/>
            <a:headEnd/>
            <a:tailEnd/>
          </a:ln>
        </p:spPr>
        <p:txBody>
          <a:bodyPr>
            <a:spAutoFit/>
          </a:bodyPr>
          <a:lstStyle/>
          <a:p>
            <a:pPr>
              <a:buFont typeface="Arial" charset="0"/>
              <a:buChar char="•"/>
              <a:defRPr/>
            </a:pPr>
            <a:r>
              <a:rPr lang="en-US" sz="2400" dirty="0">
                <a:solidFill>
                  <a:schemeClr val="bg2">
                    <a:lumMod val="25000"/>
                  </a:schemeClr>
                </a:solidFill>
                <a:latin typeface="Arial" charset="0"/>
              </a:rPr>
              <a:t>350 students</a:t>
            </a: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R – 12 grades</a:t>
            </a:r>
          </a:p>
          <a:p>
            <a:pP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Language of instruction: Afrikaans</a:t>
            </a:r>
          </a:p>
          <a:p>
            <a:pPr>
              <a:buFont typeface="Arial" charset="0"/>
              <a:buChar char="•"/>
              <a:defRPr/>
            </a:pPr>
            <a:endParaRPr lang="en-US" sz="2400" dirty="0">
              <a:solidFill>
                <a:schemeClr val="bg2">
                  <a:lumMod val="25000"/>
                </a:schemeClr>
              </a:solidFill>
              <a:latin typeface="Arial" charset="0"/>
            </a:endParaRPr>
          </a:p>
          <a:p>
            <a:pPr>
              <a:buFont typeface="Arial" charset="0"/>
              <a:buChar char="•"/>
              <a:defRPr/>
            </a:pPr>
            <a:r>
              <a:rPr lang="en-US" sz="2400" dirty="0">
                <a:solidFill>
                  <a:schemeClr val="bg2">
                    <a:lumMod val="25000"/>
                  </a:schemeClr>
                </a:solidFill>
                <a:latin typeface="Arial" charset="0"/>
              </a:rPr>
              <a:t>Principal teaches classes in two other schools;  black township and colored area school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Teacher Candidates (Special Educ.)</a:t>
            </a:r>
            <a:br>
              <a:rPr lang="en-US" dirty="0" smtClean="0"/>
            </a:br>
            <a:r>
              <a:rPr lang="en-US" dirty="0" err="1" smtClean="0"/>
              <a:t>Adrienna</a:t>
            </a:r>
            <a:r>
              <a:rPr lang="en-US" dirty="0" smtClean="0"/>
              <a:t>, Diana and Mike</a:t>
            </a:r>
            <a:endParaRPr lang="en-US" dirty="0"/>
          </a:p>
        </p:txBody>
      </p:sp>
      <p:pic>
        <p:nvPicPr>
          <p:cNvPr id="74755" name="Picture 2" descr="D:\PICTURES\DSCN436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19600" y="4400550"/>
            <a:ext cx="33528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descr="D:\PICTURES\DSCN435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6764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4" descr="D:\PICTURES\DSCN437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9600" y="1676400"/>
            <a:ext cx="332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4191000"/>
            <a:ext cx="3886200" cy="2308225"/>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Majority of student body is white, but more integrated with some black and colored now coming</a:t>
            </a:r>
          </a:p>
          <a:p>
            <a:pPr>
              <a:buFont typeface="Arial" pitchFamily="34" charset="0"/>
              <a:buChar char="•"/>
              <a:defRPr/>
            </a:pPr>
            <a:r>
              <a:rPr lang="en-US" sz="2400" dirty="0">
                <a:solidFill>
                  <a:schemeClr val="bg2">
                    <a:lumMod val="25000"/>
                  </a:schemeClr>
                </a:solidFill>
                <a:latin typeface="Arial" charset="0"/>
              </a:rPr>
              <a:t>Teacher Candidates stay in school dorm/hostel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Port Elizabeth, South Africa</a:t>
            </a:r>
            <a:endParaRPr lang="en-US" altLang="en-US" sz="3600" smtClean="0"/>
          </a:p>
        </p:txBody>
      </p:sp>
      <p:sp>
        <p:nvSpPr>
          <p:cNvPr id="29699" name="Text Placeholder 7"/>
          <p:cNvSpPr>
            <a:spLocks noGrp="1"/>
          </p:cNvSpPr>
          <p:nvPr>
            <p:ph type="body" idx="2"/>
          </p:nvPr>
        </p:nvSpPr>
        <p:spPr>
          <a:xfrm>
            <a:off x="228600" y="1600200"/>
            <a:ext cx="1524000" cy="5105400"/>
          </a:xfrm>
          <a:ln>
            <a:headEnd/>
            <a:tailEnd/>
          </a:ln>
        </p:spPr>
        <p:txBody>
          <a:bodyPr/>
          <a:lstStyle/>
          <a:p>
            <a:r>
              <a:rPr lang="en-US" altLang="en-US" sz="2000" smtClean="0">
                <a:solidFill>
                  <a:srgbClr val="FFFFFF"/>
                </a:solidFill>
              </a:rPr>
              <a:t>SE Coast</a:t>
            </a:r>
          </a:p>
          <a:p>
            <a:r>
              <a:rPr lang="en-US" altLang="en-US" sz="2000" smtClean="0">
                <a:solidFill>
                  <a:srgbClr val="FFFFFF"/>
                </a:solidFill>
              </a:rPr>
              <a:t>1.2 million </a:t>
            </a:r>
          </a:p>
          <a:p>
            <a:r>
              <a:rPr lang="en-US" altLang="en-US" sz="2000" smtClean="0">
                <a:solidFill>
                  <a:srgbClr val="FFFFFF"/>
                </a:solidFill>
              </a:rPr>
              <a:t>Tourism</a:t>
            </a:r>
          </a:p>
          <a:p>
            <a:r>
              <a:rPr lang="en-US" altLang="en-US" sz="2000" smtClean="0">
                <a:solidFill>
                  <a:srgbClr val="FFFFFF"/>
                </a:solidFill>
              </a:rPr>
              <a:t>Motor Industry</a:t>
            </a:r>
          </a:p>
          <a:p>
            <a:r>
              <a:rPr lang="en-US" altLang="en-US" sz="2000" smtClean="0">
                <a:solidFill>
                  <a:srgbClr val="FFFFFF"/>
                </a:solidFill>
              </a:rPr>
              <a:t>Warm Summer</a:t>
            </a:r>
          </a:p>
          <a:p>
            <a:r>
              <a:rPr lang="en-US" altLang="en-US" sz="2000" smtClean="0">
                <a:solidFill>
                  <a:srgbClr val="FFFFFF"/>
                </a:solidFill>
              </a:rPr>
              <a:t>Mild Winter</a:t>
            </a:r>
          </a:p>
          <a:p>
            <a:r>
              <a:rPr lang="en-US" altLang="en-US" sz="2000" smtClean="0">
                <a:solidFill>
                  <a:srgbClr val="FFFFFF"/>
                </a:solidFill>
              </a:rPr>
              <a:t>34% unemployed</a:t>
            </a:r>
          </a:p>
        </p:txBody>
      </p:sp>
      <p:sp>
        <p:nvSpPr>
          <p:cNvPr id="29700" name="Content Placeholder 6"/>
          <p:cNvSpPr>
            <a:spLocks noGrp="1"/>
          </p:cNvSpPr>
          <p:nvPr>
            <p:ph sz="quarter" idx="1"/>
          </p:nvPr>
        </p:nvSpPr>
        <p:spPr/>
        <p:txBody>
          <a:bodyPr/>
          <a:lstStyle/>
          <a:p>
            <a:endParaRPr lang="en-US" altLang="en-US" smtClean="0"/>
          </a:p>
        </p:txBody>
      </p:sp>
      <p:pic>
        <p:nvPicPr>
          <p:cNvPr id="29701" name="Picture 2" descr="D:\PICTURES\DSCN406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7200" y="1600200"/>
            <a:ext cx="360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descr="D:\PICTURES\DSCN404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1600200"/>
            <a:ext cx="3505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descr="D:\PICTURES\DSCN404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00" y="4191000"/>
            <a:ext cx="35052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5" descr="D:\PICTURES\DSCN405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2600" y="4191000"/>
            <a:ext cx="35814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D:\PICTURES\DSCN4374.JPG"/>
          <p:cNvPicPr>
            <a:picLocks noChangeAspect="1" noChangeArrowheads="1"/>
          </p:cNvPicPr>
          <p:nvPr/>
        </p:nvPicPr>
        <p:blipFill>
          <a:blip r:embed="rId2"/>
          <a:srcRect/>
          <a:stretch>
            <a:fillRect/>
          </a:stretch>
        </p:blipFill>
        <p:spPr bwMode="auto">
          <a:xfrm>
            <a:off x="228600" y="304800"/>
            <a:ext cx="3429000" cy="541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347" name="Picture 3" descr="D:\PICTURES\DSCN4376.JPG"/>
          <p:cNvPicPr>
            <a:picLocks noChangeAspect="1" noChangeArrowheads="1"/>
          </p:cNvPicPr>
          <p:nvPr/>
        </p:nvPicPr>
        <p:blipFill>
          <a:blip r:embed="rId3"/>
          <a:srcRect/>
          <a:stretch>
            <a:fillRect/>
          </a:stretch>
        </p:blipFill>
        <p:spPr bwMode="auto">
          <a:xfrm>
            <a:off x="4191000" y="304800"/>
            <a:ext cx="457200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343400" y="5029200"/>
            <a:ext cx="3962400" cy="1200150"/>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Community village school about 1.5 hours from Port Elizabeth</a:t>
            </a:r>
          </a:p>
        </p:txBody>
      </p:sp>
      <p:sp>
        <p:nvSpPr>
          <p:cNvPr id="75781" name="Title 4"/>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PICTURES\DSCN437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4572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D:\PICTURES\DSCN4382.JPG"/>
          <p:cNvPicPr>
            <a:picLocks noChangeAspect="1" noChangeArrowheads="1"/>
          </p:cNvPicPr>
          <p:nvPr/>
        </p:nvPicPr>
        <p:blipFill>
          <a:blip r:embed="rId3"/>
          <a:srcRect/>
          <a:stretch>
            <a:fillRect/>
          </a:stretch>
        </p:blipFill>
        <p:spPr bwMode="auto">
          <a:xfrm>
            <a:off x="609600" y="3962400"/>
            <a:ext cx="3733800"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804" name="Picture 4" descr="D:\PICTURES\DSCN438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0" y="457200"/>
            <a:ext cx="3213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itle 4"/>
          <p:cNvSpPr>
            <a:spLocks noGrp="1"/>
          </p:cNvSpPr>
          <p:nvPr>
            <p:ph type="title"/>
          </p:nvPr>
        </p:nvSpPr>
        <p:spPr/>
        <p:txBody>
          <a:bodyPr/>
          <a:lstStyle/>
          <a:p>
            <a:endParaRPr lang="en-US" altLang="en-US" smtClean="0"/>
          </a:p>
        </p:txBody>
      </p:sp>
      <p:sp>
        <p:nvSpPr>
          <p:cNvPr id="6" name="TextBox 5"/>
          <p:cNvSpPr txBox="1"/>
          <p:nvPr/>
        </p:nvSpPr>
        <p:spPr>
          <a:xfrm>
            <a:off x="762000" y="3429000"/>
            <a:ext cx="3381375" cy="461963"/>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Community Sponsors</a:t>
            </a:r>
          </a:p>
        </p:txBody>
      </p:sp>
      <p:sp>
        <p:nvSpPr>
          <p:cNvPr id="7" name="TextBox 6"/>
          <p:cNvSpPr txBox="1"/>
          <p:nvPr/>
        </p:nvSpPr>
        <p:spPr>
          <a:xfrm>
            <a:off x="5029200" y="5181600"/>
            <a:ext cx="4114800" cy="1200150"/>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Student hostels available </a:t>
            </a:r>
          </a:p>
          <a:p>
            <a:pPr>
              <a:buFont typeface="Arial" pitchFamily="34" charset="0"/>
              <a:buChar char="•"/>
              <a:defRPr/>
            </a:pPr>
            <a:r>
              <a:rPr lang="en-US" sz="2400" dirty="0">
                <a:solidFill>
                  <a:schemeClr val="bg2">
                    <a:lumMod val="25000"/>
                  </a:schemeClr>
                </a:solidFill>
                <a:latin typeface="Arial" charset="0"/>
              </a:rPr>
              <a:t>Some live on orange grove farms far away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Pearson High School;</a:t>
            </a:r>
            <a:br>
              <a:rPr lang="en-US" altLang="en-US" smtClean="0"/>
            </a:br>
            <a:r>
              <a:rPr lang="en-US" altLang="en-US" smtClean="0"/>
              <a:t>CAL Teacher Candidate Sarah M.</a:t>
            </a:r>
          </a:p>
        </p:txBody>
      </p:sp>
      <p:pic>
        <p:nvPicPr>
          <p:cNvPr id="77827"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0" y="3962400"/>
            <a:ext cx="36512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1600200"/>
            <a:ext cx="235426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5240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Pearson High School</a:t>
            </a:r>
          </a:p>
        </p:txBody>
      </p:sp>
      <p:pic>
        <p:nvPicPr>
          <p:cNvPr id="788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1676400"/>
            <a:ext cx="3022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8288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21100" y="4087813"/>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12775" y="228600"/>
            <a:ext cx="8153400" cy="990600"/>
          </a:xfrm>
        </p:spPr>
        <p:txBody>
          <a:bodyPr/>
          <a:lstStyle/>
          <a:p>
            <a:pPr algn="ctr"/>
            <a:r>
              <a:rPr lang="en-US" altLang="en-US" smtClean="0"/>
              <a:t>Student Teaching Options</a:t>
            </a:r>
          </a:p>
        </p:txBody>
      </p:sp>
      <p:sp>
        <p:nvSpPr>
          <p:cNvPr id="3" name="Content Placeholder 2"/>
          <p:cNvSpPr>
            <a:spLocks noGrp="1"/>
          </p:cNvSpPr>
          <p:nvPr>
            <p:ph sz="quarter" idx="1"/>
          </p:nvPr>
        </p:nvSpPr>
        <p:spPr>
          <a:xfrm>
            <a:off x="612775" y="1600200"/>
            <a:ext cx="8153400" cy="4495800"/>
          </a:xfrm>
        </p:spPr>
        <p:txBody>
          <a:bodyPr/>
          <a:lstStyle/>
          <a:p>
            <a:pPr>
              <a:defRPr/>
            </a:pPr>
            <a:r>
              <a:rPr lang="en-US" sz="3200" dirty="0" smtClean="0">
                <a:solidFill>
                  <a:schemeClr val="bg2">
                    <a:lumMod val="20000"/>
                    <a:lumOff val="80000"/>
                  </a:schemeClr>
                </a:solidFill>
              </a:rPr>
              <a:t>Current Majors: Secondary;                 (Special Education may offer this opportunity again in the future.  Option not available for SPED at this time. </a:t>
            </a:r>
            <a:r>
              <a:rPr lang="en-US" sz="2000" dirty="0" smtClean="0">
                <a:solidFill>
                  <a:schemeClr val="bg2">
                    <a:lumMod val="20000"/>
                    <a:lumOff val="80000"/>
                  </a:schemeClr>
                </a:solidFill>
              </a:rPr>
              <a:t>June 2013</a:t>
            </a:r>
            <a:r>
              <a:rPr lang="en-US" sz="3200" dirty="0" smtClean="0">
                <a:solidFill>
                  <a:schemeClr val="bg2">
                    <a:lumMod val="20000"/>
                    <a:lumOff val="80000"/>
                  </a:schemeClr>
                </a:solidFill>
              </a:rPr>
              <a:t>)</a:t>
            </a:r>
          </a:p>
          <a:p>
            <a:pPr>
              <a:defRPr/>
            </a:pPr>
            <a:r>
              <a:rPr lang="en-US" sz="3200" dirty="0" smtClean="0">
                <a:solidFill>
                  <a:schemeClr val="bg2">
                    <a:lumMod val="20000"/>
                    <a:lumOff val="80000"/>
                  </a:schemeClr>
                </a:solidFill>
              </a:rPr>
              <a:t>Potentially open to all K-12 &amp; 5-12 majors</a:t>
            </a:r>
          </a:p>
          <a:p>
            <a:pPr lvl="1">
              <a:defRPr/>
            </a:pPr>
            <a:r>
              <a:rPr lang="en-US" sz="2400" dirty="0" smtClean="0">
                <a:solidFill>
                  <a:schemeClr val="bg2">
                    <a:lumMod val="20000"/>
                    <a:lumOff val="80000"/>
                  </a:schemeClr>
                </a:solidFill>
              </a:rPr>
              <a:t>Schedule for CFS and Elem. Ed. does not coincide with methods/student teaching schedule at SCSU</a:t>
            </a:r>
          </a:p>
          <a:p>
            <a:pPr>
              <a:defRPr/>
            </a:pPr>
            <a:endParaRPr lang="en-US" sz="3200" dirty="0" smtClean="0">
              <a:solidFill>
                <a:schemeClr val="bg2">
                  <a:lumMod val="20000"/>
                  <a:lumOff val="80000"/>
                </a:schemeClr>
              </a:solidFill>
            </a:endParaRPr>
          </a:p>
          <a:p>
            <a:pPr>
              <a:defRPr/>
            </a:pPr>
            <a:r>
              <a:rPr lang="en-US" sz="3200" dirty="0" smtClean="0">
                <a:solidFill>
                  <a:schemeClr val="bg2">
                    <a:lumMod val="20000"/>
                    <a:lumOff val="80000"/>
                  </a:schemeClr>
                </a:solidFill>
              </a:rPr>
              <a:t>Schedule: Fall- Mid July to Late September</a:t>
            </a:r>
          </a:p>
          <a:p>
            <a:pPr>
              <a:defRPr/>
            </a:pPr>
            <a:endParaRPr lang="en-US" sz="3200" dirty="0" smtClean="0">
              <a:solidFill>
                <a:schemeClr val="bg2">
                  <a:lumMod val="20000"/>
                  <a:lumOff val="80000"/>
                </a:schemeClr>
              </a:solidFill>
            </a:endParaRPr>
          </a:p>
          <a:p>
            <a:pPr>
              <a:defRPr/>
            </a:pPr>
            <a:r>
              <a:rPr lang="en-US" sz="3200" dirty="0" smtClean="0">
                <a:solidFill>
                  <a:schemeClr val="bg2">
                    <a:lumMod val="20000"/>
                    <a:lumOff val="80000"/>
                  </a:schemeClr>
                </a:solidFill>
              </a:rPr>
              <a:t>Schedule: Spring- Late January to Late March</a:t>
            </a:r>
            <a:endParaRPr lang="en-US" sz="3200"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defRPr/>
            </a:pPr>
            <a:r>
              <a:rPr lang="en-US" sz="2000" dirty="0" smtClean="0"/>
              <a:t>Contact information </a:t>
            </a:r>
          </a:p>
          <a:p>
            <a:pPr>
              <a:defRPr/>
            </a:pPr>
            <a:r>
              <a:rPr lang="en-US" sz="1800" dirty="0" smtClean="0">
                <a:solidFill>
                  <a:schemeClr val="bg1"/>
                </a:solidFill>
                <a:hlinkClick r:id="rId2"/>
              </a:rPr>
              <a:t>kejohnson@stcloudstate.edu</a:t>
            </a:r>
            <a:r>
              <a:rPr lang="en-US" sz="1800" dirty="0" smtClean="0">
                <a:solidFill>
                  <a:schemeClr val="bg1"/>
                </a:solidFill>
              </a:rPr>
              <a:t>; </a:t>
            </a:r>
            <a:r>
              <a:rPr lang="en-US" sz="1800" dirty="0" smtClean="0">
                <a:solidFill>
                  <a:schemeClr val="bg1"/>
                </a:solidFill>
                <a:hlinkClick r:id="rId3"/>
              </a:rPr>
              <a:t>fwumerski@stcloudstate.edu</a:t>
            </a:r>
            <a:r>
              <a:rPr lang="en-US" sz="1800" dirty="0" smtClean="0">
                <a:solidFill>
                  <a:schemeClr val="bg1"/>
                </a:solidFill>
              </a:rPr>
              <a:t>;</a:t>
            </a:r>
          </a:p>
          <a:p>
            <a:pPr>
              <a:defRPr/>
            </a:pPr>
            <a:r>
              <a:rPr lang="en-US" sz="1800" dirty="0" smtClean="0">
                <a:solidFill>
                  <a:schemeClr val="bg1"/>
                </a:solidFill>
                <a:hlinkClick r:id="rId4"/>
              </a:rPr>
              <a:t>krward@stcloudstate.edu</a:t>
            </a:r>
            <a:r>
              <a:rPr lang="en-US" sz="1800" dirty="0" smtClean="0">
                <a:solidFill>
                  <a:schemeClr val="bg1"/>
                </a:solidFill>
              </a:rPr>
              <a:t> </a:t>
            </a:r>
          </a:p>
          <a:p>
            <a:pPr>
              <a:defRPr/>
            </a:pPr>
            <a:endParaRPr lang="en-US" dirty="0" smtClean="0">
              <a:solidFill>
                <a:schemeClr val="bg2">
                  <a:lumMod val="25000"/>
                </a:schemeClr>
              </a:solidFill>
            </a:endParaRPr>
          </a:p>
          <a:p>
            <a:pPr>
              <a:defRPr/>
            </a:pPr>
            <a:endParaRPr lang="en-US" dirty="0" smtClean="0"/>
          </a:p>
          <a:p>
            <a:pPr>
              <a:defRPr/>
            </a:pPr>
            <a:endParaRPr lang="en-US" dirty="0"/>
          </a:p>
        </p:txBody>
      </p:sp>
      <p:sp>
        <p:nvSpPr>
          <p:cNvPr id="80899" name="Title 1"/>
          <p:cNvSpPr>
            <a:spLocks noGrp="1"/>
          </p:cNvSpPr>
          <p:nvPr>
            <p:ph type="title"/>
          </p:nvPr>
        </p:nvSpPr>
        <p:spPr/>
        <p:txBody>
          <a:bodyPr/>
          <a:lstStyle/>
          <a:p>
            <a:r>
              <a:rPr lang="en-US" altLang="en-US" sz="2000" smtClean="0"/>
              <a:t>Thank you to OCE student workers Amanda, Lewis, Meggin, Nicholas and Erica for their work on this power point.</a:t>
            </a:r>
          </a:p>
        </p:txBody>
      </p:sp>
      <p:sp>
        <p:nvSpPr>
          <p:cNvPr id="6" name="Picture Placeholder 5"/>
          <p:cNvSpPr>
            <a:spLocks noGrp="1"/>
          </p:cNvSpPr>
          <p:nvPr>
            <p:ph type="pic" idx="1"/>
          </p:nvPr>
        </p:nvSpPr>
        <p:spPr>
          <a:xfrm>
            <a:off x="1560513" y="0"/>
            <a:ext cx="7583487" cy="4568825"/>
          </a:xfrm>
        </p:spPr>
      </p:sp>
      <p:pic>
        <p:nvPicPr>
          <p:cNvPr id="80901" name="Picture 2" descr="D:\DSCN4210.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81200" y="228600"/>
            <a:ext cx="65532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Box 6"/>
          <p:cNvSpPr txBox="1">
            <a:spLocks noChangeArrowheads="1"/>
          </p:cNvSpPr>
          <p:nvPr/>
        </p:nvSpPr>
        <p:spPr bwMode="auto">
          <a:xfrm>
            <a:off x="2514600" y="40386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Georgia" panose="02040502050405020303" pitchFamily="18" charset="0"/>
              </a:rPr>
              <a:t>Moon rise on Safari, South Africa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7"/>
          <p:cNvSpPr>
            <a:spLocks noGrp="1"/>
          </p:cNvSpPr>
          <p:nvPr>
            <p:ph type="title"/>
          </p:nvPr>
        </p:nvSpPr>
        <p:spPr>
          <a:xfrm>
            <a:off x="612775" y="228600"/>
            <a:ext cx="8153400" cy="990600"/>
          </a:xfrm>
        </p:spPr>
        <p:txBody>
          <a:bodyPr/>
          <a:lstStyle/>
          <a:p>
            <a:r>
              <a:rPr lang="en-US" altLang="en-US" smtClean="0"/>
              <a:t>Port Elizabeth, South Africa</a:t>
            </a:r>
          </a:p>
        </p:txBody>
      </p:sp>
      <p:sp>
        <p:nvSpPr>
          <p:cNvPr id="30723" name="Content Placeholder 6"/>
          <p:cNvSpPr>
            <a:spLocks noGrp="1"/>
          </p:cNvSpPr>
          <p:nvPr>
            <p:ph sz="quarter" idx="1"/>
          </p:nvPr>
        </p:nvSpPr>
        <p:spPr>
          <a:xfrm>
            <a:off x="612775" y="1600200"/>
            <a:ext cx="8153400" cy="4495800"/>
          </a:xfrm>
        </p:spPr>
        <p:txBody>
          <a:bodyPr/>
          <a:lstStyle/>
          <a:p>
            <a:r>
              <a:rPr lang="en-US" altLang="en-US" sz="2000" smtClean="0"/>
              <a:t>Located on the South Eastern coast of Africa, this major sea port and tourist destination is set along the beautiful shores of Algoa Bay, and is fondly referred to as the Friendly Eco-City. </a:t>
            </a:r>
          </a:p>
          <a:p>
            <a:r>
              <a:rPr lang="en-US" altLang="en-US" sz="2000" smtClean="0"/>
              <a:t>The city is the second largest city in terms of area and the fifth largest in terms of population in South Africa (1.2 million). The city is also an important center for the South African motor industry. </a:t>
            </a:r>
          </a:p>
          <a:p>
            <a:r>
              <a:rPr lang="en-US" altLang="en-US" sz="2000" smtClean="0"/>
              <a:t>Temperatures are moderate all year round with rain scattered throughout the year. The summers are warm with a very temperate humidity level. Winters are mild and pleasant, and it is significant that water sports, even surfing, boardsailing and diving, are practiced year-round. In all, the visitor soon discovers that the climate is one major contributor to the reputation of the area as offering an outstanding quality of life. </a:t>
            </a:r>
          </a:p>
          <a:p>
            <a:r>
              <a:rPr lang="en-US" altLang="en-US" sz="2000" smtClean="0"/>
              <a:t>Port Elizabeth has many historical attractions.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eaLnBrk="1" hangingPunct="1"/>
            <a:r>
              <a:rPr lang="en-US" altLang="en-US" smtClean="0"/>
              <a:t>Meetings with Teacher Candidates</a:t>
            </a:r>
          </a:p>
        </p:txBody>
      </p:sp>
      <p:pic>
        <p:nvPicPr>
          <p:cNvPr id="31747" name="Picture 2" descr="D:\PICTURES\DSCN4288.JPG"/>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609600" y="1600200"/>
            <a:ext cx="3609975" cy="2743200"/>
          </a:xfrm>
          <a:noFill/>
        </p:spPr>
      </p:pic>
      <p:pic>
        <p:nvPicPr>
          <p:cNvPr id="31748" name="Picture 3" descr="D:\PICTURES\DSCN429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600" y="4457700"/>
            <a:ext cx="4191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D:\PICTURES\DSCN429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0" y="1600200"/>
            <a:ext cx="3505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86600" y="4800600"/>
            <a:ext cx="1828800" cy="1200150"/>
          </a:xfrm>
          <a:prstGeom prst="rect">
            <a:avLst/>
          </a:prstGeom>
          <a:noFill/>
        </p:spPr>
        <p:txBody>
          <a:bodyPr>
            <a:spAutoFit/>
          </a:bodyPr>
          <a:lstStyle/>
          <a:p>
            <a:pPr>
              <a:buFont typeface="Arial" pitchFamily="34" charset="0"/>
              <a:buChar char="•"/>
              <a:defRPr/>
            </a:pPr>
            <a:r>
              <a:rPr lang="en-US" sz="2400" dirty="0">
                <a:solidFill>
                  <a:schemeClr val="bg2">
                    <a:lumMod val="25000"/>
                  </a:schemeClr>
                </a:solidFill>
                <a:latin typeface="Arial" charset="0"/>
              </a:rPr>
              <a:t>Driving directions to Kirkwood</a:t>
            </a:r>
          </a:p>
        </p:txBody>
      </p:sp>
      <p:sp>
        <p:nvSpPr>
          <p:cNvPr id="7" name="TextBox 6"/>
          <p:cNvSpPr txBox="1"/>
          <p:nvPr/>
        </p:nvSpPr>
        <p:spPr>
          <a:xfrm>
            <a:off x="304800" y="4648200"/>
            <a:ext cx="2362200" cy="2246313"/>
          </a:xfrm>
          <a:prstGeom prst="rect">
            <a:avLst/>
          </a:prstGeom>
          <a:noFill/>
        </p:spPr>
        <p:txBody>
          <a:bodyPr>
            <a:spAutoFit/>
          </a:bodyPr>
          <a:lstStyle/>
          <a:p>
            <a:pPr>
              <a:buFont typeface="Arial" pitchFamily="34" charset="0"/>
              <a:buChar char="•"/>
              <a:defRPr/>
            </a:pPr>
            <a:r>
              <a:rPr lang="en-US" sz="2000" dirty="0">
                <a:solidFill>
                  <a:schemeClr val="bg2">
                    <a:lumMod val="25000"/>
                  </a:schemeClr>
                </a:solidFill>
                <a:latin typeface="Arial" charset="0"/>
              </a:rPr>
              <a:t>Students, Prof. Patrick Bean, NMMU, Shahzad Ahmad, Kathy Johnson, Kyle Ward, Fran Umerski,  </a:t>
            </a:r>
            <a:r>
              <a:rPr lang="en-US" sz="2000" dirty="0" err="1">
                <a:solidFill>
                  <a:schemeClr val="bg2">
                    <a:lumMod val="25000"/>
                  </a:schemeClr>
                </a:solidFill>
                <a:latin typeface="Arial" charset="0"/>
              </a:rPr>
              <a:t>Vousi</a:t>
            </a:r>
            <a:endParaRPr lang="en-US" sz="2000" dirty="0">
              <a:solidFill>
                <a:schemeClr val="bg2">
                  <a:lumMod val="25000"/>
                </a:schemeClr>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612775" y="228600"/>
            <a:ext cx="8153400" cy="990600"/>
          </a:xfrm>
        </p:spPr>
        <p:txBody>
          <a:bodyPr/>
          <a:lstStyle/>
          <a:p>
            <a:r>
              <a:rPr lang="en-US" altLang="en-US" smtClean="0"/>
              <a:t>Indian Ocean</a:t>
            </a:r>
          </a:p>
        </p:txBody>
      </p:sp>
      <p:pic>
        <p:nvPicPr>
          <p:cNvPr id="32771" name="Picture 4" descr="D:\PICTURES\DSCN4284.JPG"/>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609600" y="1752600"/>
            <a:ext cx="3371850" cy="4800600"/>
          </a:xfrm>
          <a:noFill/>
        </p:spPr>
      </p:pic>
      <p:pic>
        <p:nvPicPr>
          <p:cNvPr id="32772" name="Picture 5" descr="D:\PICTURES\DSCN4285.JPG"/>
          <p:cNvPicPr>
            <a:picLocks noGrp="1" noChangeAspect="1" noChangeArrowheads="1"/>
          </p:cNvPicPr>
          <p:nvPr>
            <p:ph sz="quarter" idx="4294967295"/>
          </p:nvPr>
        </p:nvPicPr>
        <p:blipFill>
          <a:blip r:embed="rId3" cstate="email">
            <a:extLst>
              <a:ext uri="{28A0092B-C50C-407E-A947-70E740481C1C}">
                <a14:useLocalDpi xmlns:a14="http://schemas.microsoft.com/office/drawing/2010/main" val="0"/>
              </a:ext>
            </a:extLst>
          </a:blip>
          <a:srcRect/>
          <a:stretch>
            <a:fillRect/>
          </a:stretch>
        </p:blipFill>
        <p:spPr>
          <a:xfrm>
            <a:off x="4343400" y="2209800"/>
            <a:ext cx="4041775" cy="43434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p:nvPr>
        </p:nvSpPr>
        <p:spPr/>
        <p:txBody>
          <a:bodyPr/>
          <a:lstStyle/>
          <a:p>
            <a:pPr eaLnBrk="1" hangingPunct="1"/>
            <a:r>
              <a:rPr lang="en-US" altLang="en-US" smtClean="0"/>
              <a:t>Education in South Africa</a:t>
            </a:r>
          </a:p>
        </p:txBody>
      </p:sp>
      <p:pic>
        <p:nvPicPr>
          <p:cNvPr id="33795" name="Picture 2" descr="D:\PICTURES\DSCN4293.JPG"/>
          <p:cNvPicPr>
            <a:picLocks noGrp="1" noChangeAspect="1" noChangeArrowheads="1"/>
          </p:cNvPicPr>
          <p:nvPr>
            <p:ph sz="quarter" idx="2"/>
          </p:nvPr>
        </p:nvPicPr>
        <p:blipFill>
          <a:blip r:embed="rId2" cstate="email">
            <a:extLst>
              <a:ext uri="{28A0092B-C50C-407E-A947-70E740481C1C}">
                <a14:useLocalDpi xmlns:a14="http://schemas.microsoft.com/office/drawing/2010/main" val="0"/>
              </a:ext>
            </a:extLst>
          </a:blip>
          <a:srcRect/>
          <a:stretch>
            <a:fillRect/>
          </a:stretch>
        </p:blipFill>
        <p:spPr>
          <a:xfrm>
            <a:off x="457200" y="3429000"/>
            <a:ext cx="3733800" cy="2819400"/>
          </a:xfrm>
          <a:noFill/>
        </p:spPr>
      </p:pic>
      <p:pic>
        <p:nvPicPr>
          <p:cNvPr id="33796" name="Picture 3" descr="D:\PICTURES\DSCN4337.JPG"/>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a:xfrm>
            <a:off x="4876800" y="3429000"/>
            <a:ext cx="3733800" cy="2819400"/>
          </a:xfrm>
          <a:noFill/>
        </p:spPr>
      </p:pic>
      <p:sp>
        <p:nvSpPr>
          <p:cNvPr id="33797" name="Text Placeholder 7"/>
          <p:cNvSpPr>
            <a:spLocks noGrp="1"/>
          </p:cNvSpPr>
          <p:nvPr>
            <p:ph type="body" sz="quarter" idx="1"/>
          </p:nvPr>
        </p:nvSpPr>
        <p:spPr>
          <a:xfrm>
            <a:off x="381000" y="1752600"/>
            <a:ext cx="3810000" cy="1219200"/>
          </a:xfrm>
        </p:spPr>
        <p:txBody>
          <a:bodyPr/>
          <a:lstStyle/>
          <a:p>
            <a:pPr eaLnBrk="1" hangingPunct="1"/>
            <a:r>
              <a:rPr lang="en-US" altLang="en-US" smtClean="0"/>
              <a:t>National curriculum;   written in 1996 &amp; 2005; 4 terms; schools rated on 200 criteria; receive A-E quintile ratings</a:t>
            </a:r>
          </a:p>
        </p:txBody>
      </p:sp>
      <p:sp>
        <p:nvSpPr>
          <p:cNvPr id="9" name="Text Placeholder 8"/>
          <p:cNvSpPr>
            <a:spLocks noGrp="1"/>
          </p:cNvSpPr>
          <p:nvPr>
            <p:ph type="body" sz="quarter" idx="3"/>
          </p:nvPr>
        </p:nvSpPr>
        <p:spPr>
          <a:xfrm>
            <a:off x="4800600" y="1752600"/>
            <a:ext cx="3886200" cy="1219200"/>
          </a:xfrm>
        </p:spPr>
        <p:txBody>
          <a:bodyPr/>
          <a:lstStyle/>
          <a:p>
            <a:pPr eaLnBrk="1" hangingPunct="1">
              <a:defRPr/>
            </a:pPr>
            <a:r>
              <a:rPr lang="en-US" dirty="0" smtClean="0"/>
              <a:t>Tuition/fees; school uniforms; Primary = grades R-7; HS= 8-12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1540</TotalTime>
  <Words>1283</Words>
  <Application>Microsoft Office PowerPoint</Application>
  <PresentationFormat>On-screen Show (4:3)</PresentationFormat>
  <Paragraphs>226</Paragraphs>
  <Slides>55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Georgia</vt:lpstr>
      <vt:lpstr>Tw Cen MT</vt:lpstr>
      <vt:lpstr>Wingdings</vt:lpstr>
      <vt:lpstr>Wingdings 2</vt:lpstr>
      <vt:lpstr>Median</vt:lpstr>
      <vt:lpstr>1_Median</vt:lpstr>
      <vt:lpstr>2_Median</vt:lpstr>
      <vt:lpstr>Education IN South Africa August 2008 KAthy Johnson, Fran Umerski &amp;  Kyle Ward (Additional InformAtion added June 2013)</vt:lpstr>
      <vt:lpstr>Nelson Mandela  Metropolitan University</vt:lpstr>
      <vt:lpstr>PowerPoint Presentation</vt:lpstr>
      <vt:lpstr>Nelson Mandela  Metropolitan University</vt:lpstr>
      <vt:lpstr>Port Elizabeth, South Africa</vt:lpstr>
      <vt:lpstr>Port Elizabeth, South Africa</vt:lpstr>
      <vt:lpstr>Meetings with Teacher Candidates</vt:lpstr>
      <vt:lpstr>Indian Ocean</vt:lpstr>
      <vt:lpstr>Education in South Africa</vt:lpstr>
      <vt:lpstr>Education in South Africa</vt:lpstr>
      <vt:lpstr>Education in South Africa</vt:lpstr>
      <vt:lpstr>PowerPoint Presentation</vt:lpstr>
      <vt:lpstr>Special Education Schools</vt:lpstr>
      <vt:lpstr>Cape Recife</vt:lpstr>
      <vt:lpstr>PowerPoint Presentation</vt:lpstr>
      <vt:lpstr>PowerPoint Presentation</vt:lpstr>
      <vt:lpstr>Merryvale Special Education School</vt:lpstr>
      <vt:lpstr>PowerPoint Presentation</vt:lpstr>
      <vt:lpstr>PowerPoint Presentation</vt:lpstr>
      <vt:lpstr>Westview High School</vt:lpstr>
      <vt:lpstr>PowerPoint Presentation</vt:lpstr>
      <vt:lpstr>PowerPoint Presentation</vt:lpstr>
      <vt:lpstr>PowerPoint Presentation</vt:lpstr>
      <vt:lpstr>PowerPoint Presentation</vt:lpstr>
      <vt:lpstr>PowerPoint Presentation</vt:lpstr>
      <vt:lpstr>Township Schools</vt:lpstr>
      <vt:lpstr>Township School: Waldren Area</vt:lpstr>
      <vt:lpstr>PowerPoint Presentation</vt:lpstr>
      <vt:lpstr>PowerPoint Presentation</vt:lpstr>
      <vt:lpstr>Khwezi Lomso:Township School</vt:lpstr>
      <vt:lpstr>PowerPoint Presentation</vt:lpstr>
      <vt:lpstr>PowerPoint Presentation</vt:lpstr>
      <vt:lpstr>PowerPoint Presentation</vt:lpstr>
      <vt:lpstr>PowerPoint Presentation</vt:lpstr>
      <vt:lpstr>PowerPoint Presentation</vt:lpstr>
      <vt:lpstr>Moses Madiba: Township School</vt:lpstr>
      <vt:lpstr>PowerPoint Presentation</vt:lpstr>
      <vt:lpstr>PowerPoint Presentation</vt:lpstr>
      <vt:lpstr>Toilets and Water Access</vt:lpstr>
      <vt:lpstr>Regular Education Schools</vt:lpstr>
      <vt:lpstr>Settlerspark Elementary</vt:lpstr>
      <vt:lpstr>PowerPoint Presentation</vt:lpstr>
      <vt:lpstr>PowerPoint Presentation</vt:lpstr>
      <vt:lpstr>PowerPoint Presentation</vt:lpstr>
      <vt:lpstr>Linkside High school</vt:lpstr>
      <vt:lpstr>PowerPoint Presentation</vt:lpstr>
      <vt:lpstr>PowerPoint Presentation</vt:lpstr>
      <vt:lpstr>Kirkwood School</vt:lpstr>
      <vt:lpstr>Teacher Candidates (Special Educ.) Adrienna, Diana and Mike</vt:lpstr>
      <vt:lpstr>PowerPoint Presentation</vt:lpstr>
      <vt:lpstr>PowerPoint Presentation</vt:lpstr>
      <vt:lpstr>Pearson High School; CAL Teacher Candidate Sarah M.</vt:lpstr>
      <vt:lpstr>Pearson High School</vt:lpstr>
      <vt:lpstr>Student Teaching Options</vt:lpstr>
      <vt:lpstr>Thank you to OCE student workers Amanda, Lewis, Meggin, Nicholas and Erica for their work on this power point.</vt:lpstr>
    </vt:vector>
  </TitlesOfParts>
  <Company>St. Cloud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Africa August 2008</dc:title>
  <dc:creator>OCE</dc:creator>
  <cp:lastModifiedBy>Monn, Mark A.</cp:lastModifiedBy>
  <cp:revision>170</cp:revision>
  <dcterms:created xsi:type="dcterms:W3CDTF">2008-09-04T16:59:30Z</dcterms:created>
  <dcterms:modified xsi:type="dcterms:W3CDTF">2016-06-28T20:37:26Z</dcterms:modified>
</cp:coreProperties>
</file>