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5" r:id="rId6"/>
    <p:sldId id="277" r:id="rId7"/>
    <p:sldId id="276" r:id="rId8"/>
    <p:sldId id="260" r:id="rId9"/>
    <p:sldId id="264" r:id="rId10"/>
    <p:sldId id="266" r:id="rId11"/>
    <p:sldId id="267" r:id="rId12"/>
    <p:sldId id="268" r:id="rId13"/>
    <p:sldId id="261" r:id="rId14"/>
    <p:sldId id="270" r:id="rId15"/>
    <p:sldId id="269" r:id="rId16"/>
    <p:sldId id="271" r:id="rId17"/>
    <p:sldId id="262" r:id="rId18"/>
    <p:sldId id="278" r:id="rId19"/>
    <p:sldId id="272" r:id="rId20"/>
    <p:sldId id="279" r:id="rId21"/>
    <p:sldId id="280" r:id="rId22"/>
    <p:sldId id="273"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08"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7B6749-2F84-44F9-9E87-07E816CAB9D7}" type="datetimeFigureOut">
              <a:rPr lang="en-US" smtClean="0"/>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461D7-4DAB-43C4-97D6-CAF52E2842C4}"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B6749-2F84-44F9-9E87-07E816CAB9D7}" type="datetimeFigureOut">
              <a:rPr lang="en-US" smtClean="0"/>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461D7-4DAB-43C4-97D6-CAF52E2842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B6749-2F84-44F9-9E87-07E816CAB9D7}" type="datetimeFigureOut">
              <a:rPr lang="en-US" smtClean="0"/>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461D7-4DAB-43C4-97D6-CAF52E2842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B6749-2F84-44F9-9E87-07E816CAB9D7}" type="datetimeFigureOut">
              <a:rPr lang="en-US" smtClean="0"/>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461D7-4DAB-43C4-97D6-CAF52E2842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7B6749-2F84-44F9-9E87-07E816CAB9D7}" type="datetimeFigureOut">
              <a:rPr lang="en-US" smtClean="0"/>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461D7-4DAB-43C4-97D6-CAF52E2842C4}"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7B6749-2F84-44F9-9E87-07E816CAB9D7}" type="datetimeFigureOut">
              <a:rPr lang="en-US" smtClean="0"/>
              <a:t>6/18/2013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461D7-4DAB-43C4-97D6-CAF52E2842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7B6749-2F84-44F9-9E87-07E816CAB9D7}" type="datetimeFigureOut">
              <a:rPr lang="en-US" smtClean="0"/>
              <a:t>6/18/2013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D461D7-4DAB-43C4-97D6-CAF52E2842C4}"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7B6749-2F84-44F9-9E87-07E816CAB9D7}" type="datetimeFigureOut">
              <a:rPr lang="en-US" smtClean="0"/>
              <a:t>6/18/2013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D461D7-4DAB-43C4-97D6-CAF52E2842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B6749-2F84-44F9-9E87-07E816CAB9D7}" type="datetimeFigureOut">
              <a:rPr lang="en-US" smtClean="0"/>
              <a:t>6/18/2013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D461D7-4DAB-43C4-97D6-CAF52E2842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B6749-2F84-44F9-9E87-07E816CAB9D7}" type="datetimeFigureOut">
              <a:rPr lang="en-US" smtClean="0"/>
              <a:t>6/18/2013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461D7-4DAB-43C4-97D6-CAF52E2842C4}"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B6749-2F84-44F9-9E87-07E816CAB9D7}" type="datetimeFigureOut">
              <a:rPr lang="en-US" smtClean="0"/>
              <a:t>6/18/2013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461D7-4DAB-43C4-97D6-CAF52E2842C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F7B6749-2F84-44F9-9E87-07E816CAB9D7}" type="datetimeFigureOut">
              <a:rPr lang="en-US" smtClean="0"/>
              <a:t>6/18/2013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AD461D7-4DAB-43C4-97D6-CAF52E2842C4}"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aRoMRkgoETI"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T_nM3NBCo-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762000"/>
            <a:ext cx="7162800" cy="1524000"/>
          </a:xfrm>
        </p:spPr>
        <p:txBody>
          <a:bodyPr/>
          <a:lstStyle/>
          <a:p>
            <a:r>
              <a:rPr lang="en-US" sz="6600" dirty="0" smtClean="0"/>
              <a:t>Workplace Bullying:</a:t>
            </a:r>
            <a:r>
              <a:rPr lang="en-US" dirty="0" smtClean="0"/>
              <a:t/>
            </a:r>
            <a:br>
              <a:rPr lang="en-US" dirty="0" smtClean="0"/>
            </a:br>
            <a:r>
              <a:rPr lang="en-US" sz="4400" dirty="0" smtClean="0"/>
              <a:t>What it is and what you can do</a:t>
            </a:r>
            <a:endParaRPr lang="en-US" sz="4400" dirty="0"/>
          </a:p>
        </p:txBody>
      </p:sp>
      <p:sp>
        <p:nvSpPr>
          <p:cNvPr id="3" name="Subtitle 2"/>
          <p:cNvSpPr>
            <a:spLocks noGrp="1"/>
          </p:cNvSpPr>
          <p:nvPr>
            <p:ph type="subTitle" idx="1"/>
          </p:nvPr>
        </p:nvSpPr>
        <p:spPr/>
        <p:txBody>
          <a:bodyPr>
            <a:normAutofit fontScale="70000" lnSpcReduction="20000"/>
          </a:bodyPr>
          <a:lstStyle/>
          <a:p>
            <a:pPr algn="ctr"/>
            <a:r>
              <a:rPr lang="en-US" dirty="0" smtClean="0"/>
              <a:t>Holly J. Schoenherr, Ph.D.</a:t>
            </a:r>
          </a:p>
          <a:p>
            <a:pPr algn="ctr"/>
            <a:r>
              <a:rPr lang="en-US" dirty="0" smtClean="0"/>
              <a:t>Director of Human Resources</a:t>
            </a:r>
          </a:p>
          <a:p>
            <a:pPr algn="ctr"/>
            <a:r>
              <a:rPr lang="en-US" dirty="0" smtClean="0"/>
              <a:t>St. Cloud State University</a:t>
            </a:r>
            <a:endParaRPr lang="en-US" dirty="0"/>
          </a:p>
        </p:txBody>
      </p:sp>
    </p:spTree>
    <p:extLst>
      <p:ext uri="{BB962C8B-B14F-4D97-AF65-F5344CB8AC3E}">
        <p14:creationId xmlns:p14="http://schemas.microsoft.com/office/powerpoint/2010/main" val="1158146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511428525"/>
              </p:ext>
            </p:extLst>
          </p:nvPr>
        </p:nvGraphicFramePr>
        <p:xfrm>
          <a:off x="2667000" y="1447800"/>
          <a:ext cx="4038600" cy="3276601"/>
        </p:xfrm>
        <a:graphic>
          <a:graphicData uri="http://schemas.openxmlformats.org/drawingml/2006/table">
            <a:tbl>
              <a:tblPr firstRow="1" bandRow="1">
                <a:tableStyleId>{5C22544A-7EE6-4342-B048-85BDC9FD1C3A}</a:tableStyleId>
              </a:tblPr>
              <a:tblGrid>
                <a:gridCol w="1981200"/>
                <a:gridCol w="2057400"/>
              </a:tblGrid>
              <a:tr h="1651001">
                <a:tc>
                  <a:txBody>
                    <a:bodyPr/>
                    <a:lstStyle/>
                    <a:p>
                      <a:endParaRPr lang="en-US" dirty="0" smtClean="0"/>
                    </a:p>
                    <a:p>
                      <a:endParaRPr lang="en-US" dirty="0" smtClean="0"/>
                    </a:p>
                    <a:p>
                      <a:pPr algn="ctr"/>
                      <a:endParaRPr lang="en-US" dirty="0"/>
                    </a:p>
                  </a:txBody>
                  <a:tcPr/>
                </a:tc>
                <a:tc>
                  <a:txBody>
                    <a:bodyPr/>
                    <a:lstStyle/>
                    <a:p>
                      <a:endParaRPr lang="en-US" dirty="0"/>
                    </a:p>
                  </a:txBody>
                  <a:tcPr/>
                </a:tc>
              </a:tr>
              <a:tr h="1625600">
                <a:tc>
                  <a:txBody>
                    <a:bodyPr/>
                    <a:lstStyle/>
                    <a:p>
                      <a:endParaRPr lang="en-US" dirty="0"/>
                    </a:p>
                  </a:txBody>
                  <a:tcPr/>
                </a:tc>
                <a:tc>
                  <a:txBody>
                    <a:bodyPr/>
                    <a:lstStyle/>
                    <a:p>
                      <a:endParaRPr lang="en-US" dirty="0" smtClean="0"/>
                    </a:p>
                    <a:p>
                      <a:r>
                        <a:rPr lang="en-US" dirty="0" smtClean="0"/>
                        <a:t>Sexual Harassment</a:t>
                      </a:r>
                    </a:p>
                    <a:p>
                      <a:r>
                        <a:rPr lang="en-US" dirty="0" smtClean="0"/>
                        <a:t>Discrimination</a:t>
                      </a:r>
                      <a:endParaRPr lang="en-US" dirty="0"/>
                    </a:p>
                  </a:txBody>
                  <a:tcPr/>
                </a:tc>
              </a:tr>
            </a:tbl>
          </a:graphicData>
        </a:graphic>
      </p:graphicFrame>
      <p:sp>
        <p:nvSpPr>
          <p:cNvPr id="8" name="TextBox 7"/>
          <p:cNvSpPr txBox="1"/>
          <p:nvPr/>
        </p:nvSpPr>
        <p:spPr>
          <a:xfrm>
            <a:off x="1066800" y="2133600"/>
            <a:ext cx="1371600" cy="369332"/>
          </a:xfrm>
          <a:prstGeom prst="rect">
            <a:avLst/>
          </a:prstGeom>
          <a:noFill/>
        </p:spPr>
        <p:txBody>
          <a:bodyPr wrap="square" rtlCol="0">
            <a:spAutoFit/>
          </a:bodyPr>
          <a:lstStyle/>
          <a:p>
            <a:r>
              <a:rPr lang="en-US" dirty="0" smtClean="0"/>
              <a:t>Appropriate</a:t>
            </a:r>
            <a:endParaRPr lang="en-US" dirty="0"/>
          </a:p>
        </p:txBody>
      </p:sp>
      <p:sp>
        <p:nvSpPr>
          <p:cNvPr id="9" name="TextBox 8"/>
          <p:cNvSpPr txBox="1"/>
          <p:nvPr/>
        </p:nvSpPr>
        <p:spPr>
          <a:xfrm>
            <a:off x="3352800" y="990600"/>
            <a:ext cx="838200" cy="369332"/>
          </a:xfrm>
          <a:prstGeom prst="rect">
            <a:avLst/>
          </a:prstGeom>
          <a:noFill/>
        </p:spPr>
        <p:txBody>
          <a:bodyPr wrap="square" rtlCol="0">
            <a:spAutoFit/>
          </a:bodyPr>
          <a:lstStyle/>
          <a:p>
            <a:r>
              <a:rPr lang="en-US" dirty="0" smtClean="0"/>
              <a:t>Legal</a:t>
            </a:r>
            <a:endParaRPr lang="en-US" dirty="0"/>
          </a:p>
        </p:txBody>
      </p:sp>
      <p:sp>
        <p:nvSpPr>
          <p:cNvPr id="10" name="TextBox 9"/>
          <p:cNvSpPr txBox="1"/>
          <p:nvPr/>
        </p:nvSpPr>
        <p:spPr>
          <a:xfrm>
            <a:off x="5029200" y="990600"/>
            <a:ext cx="838200" cy="369332"/>
          </a:xfrm>
          <a:prstGeom prst="rect">
            <a:avLst/>
          </a:prstGeom>
          <a:noFill/>
        </p:spPr>
        <p:txBody>
          <a:bodyPr wrap="square" rtlCol="0">
            <a:spAutoFit/>
          </a:bodyPr>
          <a:lstStyle/>
          <a:p>
            <a:r>
              <a:rPr lang="en-US" dirty="0" smtClean="0"/>
              <a:t>Illegal</a:t>
            </a:r>
            <a:endParaRPr lang="en-US" dirty="0"/>
          </a:p>
        </p:txBody>
      </p:sp>
      <p:sp>
        <p:nvSpPr>
          <p:cNvPr id="11" name="TextBox 10"/>
          <p:cNvSpPr txBox="1"/>
          <p:nvPr/>
        </p:nvSpPr>
        <p:spPr>
          <a:xfrm>
            <a:off x="1066800" y="3733800"/>
            <a:ext cx="1447800" cy="369332"/>
          </a:xfrm>
          <a:prstGeom prst="rect">
            <a:avLst/>
          </a:prstGeom>
          <a:noFill/>
        </p:spPr>
        <p:txBody>
          <a:bodyPr wrap="square" rtlCol="0">
            <a:spAutoFit/>
          </a:bodyPr>
          <a:lstStyle/>
          <a:p>
            <a:r>
              <a:rPr lang="en-US" dirty="0" smtClean="0"/>
              <a:t>Inappropriate</a:t>
            </a:r>
            <a:endParaRPr lang="en-US" dirty="0"/>
          </a:p>
        </p:txBody>
      </p:sp>
      <p:sp>
        <p:nvSpPr>
          <p:cNvPr id="12" name="TextBox 11"/>
          <p:cNvSpPr txBox="1"/>
          <p:nvPr/>
        </p:nvSpPr>
        <p:spPr>
          <a:xfrm>
            <a:off x="3771900" y="5242668"/>
            <a:ext cx="2286000" cy="369332"/>
          </a:xfrm>
          <a:prstGeom prst="rect">
            <a:avLst/>
          </a:prstGeom>
          <a:noFill/>
        </p:spPr>
        <p:txBody>
          <a:bodyPr wrap="square" rtlCol="0">
            <a:spAutoFit/>
          </a:bodyPr>
          <a:lstStyle/>
          <a:p>
            <a:r>
              <a:rPr lang="en-US" b="1" dirty="0" smtClean="0"/>
              <a:t>Healthy </a:t>
            </a:r>
            <a:r>
              <a:rPr lang="en-US" b="1" dirty="0" smtClean="0"/>
              <a:t>Conflict??</a:t>
            </a:r>
            <a:endParaRPr lang="en-US" b="1" dirty="0"/>
          </a:p>
        </p:txBody>
      </p:sp>
    </p:spTree>
    <p:extLst>
      <p:ext uri="{BB962C8B-B14F-4D97-AF65-F5344CB8AC3E}">
        <p14:creationId xmlns:p14="http://schemas.microsoft.com/office/powerpoint/2010/main" val="4014046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50346382"/>
              </p:ext>
            </p:extLst>
          </p:nvPr>
        </p:nvGraphicFramePr>
        <p:xfrm>
          <a:off x="2667000" y="1447800"/>
          <a:ext cx="4038600" cy="3276601"/>
        </p:xfrm>
        <a:graphic>
          <a:graphicData uri="http://schemas.openxmlformats.org/drawingml/2006/table">
            <a:tbl>
              <a:tblPr firstRow="1" bandRow="1">
                <a:tableStyleId>{5C22544A-7EE6-4342-B048-85BDC9FD1C3A}</a:tableStyleId>
              </a:tblPr>
              <a:tblGrid>
                <a:gridCol w="1981200"/>
                <a:gridCol w="2057400"/>
              </a:tblGrid>
              <a:tr h="1651001">
                <a:tc>
                  <a:txBody>
                    <a:bodyPr/>
                    <a:lstStyle/>
                    <a:p>
                      <a:endParaRPr lang="en-US" dirty="0" smtClean="0"/>
                    </a:p>
                    <a:p>
                      <a:endParaRPr lang="en-US" dirty="0" smtClean="0"/>
                    </a:p>
                    <a:p>
                      <a:r>
                        <a:rPr lang="en-US" dirty="0" smtClean="0"/>
                        <a:t>Healthy</a:t>
                      </a:r>
                      <a:r>
                        <a:rPr lang="en-US" baseline="0" dirty="0" smtClean="0"/>
                        <a:t> </a:t>
                      </a:r>
                      <a:r>
                        <a:rPr lang="en-US" baseline="0" dirty="0" smtClean="0"/>
                        <a:t>Conflict</a:t>
                      </a:r>
                      <a:endParaRPr lang="en-US" dirty="0" smtClean="0"/>
                    </a:p>
                  </a:txBody>
                  <a:tcPr/>
                </a:tc>
                <a:tc>
                  <a:txBody>
                    <a:bodyPr/>
                    <a:lstStyle/>
                    <a:p>
                      <a:endParaRPr lang="en-US" dirty="0"/>
                    </a:p>
                  </a:txBody>
                  <a:tcPr/>
                </a:tc>
              </a:tr>
              <a:tr h="1625600">
                <a:tc>
                  <a:txBody>
                    <a:bodyPr/>
                    <a:lstStyle/>
                    <a:p>
                      <a:endParaRPr lang="en-US" dirty="0"/>
                    </a:p>
                  </a:txBody>
                  <a:tcPr/>
                </a:tc>
                <a:tc>
                  <a:txBody>
                    <a:bodyPr/>
                    <a:lstStyle/>
                    <a:p>
                      <a:endParaRPr lang="en-US" dirty="0" smtClean="0"/>
                    </a:p>
                    <a:p>
                      <a:r>
                        <a:rPr lang="en-US" dirty="0" smtClean="0"/>
                        <a:t>Sexual Harassment</a:t>
                      </a:r>
                    </a:p>
                    <a:p>
                      <a:r>
                        <a:rPr lang="en-US" dirty="0" smtClean="0"/>
                        <a:t>Discrimination</a:t>
                      </a:r>
                      <a:endParaRPr lang="en-US" dirty="0"/>
                    </a:p>
                  </a:txBody>
                  <a:tcPr/>
                </a:tc>
              </a:tr>
            </a:tbl>
          </a:graphicData>
        </a:graphic>
      </p:graphicFrame>
      <p:sp>
        <p:nvSpPr>
          <p:cNvPr id="8" name="TextBox 7"/>
          <p:cNvSpPr txBox="1"/>
          <p:nvPr/>
        </p:nvSpPr>
        <p:spPr>
          <a:xfrm>
            <a:off x="1066800" y="2133600"/>
            <a:ext cx="1371600" cy="369332"/>
          </a:xfrm>
          <a:prstGeom prst="rect">
            <a:avLst/>
          </a:prstGeom>
          <a:noFill/>
        </p:spPr>
        <p:txBody>
          <a:bodyPr wrap="square" rtlCol="0">
            <a:spAutoFit/>
          </a:bodyPr>
          <a:lstStyle/>
          <a:p>
            <a:r>
              <a:rPr lang="en-US" dirty="0" smtClean="0"/>
              <a:t>Appropriate</a:t>
            </a:r>
            <a:endParaRPr lang="en-US" dirty="0"/>
          </a:p>
        </p:txBody>
      </p:sp>
      <p:sp>
        <p:nvSpPr>
          <p:cNvPr id="9" name="TextBox 8"/>
          <p:cNvSpPr txBox="1"/>
          <p:nvPr/>
        </p:nvSpPr>
        <p:spPr>
          <a:xfrm>
            <a:off x="3352800" y="990600"/>
            <a:ext cx="838200" cy="369332"/>
          </a:xfrm>
          <a:prstGeom prst="rect">
            <a:avLst/>
          </a:prstGeom>
          <a:noFill/>
        </p:spPr>
        <p:txBody>
          <a:bodyPr wrap="square" rtlCol="0">
            <a:spAutoFit/>
          </a:bodyPr>
          <a:lstStyle/>
          <a:p>
            <a:r>
              <a:rPr lang="en-US" dirty="0" smtClean="0"/>
              <a:t>Legal</a:t>
            </a:r>
            <a:endParaRPr lang="en-US" dirty="0"/>
          </a:p>
        </p:txBody>
      </p:sp>
      <p:sp>
        <p:nvSpPr>
          <p:cNvPr id="10" name="TextBox 9"/>
          <p:cNvSpPr txBox="1"/>
          <p:nvPr/>
        </p:nvSpPr>
        <p:spPr>
          <a:xfrm>
            <a:off x="5029200" y="990600"/>
            <a:ext cx="838200" cy="369332"/>
          </a:xfrm>
          <a:prstGeom prst="rect">
            <a:avLst/>
          </a:prstGeom>
          <a:noFill/>
        </p:spPr>
        <p:txBody>
          <a:bodyPr wrap="square" rtlCol="0">
            <a:spAutoFit/>
          </a:bodyPr>
          <a:lstStyle/>
          <a:p>
            <a:r>
              <a:rPr lang="en-US" dirty="0" smtClean="0"/>
              <a:t>Illegal</a:t>
            </a:r>
            <a:endParaRPr lang="en-US" dirty="0"/>
          </a:p>
        </p:txBody>
      </p:sp>
      <p:sp>
        <p:nvSpPr>
          <p:cNvPr id="11" name="TextBox 10"/>
          <p:cNvSpPr txBox="1"/>
          <p:nvPr/>
        </p:nvSpPr>
        <p:spPr>
          <a:xfrm>
            <a:off x="1066800" y="3733800"/>
            <a:ext cx="1447800" cy="369332"/>
          </a:xfrm>
          <a:prstGeom prst="rect">
            <a:avLst/>
          </a:prstGeom>
          <a:noFill/>
        </p:spPr>
        <p:txBody>
          <a:bodyPr wrap="square" rtlCol="0">
            <a:spAutoFit/>
          </a:bodyPr>
          <a:lstStyle/>
          <a:p>
            <a:r>
              <a:rPr lang="en-US" dirty="0" smtClean="0"/>
              <a:t>Inappropriate</a:t>
            </a:r>
            <a:endParaRPr lang="en-US" dirty="0"/>
          </a:p>
        </p:txBody>
      </p:sp>
      <p:sp>
        <p:nvSpPr>
          <p:cNvPr id="12" name="TextBox 11"/>
          <p:cNvSpPr txBox="1"/>
          <p:nvPr/>
        </p:nvSpPr>
        <p:spPr>
          <a:xfrm>
            <a:off x="4191000" y="5237927"/>
            <a:ext cx="1257300" cy="369332"/>
          </a:xfrm>
          <a:prstGeom prst="rect">
            <a:avLst/>
          </a:prstGeom>
          <a:noFill/>
        </p:spPr>
        <p:txBody>
          <a:bodyPr wrap="square" rtlCol="0">
            <a:spAutoFit/>
          </a:bodyPr>
          <a:lstStyle/>
          <a:p>
            <a:r>
              <a:rPr lang="en-US" b="1" dirty="0" smtClean="0"/>
              <a:t>Bullying??</a:t>
            </a:r>
            <a:endParaRPr lang="en-US" b="1" dirty="0"/>
          </a:p>
        </p:txBody>
      </p:sp>
    </p:spTree>
    <p:extLst>
      <p:ext uri="{BB962C8B-B14F-4D97-AF65-F5344CB8AC3E}">
        <p14:creationId xmlns:p14="http://schemas.microsoft.com/office/powerpoint/2010/main" val="625559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835590526"/>
              </p:ext>
            </p:extLst>
          </p:nvPr>
        </p:nvGraphicFramePr>
        <p:xfrm>
          <a:off x="2667000" y="1447800"/>
          <a:ext cx="4038600" cy="3276601"/>
        </p:xfrm>
        <a:graphic>
          <a:graphicData uri="http://schemas.openxmlformats.org/drawingml/2006/table">
            <a:tbl>
              <a:tblPr firstRow="1" bandRow="1">
                <a:tableStyleId>{5C22544A-7EE6-4342-B048-85BDC9FD1C3A}</a:tableStyleId>
              </a:tblPr>
              <a:tblGrid>
                <a:gridCol w="1981200"/>
                <a:gridCol w="2057400"/>
              </a:tblGrid>
              <a:tr h="1651001">
                <a:tc>
                  <a:txBody>
                    <a:bodyPr/>
                    <a:lstStyle/>
                    <a:p>
                      <a:endParaRPr lang="en-US" dirty="0" smtClean="0"/>
                    </a:p>
                    <a:p>
                      <a:endParaRPr lang="en-US" dirty="0" smtClean="0"/>
                    </a:p>
                    <a:p>
                      <a:r>
                        <a:rPr lang="en-US" dirty="0" smtClean="0"/>
                        <a:t>Healthy</a:t>
                      </a:r>
                      <a:r>
                        <a:rPr lang="en-US" baseline="0" dirty="0" smtClean="0"/>
                        <a:t> </a:t>
                      </a:r>
                      <a:r>
                        <a:rPr lang="en-US" baseline="0" dirty="0" smtClean="0"/>
                        <a:t>Conflict</a:t>
                      </a:r>
                      <a:endParaRPr lang="en-US" dirty="0" smtClean="0"/>
                    </a:p>
                  </a:txBody>
                  <a:tcPr/>
                </a:tc>
                <a:tc>
                  <a:txBody>
                    <a:bodyPr/>
                    <a:lstStyle/>
                    <a:p>
                      <a:endParaRPr lang="en-US" dirty="0"/>
                    </a:p>
                  </a:txBody>
                  <a:tcPr/>
                </a:tc>
              </a:tr>
              <a:tr h="1625600">
                <a:tc>
                  <a:txBody>
                    <a:bodyPr/>
                    <a:lstStyle/>
                    <a:p>
                      <a:endParaRPr lang="en-US" dirty="0" smtClean="0"/>
                    </a:p>
                    <a:p>
                      <a:r>
                        <a:rPr lang="en-US" dirty="0" smtClean="0"/>
                        <a:t>Bullying</a:t>
                      </a:r>
                    </a:p>
                  </a:txBody>
                  <a:tcPr/>
                </a:tc>
                <a:tc>
                  <a:txBody>
                    <a:bodyPr/>
                    <a:lstStyle/>
                    <a:p>
                      <a:endParaRPr lang="en-US" dirty="0" smtClean="0"/>
                    </a:p>
                    <a:p>
                      <a:r>
                        <a:rPr lang="en-US" dirty="0" smtClean="0"/>
                        <a:t>Sexual Harassment</a:t>
                      </a:r>
                    </a:p>
                    <a:p>
                      <a:r>
                        <a:rPr lang="en-US" dirty="0" smtClean="0"/>
                        <a:t>Discrimination</a:t>
                      </a:r>
                      <a:endParaRPr lang="en-US" dirty="0"/>
                    </a:p>
                  </a:txBody>
                  <a:tcPr/>
                </a:tc>
              </a:tr>
            </a:tbl>
          </a:graphicData>
        </a:graphic>
      </p:graphicFrame>
      <p:sp>
        <p:nvSpPr>
          <p:cNvPr id="8" name="TextBox 7"/>
          <p:cNvSpPr txBox="1"/>
          <p:nvPr/>
        </p:nvSpPr>
        <p:spPr>
          <a:xfrm>
            <a:off x="1066800" y="2133600"/>
            <a:ext cx="1371600" cy="369332"/>
          </a:xfrm>
          <a:prstGeom prst="rect">
            <a:avLst/>
          </a:prstGeom>
          <a:noFill/>
        </p:spPr>
        <p:txBody>
          <a:bodyPr wrap="square" rtlCol="0">
            <a:spAutoFit/>
          </a:bodyPr>
          <a:lstStyle/>
          <a:p>
            <a:r>
              <a:rPr lang="en-US" dirty="0" smtClean="0"/>
              <a:t>Appropriate</a:t>
            </a:r>
            <a:endParaRPr lang="en-US" dirty="0"/>
          </a:p>
        </p:txBody>
      </p:sp>
      <p:sp>
        <p:nvSpPr>
          <p:cNvPr id="9" name="TextBox 8"/>
          <p:cNvSpPr txBox="1"/>
          <p:nvPr/>
        </p:nvSpPr>
        <p:spPr>
          <a:xfrm>
            <a:off x="3352800" y="990600"/>
            <a:ext cx="838200" cy="369332"/>
          </a:xfrm>
          <a:prstGeom prst="rect">
            <a:avLst/>
          </a:prstGeom>
          <a:noFill/>
        </p:spPr>
        <p:txBody>
          <a:bodyPr wrap="square" rtlCol="0">
            <a:spAutoFit/>
          </a:bodyPr>
          <a:lstStyle/>
          <a:p>
            <a:r>
              <a:rPr lang="en-US" dirty="0" smtClean="0"/>
              <a:t>Legal</a:t>
            </a:r>
            <a:endParaRPr lang="en-US" dirty="0"/>
          </a:p>
        </p:txBody>
      </p:sp>
      <p:sp>
        <p:nvSpPr>
          <p:cNvPr id="10" name="TextBox 9"/>
          <p:cNvSpPr txBox="1"/>
          <p:nvPr/>
        </p:nvSpPr>
        <p:spPr>
          <a:xfrm>
            <a:off x="5029200" y="990600"/>
            <a:ext cx="838200" cy="369332"/>
          </a:xfrm>
          <a:prstGeom prst="rect">
            <a:avLst/>
          </a:prstGeom>
          <a:noFill/>
        </p:spPr>
        <p:txBody>
          <a:bodyPr wrap="square" rtlCol="0">
            <a:spAutoFit/>
          </a:bodyPr>
          <a:lstStyle/>
          <a:p>
            <a:r>
              <a:rPr lang="en-US" dirty="0" smtClean="0"/>
              <a:t>Illegal</a:t>
            </a:r>
            <a:endParaRPr lang="en-US" dirty="0"/>
          </a:p>
        </p:txBody>
      </p:sp>
      <p:sp>
        <p:nvSpPr>
          <p:cNvPr id="11" name="TextBox 10"/>
          <p:cNvSpPr txBox="1"/>
          <p:nvPr/>
        </p:nvSpPr>
        <p:spPr>
          <a:xfrm>
            <a:off x="1066800" y="3733800"/>
            <a:ext cx="1447800" cy="369332"/>
          </a:xfrm>
          <a:prstGeom prst="rect">
            <a:avLst/>
          </a:prstGeom>
          <a:noFill/>
        </p:spPr>
        <p:txBody>
          <a:bodyPr wrap="square" rtlCol="0">
            <a:spAutoFit/>
          </a:bodyPr>
          <a:lstStyle/>
          <a:p>
            <a:r>
              <a:rPr lang="en-US" dirty="0" smtClean="0"/>
              <a:t>Inappropriate</a:t>
            </a:r>
            <a:endParaRPr lang="en-US" dirty="0"/>
          </a:p>
        </p:txBody>
      </p:sp>
    </p:spTree>
    <p:extLst>
      <p:ext uri="{BB962C8B-B14F-4D97-AF65-F5344CB8AC3E}">
        <p14:creationId xmlns:p14="http://schemas.microsoft.com/office/powerpoint/2010/main" val="2978642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4267200"/>
          </a:xfrm>
        </p:spPr>
        <p:txBody>
          <a:bodyPr>
            <a:normAutofit fontScale="92500"/>
          </a:bodyPr>
          <a:lstStyle/>
          <a:p>
            <a:pPr marL="0" indent="0">
              <a:buNone/>
            </a:pPr>
            <a:r>
              <a:rPr lang="en-US" dirty="0" smtClean="0"/>
              <a:t>Test your knowledge…</a:t>
            </a:r>
          </a:p>
          <a:p>
            <a:pPr marL="0" indent="0">
              <a:buNone/>
            </a:pPr>
            <a:endParaRPr lang="en-US" dirty="0"/>
          </a:p>
          <a:p>
            <a:pPr marL="0" indent="0">
              <a:buNone/>
            </a:pPr>
            <a:r>
              <a:rPr lang="en-US" b="1" dirty="0"/>
              <a:t>Scenario 1</a:t>
            </a:r>
            <a:r>
              <a:rPr lang="en-US" dirty="0"/>
              <a:t>:  Adam is a hard-working and responsible employee with autism.  Adam has a difficult time dealing with certain sounds.  These sounds make him feel very anxious, and he cannot focus on anything else when he hears these sounds.  Two of Adam’s co-workers have figured out that he is very sensitive to certain sounds.  Whenever they go past Adam’s work area, they make “</a:t>
            </a:r>
            <a:r>
              <a:rPr lang="en-US" dirty="0" err="1"/>
              <a:t>shhhhhh</a:t>
            </a:r>
            <a:r>
              <a:rPr lang="en-US" dirty="0"/>
              <a:t>” and “</a:t>
            </a:r>
            <a:r>
              <a:rPr lang="en-US" dirty="0" err="1"/>
              <a:t>buzzzz</a:t>
            </a:r>
            <a:r>
              <a:rPr lang="en-US" dirty="0"/>
              <a:t>” noises. </a:t>
            </a:r>
            <a:endParaRPr lang="en-US" dirty="0" smtClean="0"/>
          </a:p>
          <a:p>
            <a:pPr marL="0" indent="0">
              <a:buNone/>
            </a:pPr>
            <a:endParaRPr lang="en-US" b="1" dirty="0"/>
          </a:p>
          <a:p>
            <a:pPr marL="0" indent="0">
              <a:buNone/>
            </a:pPr>
            <a:r>
              <a:rPr lang="en-US" b="1" dirty="0" smtClean="0"/>
              <a:t>Is </a:t>
            </a:r>
            <a:r>
              <a:rPr lang="en-US" b="1" dirty="0"/>
              <a:t>this bullying?</a:t>
            </a:r>
            <a:endParaRPr lang="en-US" dirty="0"/>
          </a:p>
        </p:txBody>
      </p:sp>
    </p:spTree>
    <p:extLst>
      <p:ext uri="{BB962C8B-B14F-4D97-AF65-F5344CB8AC3E}">
        <p14:creationId xmlns:p14="http://schemas.microsoft.com/office/powerpoint/2010/main" val="30078801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4191000"/>
          </a:xfrm>
        </p:spPr>
        <p:txBody>
          <a:bodyPr>
            <a:normAutofit/>
          </a:bodyPr>
          <a:lstStyle/>
          <a:p>
            <a:pPr marL="0" indent="0">
              <a:buNone/>
            </a:pPr>
            <a:r>
              <a:rPr lang="en-US" dirty="0" smtClean="0"/>
              <a:t>Test your knowledge…</a:t>
            </a:r>
          </a:p>
          <a:p>
            <a:pPr marL="0" indent="0">
              <a:buNone/>
            </a:pPr>
            <a:endParaRPr lang="en-US" dirty="0"/>
          </a:p>
          <a:p>
            <a:pPr marL="0" indent="0">
              <a:buNone/>
            </a:pPr>
            <a:r>
              <a:rPr lang="en-US" b="1" dirty="0"/>
              <a:t>Scenario </a:t>
            </a:r>
            <a:r>
              <a:rPr lang="en-US" b="1" dirty="0" smtClean="0"/>
              <a:t>2:</a:t>
            </a:r>
            <a:r>
              <a:rPr lang="en-US" dirty="0"/>
              <a:t>  James works at a computer repair store.  He sometimes forgets to record and file the service reports after he fixes a computer.  His co-worker has to do it for him 2 or 3 times per week.  He often reminds James to record and file the reports and he asks him things like, </a:t>
            </a:r>
            <a:r>
              <a:rPr lang="en-US" i="1" dirty="0"/>
              <a:t>“Did you file the service report?”</a:t>
            </a:r>
            <a:r>
              <a:rPr lang="en-US" dirty="0"/>
              <a:t>  </a:t>
            </a:r>
            <a:endParaRPr lang="en-US" dirty="0" smtClean="0"/>
          </a:p>
          <a:p>
            <a:pPr marL="0" indent="0">
              <a:buNone/>
            </a:pPr>
            <a:endParaRPr lang="en-US" b="1" dirty="0"/>
          </a:p>
          <a:p>
            <a:pPr marL="0" indent="0">
              <a:buNone/>
            </a:pPr>
            <a:r>
              <a:rPr lang="en-US" b="1" dirty="0" smtClean="0"/>
              <a:t>Is </a:t>
            </a:r>
            <a:r>
              <a:rPr lang="en-US" b="1" dirty="0"/>
              <a:t>this bullying?</a:t>
            </a:r>
            <a:endParaRPr lang="en-US" dirty="0"/>
          </a:p>
        </p:txBody>
      </p:sp>
    </p:spTree>
    <p:extLst>
      <p:ext uri="{BB962C8B-B14F-4D97-AF65-F5344CB8AC3E}">
        <p14:creationId xmlns:p14="http://schemas.microsoft.com/office/powerpoint/2010/main" val="40466576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4419600"/>
          </a:xfrm>
        </p:spPr>
        <p:txBody>
          <a:bodyPr>
            <a:normAutofit/>
          </a:bodyPr>
          <a:lstStyle/>
          <a:p>
            <a:pPr marL="0" indent="0">
              <a:buNone/>
            </a:pPr>
            <a:r>
              <a:rPr lang="en-US" dirty="0" smtClean="0"/>
              <a:t>Test your knowledge…</a:t>
            </a:r>
          </a:p>
          <a:p>
            <a:pPr marL="0" indent="0">
              <a:buNone/>
            </a:pPr>
            <a:endParaRPr lang="en-US" dirty="0"/>
          </a:p>
          <a:p>
            <a:pPr marL="0" indent="0">
              <a:buNone/>
            </a:pPr>
            <a:r>
              <a:rPr lang="en-US" b="1" dirty="0"/>
              <a:t>Scenario </a:t>
            </a:r>
            <a:r>
              <a:rPr lang="en-US" b="1" dirty="0" smtClean="0"/>
              <a:t>3</a:t>
            </a:r>
            <a:r>
              <a:rPr lang="en-US" dirty="0" smtClean="0"/>
              <a:t>: </a:t>
            </a:r>
            <a:r>
              <a:rPr lang="en-US" dirty="0"/>
              <a:t>Derrick works in an office setting.  All of the other office assistants go to lunch together every day.  Derrick packs his lunch and stays at the office to eat it.  However, Derrick would like to go to lunch with them once in a while, but he doesn’t know how to invite himself.  The others have not invited him to go with them.  </a:t>
            </a:r>
            <a:endParaRPr lang="en-US" dirty="0" smtClean="0"/>
          </a:p>
          <a:p>
            <a:pPr marL="0" indent="0">
              <a:buNone/>
            </a:pPr>
            <a:endParaRPr lang="en-US" b="1" dirty="0"/>
          </a:p>
          <a:p>
            <a:pPr marL="0" indent="0">
              <a:buNone/>
            </a:pPr>
            <a:r>
              <a:rPr lang="en-US" b="1" dirty="0" smtClean="0"/>
              <a:t>Is </a:t>
            </a:r>
            <a:r>
              <a:rPr lang="en-US" b="1" dirty="0"/>
              <a:t>this bullying? </a:t>
            </a:r>
            <a:endParaRPr lang="en-US" dirty="0"/>
          </a:p>
        </p:txBody>
      </p:sp>
    </p:spTree>
    <p:extLst>
      <p:ext uri="{BB962C8B-B14F-4D97-AF65-F5344CB8AC3E}">
        <p14:creationId xmlns:p14="http://schemas.microsoft.com/office/powerpoint/2010/main" val="40466576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4648200"/>
          </a:xfrm>
        </p:spPr>
        <p:txBody>
          <a:bodyPr>
            <a:normAutofit fontScale="92500"/>
          </a:bodyPr>
          <a:lstStyle/>
          <a:p>
            <a:pPr marL="0" indent="0">
              <a:buNone/>
            </a:pPr>
            <a:r>
              <a:rPr lang="en-US" dirty="0" smtClean="0"/>
              <a:t>Test your knowledge…</a:t>
            </a:r>
          </a:p>
          <a:p>
            <a:pPr marL="0" indent="0">
              <a:buNone/>
            </a:pPr>
            <a:endParaRPr lang="en-US" dirty="0"/>
          </a:p>
          <a:p>
            <a:pPr marL="0" indent="0">
              <a:buNone/>
            </a:pPr>
            <a:r>
              <a:rPr lang="en-US" b="1" dirty="0"/>
              <a:t>Scenario </a:t>
            </a:r>
            <a:r>
              <a:rPr lang="en-US" b="1" dirty="0" smtClean="0"/>
              <a:t>4:</a:t>
            </a:r>
            <a:r>
              <a:rPr lang="en-US" b="1" dirty="0"/>
              <a:t>  </a:t>
            </a:r>
            <a:r>
              <a:rPr lang="en-US" dirty="0"/>
              <a:t>Marcus is a smart, hardworking employee.  Marcus is not very comfortable in social situations at work, and he tends to work alone.  Marcus sometimes struggles to know what to say in conversations.  He might say things that others view as strange or different.  Marcus works near a guy named Ben.  Almost every day, Ben asks Marcus lots of questions about his special interests and hobbies, and he won’t stop asking.  When Ben asks Marcus these questions, he is usually smirking or laughing.  </a:t>
            </a:r>
            <a:endParaRPr lang="en-US" dirty="0" smtClean="0"/>
          </a:p>
          <a:p>
            <a:pPr marL="0" indent="0">
              <a:buNone/>
            </a:pPr>
            <a:endParaRPr lang="en-US" b="1" dirty="0"/>
          </a:p>
          <a:p>
            <a:pPr marL="0" indent="0">
              <a:buNone/>
            </a:pPr>
            <a:r>
              <a:rPr lang="en-US" b="1" dirty="0" smtClean="0"/>
              <a:t>Is </a:t>
            </a:r>
            <a:r>
              <a:rPr lang="en-US" b="1" dirty="0"/>
              <a:t>this bullying?</a:t>
            </a:r>
            <a:endParaRPr lang="en-US" dirty="0"/>
          </a:p>
        </p:txBody>
      </p:sp>
    </p:spTree>
    <p:extLst>
      <p:ext uri="{BB962C8B-B14F-4D97-AF65-F5344CB8AC3E}">
        <p14:creationId xmlns:p14="http://schemas.microsoft.com/office/powerpoint/2010/main" val="22284935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Is it possible to prevent or stop bullying?</a:t>
            </a:r>
          </a:p>
          <a:p>
            <a:pPr marL="0" indent="0">
              <a:buNone/>
            </a:pPr>
            <a:endParaRPr lang="en-US" dirty="0"/>
          </a:p>
          <a:p>
            <a:pPr marL="0" indent="0">
              <a:buNone/>
            </a:pPr>
            <a:endParaRPr lang="en-US" dirty="0" smtClean="0"/>
          </a:p>
          <a:p>
            <a:pPr marL="0" indent="0">
              <a:buNone/>
            </a:pPr>
            <a:endParaRPr lang="en-US" dirty="0"/>
          </a:p>
        </p:txBody>
      </p:sp>
      <p:pic>
        <p:nvPicPr>
          <p:cNvPr id="2050" name="Picture 2" descr="http://break-bullying.webs.com/StopBully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09800"/>
            <a:ext cx="2759854" cy="369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880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Is it possible to prevent or stop bullying?</a:t>
            </a:r>
          </a:p>
          <a:p>
            <a:pPr marL="0" indent="0">
              <a:buNone/>
            </a:pPr>
            <a:endParaRPr lang="en-US" dirty="0"/>
          </a:p>
          <a:p>
            <a:pPr marL="0" indent="0">
              <a:buNone/>
            </a:pPr>
            <a:endParaRPr lang="en-US" dirty="0" smtClean="0"/>
          </a:p>
          <a:p>
            <a:pPr marL="0" indent="0">
              <a:buNone/>
            </a:pPr>
            <a:r>
              <a:rPr lang="en-US" sz="4000" dirty="0" smtClean="0"/>
              <a:t>YES!!</a:t>
            </a:r>
            <a:endParaRPr lang="en-US" sz="4000" dirty="0"/>
          </a:p>
        </p:txBody>
      </p:sp>
      <p:pic>
        <p:nvPicPr>
          <p:cNvPr id="2050" name="Picture 2" descr="http://break-bullying.webs.com/StopBully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09800"/>
            <a:ext cx="2759854" cy="369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106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What you can do…</a:t>
            </a:r>
          </a:p>
          <a:p>
            <a:pPr marL="0" indent="0">
              <a:buNone/>
            </a:pPr>
            <a:endParaRPr lang="en-US" dirty="0"/>
          </a:p>
          <a:p>
            <a:pPr marL="457200" indent="-457200">
              <a:buAutoNum type="alphaUcPeriod"/>
            </a:pPr>
            <a:r>
              <a:rPr lang="en-US" dirty="0" smtClean="0"/>
              <a:t>When the bully is a co-worker</a:t>
            </a:r>
          </a:p>
          <a:p>
            <a:pPr marL="0" indent="0">
              <a:buNone/>
            </a:pPr>
            <a:endParaRPr lang="en-US" dirty="0" smtClean="0"/>
          </a:p>
          <a:p>
            <a:pPr marL="0" indent="0">
              <a:buNone/>
            </a:pPr>
            <a:endParaRPr lang="en-US" dirty="0"/>
          </a:p>
        </p:txBody>
      </p:sp>
      <p:pic>
        <p:nvPicPr>
          <p:cNvPr id="3074" name="Picture 2" descr="http://image.masterfile-illustrations.com/em_w/03/20/23/690-03202312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838200"/>
            <a:ext cx="2619375" cy="219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1014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Examples of Bullying Behaviors:</a:t>
            </a:r>
          </a:p>
          <a:p>
            <a:r>
              <a:rPr lang="en-US" dirty="0" smtClean="0"/>
              <a:t>Yelling, screaming</a:t>
            </a:r>
          </a:p>
          <a:p>
            <a:r>
              <a:rPr lang="en-US" dirty="0" smtClean="0"/>
              <a:t>Constant criticism</a:t>
            </a:r>
          </a:p>
          <a:p>
            <a:r>
              <a:rPr lang="en-US" dirty="0" smtClean="0"/>
              <a:t>Inconsistent compliance with rules</a:t>
            </a:r>
          </a:p>
          <a:p>
            <a:r>
              <a:rPr lang="en-US" dirty="0" smtClean="0"/>
              <a:t>Threatening job loss</a:t>
            </a:r>
          </a:p>
          <a:p>
            <a:r>
              <a:rPr lang="en-US" dirty="0" smtClean="0"/>
              <a:t>Insults and put-downs</a:t>
            </a:r>
          </a:p>
          <a:p>
            <a:r>
              <a:rPr lang="en-US" dirty="0" smtClean="0"/>
              <a:t>Discounting/denial of accomplishments</a:t>
            </a:r>
          </a:p>
          <a:p>
            <a:r>
              <a:rPr lang="en-US" dirty="0" smtClean="0"/>
              <a:t>Exclusion from a group</a:t>
            </a:r>
          </a:p>
        </p:txBody>
      </p:sp>
      <p:pic>
        <p:nvPicPr>
          <p:cNvPr id="6" name="Picture 5" descr="http://www.badcreditauthority.com/iq/insurance-workplace-bullying-complaints.jpg"/>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8600"/>
            <a:ext cx="2867025" cy="6400800"/>
          </a:xfrm>
          <a:prstGeom prst="rect">
            <a:avLst/>
          </a:prstGeom>
          <a:noFill/>
          <a:ln>
            <a:noFill/>
          </a:ln>
        </p:spPr>
      </p:pic>
    </p:spTree>
    <p:extLst>
      <p:ext uri="{BB962C8B-B14F-4D97-AF65-F5344CB8AC3E}">
        <p14:creationId xmlns:p14="http://schemas.microsoft.com/office/powerpoint/2010/main" val="8019161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What you can do…</a:t>
            </a:r>
          </a:p>
          <a:p>
            <a:pPr marL="0" indent="0">
              <a:buNone/>
            </a:pPr>
            <a:endParaRPr lang="en-US" dirty="0"/>
          </a:p>
          <a:p>
            <a:pPr marL="457200" indent="-457200">
              <a:buAutoNum type="alphaUcPeriod"/>
            </a:pPr>
            <a:r>
              <a:rPr lang="en-US" dirty="0" smtClean="0"/>
              <a:t>When the bully is a co-worker</a:t>
            </a:r>
          </a:p>
          <a:p>
            <a:pPr marL="457200" indent="-457200">
              <a:buAutoNum type="alphaUcPeriod"/>
            </a:pPr>
            <a:r>
              <a:rPr lang="en-US" b="1" dirty="0" smtClean="0"/>
              <a:t>When the bully is a boss</a:t>
            </a:r>
          </a:p>
          <a:p>
            <a:pPr marL="0" indent="0">
              <a:buNone/>
            </a:pPr>
            <a:endParaRPr lang="en-US" dirty="0"/>
          </a:p>
        </p:txBody>
      </p:sp>
      <p:pic>
        <p:nvPicPr>
          <p:cNvPr id="3076" name="Picture 4" descr="http://www.toonpool.com/user/707/files/two_reallity_6670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546" y="2895600"/>
            <a:ext cx="2047875" cy="2730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48400" y="5791200"/>
            <a:ext cx="1371600" cy="338554"/>
          </a:xfrm>
          <a:prstGeom prst="rect">
            <a:avLst/>
          </a:prstGeom>
          <a:noFill/>
        </p:spPr>
        <p:txBody>
          <a:bodyPr wrap="square" rtlCol="0">
            <a:spAutoFit/>
          </a:bodyPr>
          <a:lstStyle/>
          <a:p>
            <a:r>
              <a:rPr lang="en-US" sz="1600" dirty="0" smtClean="0">
                <a:hlinkClick r:id="rId3"/>
              </a:rPr>
              <a:t>Video</a:t>
            </a:r>
            <a:endParaRPr lang="en-US" sz="1600" dirty="0"/>
          </a:p>
        </p:txBody>
      </p:sp>
    </p:spTree>
    <p:extLst>
      <p:ext uri="{BB962C8B-B14F-4D97-AF65-F5344CB8AC3E}">
        <p14:creationId xmlns:p14="http://schemas.microsoft.com/office/powerpoint/2010/main" val="1418682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What you can do…</a:t>
            </a:r>
          </a:p>
          <a:p>
            <a:pPr marL="0" indent="0">
              <a:buNone/>
            </a:pPr>
            <a:endParaRPr lang="en-US" dirty="0"/>
          </a:p>
          <a:p>
            <a:pPr marL="457200" indent="-457200">
              <a:buAutoNum type="alphaUcPeriod"/>
            </a:pPr>
            <a:r>
              <a:rPr lang="en-US" dirty="0" smtClean="0"/>
              <a:t>When the bully is a co-worker</a:t>
            </a:r>
          </a:p>
          <a:p>
            <a:pPr marL="457200" indent="-457200">
              <a:buAutoNum type="alphaUcPeriod"/>
            </a:pPr>
            <a:r>
              <a:rPr lang="en-US" dirty="0" smtClean="0"/>
              <a:t>When the bully is a boss</a:t>
            </a:r>
          </a:p>
          <a:p>
            <a:pPr marL="457200" indent="-457200">
              <a:buAutoNum type="alphaUcPeriod"/>
            </a:pPr>
            <a:r>
              <a:rPr lang="en-US" b="1" dirty="0" smtClean="0"/>
              <a:t>When the bully is you</a:t>
            </a:r>
            <a:endParaRPr lang="en-US" b="1" dirty="0"/>
          </a:p>
        </p:txBody>
      </p:sp>
      <p:pic>
        <p:nvPicPr>
          <p:cNvPr id="3078" name="Picture 6" descr="http://api.ning.com/files/JgmTTASjgl0WWln4J3k7ZoiuaD6MEmuLyVa7caPk1OrB32u8efsz696-1mTHP7f09SRHBGlPRo1bQ0bHksdui*FuCAmPxRix/fingerpoin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733800"/>
            <a:ext cx="2667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682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Who can help?</a:t>
            </a:r>
          </a:p>
          <a:p>
            <a:pPr marL="457200" indent="-457200">
              <a:buAutoNum type="alphaUcPeriod"/>
            </a:pPr>
            <a:r>
              <a:rPr lang="en-US" dirty="0" smtClean="0"/>
              <a:t>Supervisor</a:t>
            </a:r>
          </a:p>
          <a:p>
            <a:pPr marL="457200" indent="-457200">
              <a:buAutoNum type="alphaUcPeriod"/>
            </a:pPr>
            <a:r>
              <a:rPr lang="en-US" dirty="0" smtClean="0"/>
              <a:t>Human Resources</a:t>
            </a:r>
          </a:p>
          <a:p>
            <a:pPr marL="457200" indent="-457200">
              <a:buAutoNum type="alphaUcPeriod"/>
            </a:pPr>
            <a:r>
              <a:rPr lang="en-US" dirty="0" smtClean="0"/>
              <a:t>Employee Assistance Program</a:t>
            </a:r>
            <a:endParaRPr lang="en-US" dirty="0"/>
          </a:p>
        </p:txBody>
      </p:sp>
      <p:pic>
        <p:nvPicPr>
          <p:cNvPr id="4098" name="Picture 2" descr="http://toonclips.com/600/88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609600"/>
            <a:ext cx="2286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proprofs.com/quiz-school/user_upload/ckeditor/humanresourc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932089"/>
            <a:ext cx="3139212" cy="235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1014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
            <a:ext cx="7543800" cy="5791200"/>
          </a:xfrm>
        </p:spPr>
        <p:txBody>
          <a:bodyPr/>
          <a:lstStyle/>
          <a:p>
            <a:pPr marL="0" indent="0">
              <a:buNone/>
            </a:pPr>
            <a:r>
              <a:rPr lang="en-US" dirty="0" smtClean="0"/>
              <a:t>Homework assignment…</a:t>
            </a:r>
          </a:p>
          <a:p>
            <a:pPr marL="0" indent="0">
              <a:buNone/>
            </a:pPr>
            <a:endParaRPr lang="en-US" dirty="0"/>
          </a:p>
          <a:p>
            <a:pPr marL="0" indent="0">
              <a:buNone/>
            </a:pPr>
            <a:r>
              <a:rPr lang="en-US" dirty="0" smtClean="0"/>
              <a:t>What can you do immediately to be a part of the solution</a:t>
            </a:r>
            <a:r>
              <a:rPr lang="en-US" dirty="0" smtClean="0"/>
              <a:t>?</a:t>
            </a:r>
          </a:p>
          <a:p>
            <a:pPr marL="0" indent="0">
              <a:buNone/>
            </a:pPr>
            <a:endParaRPr lang="en-US" dirty="0" smtClean="0"/>
          </a:p>
          <a:p>
            <a:r>
              <a:rPr lang="en-US" dirty="0" smtClean="0"/>
              <a:t>Start </a:t>
            </a:r>
            <a:r>
              <a:rPr lang="en-US" dirty="0" smtClean="0"/>
              <a:t>doing</a:t>
            </a:r>
          </a:p>
          <a:p>
            <a:endParaRPr lang="en-US" dirty="0" smtClean="0"/>
          </a:p>
          <a:p>
            <a:endParaRPr lang="en-US" dirty="0" smtClean="0"/>
          </a:p>
          <a:p>
            <a:r>
              <a:rPr lang="en-US" dirty="0" smtClean="0"/>
              <a:t>Stop </a:t>
            </a:r>
            <a:r>
              <a:rPr lang="en-US" dirty="0" smtClean="0"/>
              <a:t>doing</a:t>
            </a:r>
          </a:p>
          <a:p>
            <a:endParaRPr lang="en-US" dirty="0" smtClean="0"/>
          </a:p>
          <a:p>
            <a:endParaRPr lang="en-US" dirty="0" smtClean="0"/>
          </a:p>
          <a:p>
            <a:r>
              <a:rPr lang="en-US" dirty="0" smtClean="0"/>
              <a:t>Do better</a:t>
            </a:r>
            <a:endParaRPr lang="en-US" dirty="0"/>
          </a:p>
        </p:txBody>
      </p:sp>
      <p:pic>
        <p:nvPicPr>
          <p:cNvPr id="5124" name="Picture 4" descr="http://www.clker.com/cliparts/5/r/I/j/O/k/another-green-start-button-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133600"/>
            <a:ext cx="18669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1014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257800"/>
          </a:xfrm>
        </p:spPr>
        <p:txBody>
          <a:bodyPr>
            <a:normAutofit lnSpcReduction="10000"/>
          </a:bodyPr>
          <a:lstStyle/>
          <a:p>
            <a:pPr marL="0" indent="0">
              <a:buNone/>
            </a:pPr>
            <a:r>
              <a:rPr lang="en-US" dirty="0" smtClean="0"/>
              <a:t>Bullying Defined</a:t>
            </a:r>
          </a:p>
          <a:p>
            <a:pPr marL="0" indent="0">
              <a:buNone/>
            </a:pPr>
            <a:endParaRPr lang="en-US" dirty="0"/>
          </a:p>
          <a:p>
            <a:pPr marL="0" indent="0">
              <a:buNone/>
            </a:pPr>
            <a:r>
              <a:rPr lang="en-US" dirty="0" smtClean="0"/>
              <a:t>Workplace Bullying is </a:t>
            </a:r>
            <a:r>
              <a:rPr lang="en-US" b="1" dirty="0" smtClean="0"/>
              <a:t>repeated</a:t>
            </a:r>
            <a:r>
              <a:rPr lang="en-US" dirty="0" smtClean="0"/>
              <a:t>, </a:t>
            </a:r>
            <a:r>
              <a:rPr lang="en-US" b="1" dirty="0" smtClean="0"/>
              <a:t>health-harming mistreatment</a:t>
            </a:r>
            <a:r>
              <a:rPr lang="en-US" dirty="0" smtClean="0"/>
              <a:t> of one or more persons (the targets) by one or more perpetrators that takes one or more of the following forms:</a:t>
            </a:r>
          </a:p>
          <a:p>
            <a:r>
              <a:rPr lang="en-US" dirty="0" smtClean="0"/>
              <a:t>Verbal abuse</a:t>
            </a:r>
          </a:p>
          <a:p>
            <a:r>
              <a:rPr lang="en-US" dirty="0" smtClean="0"/>
              <a:t>Conduct which is threatening, humiliating, or intimidating</a:t>
            </a:r>
          </a:p>
          <a:p>
            <a:r>
              <a:rPr lang="en-US" dirty="0" smtClean="0"/>
              <a:t>Work interference, sabotage, which prevents work from getting done</a:t>
            </a:r>
          </a:p>
          <a:p>
            <a:r>
              <a:rPr lang="en-US" dirty="0" smtClean="0"/>
              <a:t>Exploitation of a known psychological or physical vulnerability</a:t>
            </a:r>
          </a:p>
          <a:p>
            <a:pPr marL="0" indent="0" algn="r">
              <a:buNone/>
            </a:pPr>
            <a:r>
              <a:rPr lang="en-US" sz="1800" dirty="0" smtClean="0"/>
              <a:t>--The Workplace Bullying Institute</a:t>
            </a:r>
            <a:endParaRPr lang="en-US" sz="1800" dirty="0"/>
          </a:p>
          <a:p>
            <a:pPr marL="0" indent="0">
              <a:buNone/>
            </a:pPr>
            <a:endParaRPr lang="en-US" dirty="0"/>
          </a:p>
        </p:txBody>
      </p:sp>
    </p:spTree>
    <p:extLst>
      <p:ext uri="{BB962C8B-B14F-4D97-AF65-F5344CB8AC3E}">
        <p14:creationId xmlns:p14="http://schemas.microsoft.com/office/powerpoint/2010/main" val="29260236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0000"/>
                <a:satMod val="350000"/>
                <a:lumMod val="125000"/>
              </a:schemeClr>
              <a:schemeClr val="bg2">
                <a:tint val="90000"/>
                <a:satMod val="250000"/>
              </a:schemeClr>
            </a:duotone>
            <a:extLst>
              <a:ext uri="{BEBA8EAE-BF5A-486C-A8C5-ECC9F3942E4B}">
                <a14:imgProps xmlns:a14="http://schemas.microsoft.com/office/drawing/2010/main">
                  <a14:imgLayer r:embed="rId3">
                    <a14:imgEffect>
                      <a14:saturation sat="105000"/>
                    </a14:imgEffect>
                  </a14:imgLayer>
                </a14:imgProps>
              </a:ext>
            </a:extLst>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073" y="381000"/>
            <a:ext cx="4350327" cy="2057400"/>
          </a:xfrm>
        </p:spPr>
        <p:txBody>
          <a:bodyPr/>
          <a:lstStyle/>
          <a:p>
            <a:pPr marL="0" indent="0">
              <a:buNone/>
            </a:pPr>
            <a:r>
              <a:rPr lang="en-US" dirty="0" smtClean="0"/>
              <a:t>How is Bullying different from…</a:t>
            </a:r>
          </a:p>
          <a:p>
            <a:pPr marL="0" indent="0">
              <a:buNone/>
            </a:pPr>
            <a:endParaRPr lang="en-US" dirty="0" smtClean="0"/>
          </a:p>
          <a:p>
            <a:pPr marL="0" indent="0">
              <a:buNone/>
            </a:pPr>
            <a:r>
              <a:rPr lang="en-US" b="1" dirty="0" smtClean="0"/>
              <a:t>Harassment?</a:t>
            </a:r>
          </a:p>
          <a:p>
            <a:pPr marL="0" indent="0">
              <a:buNone/>
            </a:pPr>
            <a:endParaRPr lang="en-US" dirty="0" smtClean="0"/>
          </a:p>
        </p:txBody>
      </p:sp>
      <p:pic>
        <p:nvPicPr>
          <p:cNvPr id="1032" name="Picture 8" descr="http://www.discriminationhelp.org.uk/wp-content/uploads/2012/04/redmancarto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67200"/>
            <a:ext cx="2925619" cy="21942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05200" y="1295400"/>
            <a:ext cx="4724400" cy="4985980"/>
          </a:xfrm>
          <a:prstGeom prst="rect">
            <a:avLst/>
          </a:prstGeom>
          <a:noFill/>
        </p:spPr>
        <p:txBody>
          <a:bodyPr wrap="square" rtlCol="0">
            <a:spAutoFit/>
          </a:bodyPr>
          <a:lstStyle/>
          <a:p>
            <a:r>
              <a:rPr lang="en-US" sz="1500" dirty="0" smtClean="0"/>
              <a:t>Sexual </a:t>
            </a:r>
            <a:r>
              <a:rPr lang="en-US" sz="1500" dirty="0"/>
              <a:t>harassment includes unwelcome sexual advances, requests for sexual favors, sexually motivated physical conduct, and other verbal or physical conduct of a sexual nature when:</a:t>
            </a:r>
          </a:p>
          <a:p>
            <a:pPr marL="285750" indent="-285750">
              <a:buFont typeface="Arial" pitchFamily="34" charset="0"/>
              <a:buChar char="•"/>
            </a:pPr>
            <a:r>
              <a:rPr lang="en-US" sz="1500" dirty="0"/>
              <a:t>Submission to such conduct is made either explicitly or implicitly a term or condition of an individual's employment or education, evaluation of a student's academic performance, or term or condition of participation in student activities or in other events or activities sanctioned by the college or university; or</a:t>
            </a:r>
          </a:p>
          <a:p>
            <a:pPr marL="285750" indent="-285750">
              <a:buFont typeface="Arial" pitchFamily="34" charset="0"/>
              <a:buChar char="•"/>
            </a:pPr>
            <a:r>
              <a:rPr lang="en-US" sz="1500" dirty="0"/>
              <a:t>Submission to or rejection of such conduct by an individual is used as the basis for employment or academic decisions or other decisions about participation in student activities or other events or activities sanctioned by the college or university; or</a:t>
            </a:r>
          </a:p>
          <a:p>
            <a:pPr marL="285750" indent="-285750">
              <a:buFont typeface="Arial" pitchFamily="34" charset="0"/>
              <a:buChar char="•"/>
            </a:pPr>
            <a:r>
              <a:rPr lang="en-US" sz="1500" b="1" dirty="0"/>
              <a:t>Such conduct has the purpose or effect of threatening an individual's employment; interfering with an individual's work or academic performance; or creating an intimidating, hostile, or offensive work or educational environment</a:t>
            </a:r>
            <a:r>
              <a:rPr lang="en-US" sz="1500" dirty="0"/>
              <a:t>.</a:t>
            </a:r>
          </a:p>
          <a:p>
            <a:endParaRPr lang="en-US" dirty="0"/>
          </a:p>
        </p:txBody>
      </p:sp>
    </p:spTree>
    <p:extLst>
      <p:ext uri="{BB962C8B-B14F-4D97-AF65-F5344CB8AC3E}">
        <p14:creationId xmlns:p14="http://schemas.microsoft.com/office/powerpoint/2010/main" val="24634972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
            <a:ext cx="7543800" cy="2895600"/>
          </a:xfrm>
        </p:spPr>
        <p:txBody>
          <a:bodyPr/>
          <a:lstStyle/>
          <a:p>
            <a:pPr marL="0" indent="0">
              <a:buNone/>
            </a:pPr>
            <a:r>
              <a:rPr lang="en-US" dirty="0" smtClean="0"/>
              <a:t>How is Bullying different from…</a:t>
            </a:r>
          </a:p>
          <a:p>
            <a:pPr marL="0" indent="0">
              <a:buNone/>
            </a:pPr>
            <a:endParaRPr lang="en-US" dirty="0"/>
          </a:p>
          <a:p>
            <a:pPr marL="0" indent="0">
              <a:buNone/>
            </a:pPr>
            <a:r>
              <a:rPr lang="en-US" dirty="0" smtClean="0"/>
              <a:t>Harassment</a:t>
            </a:r>
            <a:r>
              <a:rPr lang="en-US" dirty="0" smtClean="0"/>
              <a:t>?</a:t>
            </a:r>
            <a:endParaRPr lang="en-US" dirty="0" smtClean="0"/>
          </a:p>
        </p:txBody>
      </p:sp>
      <p:sp>
        <p:nvSpPr>
          <p:cNvPr id="2" name="TextBox 1"/>
          <p:cNvSpPr txBox="1"/>
          <p:nvPr/>
        </p:nvSpPr>
        <p:spPr>
          <a:xfrm>
            <a:off x="838200" y="2133600"/>
            <a:ext cx="2819400" cy="461665"/>
          </a:xfrm>
          <a:prstGeom prst="rect">
            <a:avLst/>
          </a:prstGeom>
          <a:noFill/>
        </p:spPr>
        <p:txBody>
          <a:bodyPr wrap="square" rtlCol="0">
            <a:spAutoFit/>
          </a:bodyPr>
          <a:lstStyle/>
          <a:p>
            <a:r>
              <a:rPr lang="en-US" sz="2400" b="1" dirty="0" smtClean="0"/>
              <a:t>Discrimination?</a:t>
            </a:r>
            <a:endParaRPr lang="en-US" sz="2400" b="1" dirty="0"/>
          </a:p>
        </p:txBody>
      </p:sp>
      <p:pic>
        <p:nvPicPr>
          <p:cNvPr id="6" name="Picture 8" descr="http://www.discriminationhelp.org.uk/wp-content/uploads/2012/04/redman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267200"/>
            <a:ext cx="2925619" cy="21942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33800" y="2209800"/>
            <a:ext cx="4343400" cy="3416320"/>
          </a:xfrm>
          <a:prstGeom prst="rect">
            <a:avLst/>
          </a:prstGeom>
          <a:noFill/>
        </p:spPr>
        <p:txBody>
          <a:bodyPr wrap="square" rtlCol="0">
            <a:spAutoFit/>
          </a:bodyPr>
          <a:lstStyle/>
          <a:p>
            <a:r>
              <a:rPr lang="en-US" dirty="0"/>
              <a:t>Discrimination means conduct that is directed at an individual </a:t>
            </a:r>
            <a:r>
              <a:rPr lang="en-US" b="1" dirty="0"/>
              <a:t>because of his or her protected class</a:t>
            </a:r>
            <a:r>
              <a:rPr lang="en-US" dirty="0"/>
              <a:t> and that subjects the individual to different treatment by agents or employees so as to interfere with or limit the ability of the individual to participate in, or benefit from, the services, activities, or privileges provided by the system or colleges and universities or otherwise adversely affects the individual's employment or education.</a:t>
            </a:r>
          </a:p>
          <a:p>
            <a:endParaRPr lang="en-US" dirty="0"/>
          </a:p>
        </p:txBody>
      </p:sp>
    </p:spTree>
    <p:extLst>
      <p:ext uri="{BB962C8B-B14F-4D97-AF65-F5344CB8AC3E}">
        <p14:creationId xmlns:p14="http://schemas.microsoft.com/office/powerpoint/2010/main" val="602533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
            <a:ext cx="7543800" cy="2895600"/>
          </a:xfrm>
        </p:spPr>
        <p:txBody>
          <a:bodyPr/>
          <a:lstStyle/>
          <a:p>
            <a:pPr marL="0" indent="0">
              <a:buNone/>
            </a:pPr>
            <a:r>
              <a:rPr lang="en-US" dirty="0" smtClean="0"/>
              <a:t>How is Bullying different from…</a:t>
            </a:r>
          </a:p>
          <a:p>
            <a:pPr marL="0" indent="0">
              <a:buNone/>
            </a:pPr>
            <a:endParaRPr lang="en-US" dirty="0"/>
          </a:p>
          <a:p>
            <a:pPr marL="0" indent="0">
              <a:buNone/>
            </a:pPr>
            <a:r>
              <a:rPr lang="en-US" dirty="0" smtClean="0"/>
              <a:t>Harassment</a:t>
            </a:r>
            <a:r>
              <a:rPr lang="en-US" dirty="0" smtClean="0"/>
              <a:t>?</a:t>
            </a:r>
            <a:endParaRPr lang="en-US" dirty="0" smtClean="0"/>
          </a:p>
        </p:txBody>
      </p:sp>
      <p:sp>
        <p:nvSpPr>
          <p:cNvPr id="2" name="TextBox 1"/>
          <p:cNvSpPr txBox="1"/>
          <p:nvPr/>
        </p:nvSpPr>
        <p:spPr>
          <a:xfrm>
            <a:off x="838200" y="2133600"/>
            <a:ext cx="2819400" cy="461665"/>
          </a:xfrm>
          <a:prstGeom prst="rect">
            <a:avLst/>
          </a:prstGeom>
          <a:noFill/>
        </p:spPr>
        <p:txBody>
          <a:bodyPr wrap="square" rtlCol="0">
            <a:spAutoFit/>
          </a:bodyPr>
          <a:lstStyle/>
          <a:p>
            <a:r>
              <a:rPr lang="en-US" sz="2400" dirty="0" smtClean="0"/>
              <a:t>Discrimination?</a:t>
            </a:r>
            <a:endParaRPr lang="en-US" sz="2400" dirty="0"/>
          </a:p>
        </p:txBody>
      </p:sp>
      <p:pic>
        <p:nvPicPr>
          <p:cNvPr id="6" name="Picture 8" descr="http://www.discriminationhelp.org.uk/wp-content/uploads/2012/04/redman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267200"/>
            <a:ext cx="2925619" cy="21942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33800" y="2760518"/>
            <a:ext cx="4343400" cy="3139321"/>
          </a:xfrm>
          <a:prstGeom prst="rect">
            <a:avLst/>
          </a:prstGeom>
          <a:noFill/>
        </p:spPr>
        <p:txBody>
          <a:bodyPr wrap="square" rtlCol="0">
            <a:spAutoFit/>
          </a:bodyPr>
          <a:lstStyle/>
          <a:p>
            <a:r>
              <a:rPr lang="en-US" dirty="0"/>
              <a:t>Healthy conflict occurs when individuals of diverse backgrounds and personalities are able to </a:t>
            </a:r>
            <a:r>
              <a:rPr lang="en-US" b="1" dirty="0"/>
              <a:t>speak candidly </a:t>
            </a:r>
            <a:r>
              <a:rPr lang="en-US" dirty="0"/>
              <a:t>about matters of interest to them, ask difficult questions, </a:t>
            </a:r>
            <a:r>
              <a:rPr lang="en-US" b="1" dirty="0"/>
              <a:t>challenge ideas </a:t>
            </a:r>
            <a:r>
              <a:rPr lang="en-US" dirty="0"/>
              <a:t>and propositions that do not seem right to them, and work together to achieve optimal solutions in a </a:t>
            </a:r>
            <a:r>
              <a:rPr lang="en-US" b="1" dirty="0"/>
              <a:t>mutually respectful manner</a:t>
            </a:r>
            <a:r>
              <a:rPr lang="en-US" dirty="0"/>
              <a:t>.  </a:t>
            </a:r>
            <a:endParaRPr lang="en-US" dirty="0" smtClean="0"/>
          </a:p>
          <a:p>
            <a:endParaRPr lang="en-US" dirty="0" smtClean="0"/>
          </a:p>
          <a:p>
            <a:endParaRPr lang="en-US" dirty="0"/>
          </a:p>
          <a:p>
            <a:r>
              <a:rPr lang="en-US" sz="1400" dirty="0" smtClean="0">
                <a:hlinkClick r:id="rId3"/>
              </a:rPr>
              <a:t>Video</a:t>
            </a:r>
            <a:endParaRPr lang="en-US" sz="1400" dirty="0"/>
          </a:p>
        </p:txBody>
      </p:sp>
      <p:sp>
        <p:nvSpPr>
          <p:cNvPr id="7" name="TextBox 6"/>
          <p:cNvSpPr txBox="1"/>
          <p:nvPr/>
        </p:nvSpPr>
        <p:spPr>
          <a:xfrm>
            <a:off x="1066800" y="2743200"/>
            <a:ext cx="2590800" cy="461665"/>
          </a:xfrm>
          <a:prstGeom prst="rect">
            <a:avLst/>
          </a:prstGeom>
          <a:noFill/>
        </p:spPr>
        <p:txBody>
          <a:bodyPr wrap="square" rtlCol="0">
            <a:spAutoFit/>
          </a:bodyPr>
          <a:lstStyle/>
          <a:p>
            <a:r>
              <a:rPr lang="en-US" sz="2400" b="1" dirty="0" smtClean="0"/>
              <a:t>Healthy Conflict?</a:t>
            </a:r>
            <a:endParaRPr lang="en-US" sz="2400" b="1" dirty="0"/>
          </a:p>
        </p:txBody>
      </p:sp>
    </p:spTree>
    <p:extLst>
      <p:ext uri="{BB962C8B-B14F-4D97-AF65-F5344CB8AC3E}">
        <p14:creationId xmlns:p14="http://schemas.microsoft.com/office/powerpoint/2010/main" val="310485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7543800" cy="1066800"/>
          </a:xfrm>
        </p:spPr>
        <p:txBody>
          <a:bodyPr/>
          <a:lstStyle/>
          <a:p>
            <a:pPr marL="0" indent="0">
              <a:buNone/>
            </a:pPr>
            <a:r>
              <a:rPr lang="en-US" dirty="0" smtClean="0"/>
              <a:t>Behaviors in Healthy Conflict</a:t>
            </a:r>
            <a:endParaRPr lang="en-US" dirty="0" smtClean="0"/>
          </a:p>
        </p:txBody>
      </p:sp>
      <p:sp>
        <p:nvSpPr>
          <p:cNvPr id="4" name="TextBox 3"/>
          <p:cNvSpPr txBox="1"/>
          <p:nvPr/>
        </p:nvSpPr>
        <p:spPr>
          <a:xfrm>
            <a:off x="855518" y="1524000"/>
            <a:ext cx="7467600" cy="923330"/>
          </a:xfrm>
          <a:prstGeom prst="rect">
            <a:avLst/>
          </a:prstGeom>
          <a:noFill/>
        </p:spPr>
        <p:txBody>
          <a:bodyPr wrap="square" rtlCol="0">
            <a:spAutoFit/>
          </a:bodyPr>
          <a:lstStyle/>
          <a:p>
            <a:pPr marL="285750" indent="-285750">
              <a:buFont typeface="Arial" pitchFamily="34" charset="0"/>
              <a:buChar char="•"/>
            </a:pPr>
            <a:r>
              <a:rPr lang="en-US" dirty="0"/>
              <a:t>Focus on </a:t>
            </a:r>
            <a:r>
              <a:rPr lang="en-US" b="1" dirty="0"/>
              <a:t>substance or problem</a:t>
            </a:r>
            <a:r>
              <a:rPr lang="en-US" dirty="0"/>
              <a:t> not </a:t>
            </a:r>
            <a:r>
              <a:rPr lang="en-US" b="1" dirty="0"/>
              <a:t>person </a:t>
            </a:r>
            <a:r>
              <a:rPr lang="en-US" dirty="0"/>
              <a:t>or the </a:t>
            </a:r>
            <a:r>
              <a:rPr lang="en-US" b="1" dirty="0"/>
              <a:t>other party. </a:t>
            </a:r>
            <a:r>
              <a:rPr lang="en-US" dirty="0"/>
              <a:t>Understand that the situation is not about you or me, it’s about the problem. </a:t>
            </a:r>
          </a:p>
          <a:p>
            <a:endParaRPr lang="en-US" dirty="0"/>
          </a:p>
        </p:txBody>
      </p:sp>
      <p:sp>
        <p:nvSpPr>
          <p:cNvPr id="8" name="TextBox 7"/>
          <p:cNvSpPr txBox="1"/>
          <p:nvPr/>
        </p:nvSpPr>
        <p:spPr>
          <a:xfrm>
            <a:off x="845127" y="2362742"/>
            <a:ext cx="7467600" cy="923330"/>
          </a:xfrm>
          <a:prstGeom prst="rect">
            <a:avLst/>
          </a:prstGeom>
          <a:noFill/>
        </p:spPr>
        <p:txBody>
          <a:bodyPr wrap="square" rtlCol="0">
            <a:spAutoFit/>
          </a:bodyPr>
          <a:lstStyle/>
          <a:p>
            <a:pPr marL="285750" indent="-285750">
              <a:buFont typeface="Arial" pitchFamily="34" charset="0"/>
              <a:buChar char="•"/>
            </a:pPr>
            <a:r>
              <a:rPr lang="en-US" b="1" dirty="0"/>
              <a:t>Assume good intentions</a:t>
            </a:r>
            <a:r>
              <a:rPr lang="en-US" dirty="0"/>
              <a:t>. It’s easy to make stuff up if you think the other party is out to get you. Both parties should assume good intentions. Assume that the other party means well, that he or she is seeking optimal solution.</a:t>
            </a:r>
          </a:p>
        </p:txBody>
      </p:sp>
      <p:sp>
        <p:nvSpPr>
          <p:cNvPr id="9" name="TextBox 8"/>
          <p:cNvSpPr txBox="1"/>
          <p:nvPr/>
        </p:nvSpPr>
        <p:spPr>
          <a:xfrm>
            <a:off x="852054" y="3416147"/>
            <a:ext cx="7467600" cy="1477328"/>
          </a:xfrm>
          <a:prstGeom prst="rect">
            <a:avLst/>
          </a:prstGeom>
          <a:noFill/>
        </p:spPr>
        <p:txBody>
          <a:bodyPr wrap="square" rtlCol="0">
            <a:spAutoFit/>
          </a:bodyPr>
          <a:lstStyle/>
          <a:p>
            <a:pPr marL="285750" indent="-285750">
              <a:buFont typeface="Arial" pitchFamily="34" charset="0"/>
              <a:buChar char="•"/>
            </a:pPr>
            <a:r>
              <a:rPr lang="en-US" dirty="0"/>
              <a:t>Be open and willing to</a:t>
            </a:r>
            <a:r>
              <a:rPr lang="en-US" b="1" dirty="0"/>
              <a:t> consider the merits of alternative arguments</a:t>
            </a:r>
            <a:r>
              <a:rPr lang="en-US" dirty="0"/>
              <a:t>. In doing so, you acknowledge the possibility that the other person might have an idea or perspective that you did not consider. This behavior signifies openness, humility and respect for the other party. </a:t>
            </a:r>
          </a:p>
          <a:p>
            <a:endParaRPr lang="en-US" dirty="0"/>
          </a:p>
        </p:txBody>
      </p:sp>
      <p:sp>
        <p:nvSpPr>
          <p:cNvPr id="10" name="TextBox 9"/>
          <p:cNvSpPr txBox="1"/>
          <p:nvPr/>
        </p:nvSpPr>
        <p:spPr>
          <a:xfrm>
            <a:off x="845127" y="4801142"/>
            <a:ext cx="7467600" cy="1200329"/>
          </a:xfrm>
          <a:prstGeom prst="rect">
            <a:avLst/>
          </a:prstGeom>
          <a:noFill/>
        </p:spPr>
        <p:txBody>
          <a:bodyPr wrap="square" rtlCol="0">
            <a:spAutoFit/>
          </a:bodyPr>
          <a:lstStyle/>
          <a:p>
            <a:pPr marL="285750" indent="-285750">
              <a:buFont typeface="Arial" pitchFamily="34" charset="0"/>
              <a:buChar char="•"/>
            </a:pPr>
            <a:r>
              <a:rPr lang="en-US" dirty="0" smtClean="0"/>
              <a:t>Have </a:t>
            </a:r>
            <a:r>
              <a:rPr lang="en-US" dirty="0"/>
              <a:t>enough </a:t>
            </a:r>
            <a:r>
              <a:rPr lang="en-US" b="1" dirty="0"/>
              <a:t>awareness</a:t>
            </a:r>
            <a:r>
              <a:rPr lang="en-US" dirty="0"/>
              <a:t> to understand when emotions are rising (e.g., changes in tone of voice and body language) and know when to stop a conversation to prevent a counterproductive event from occurring</a:t>
            </a:r>
            <a:r>
              <a:rPr lang="en-US" b="1" dirty="0"/>
              <a:t>.</a:t>
            </a:r>
            <a:r>
              <a:rPr lang="en-US" dirty="0"/>
              <a:t> </a:t>
            </a:r>
          </a:p>
          <a:p>
            <a:endParaRPr lang="en-US" dirty="0"/>
          </a:p>
        </p:txBody>
      </p:sp>
    </p:spTree>
    <p:extLst>
      <p:ext uri="{BB962C8B-B14F-4D97-AF65-F5344CB8AC3E}">
        <p14:creationId xmlns:p14="http://schemas.microsoft.com/office/powerpoint/2010/main" val="602533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08516174"/>
              </p:ext>
            </p:extLst>
          </p:nvPr>
        </p:nvGraphicFramePr>
        <p:xfrm>
          <a:off x="2667000" y="1447800"/>
          <a:ext cx="4038600" cy="3276601"/>
        </p:xfrm>
        <a:graphic>
          <a:graphicData uri="http://schemas.openxmlformats.org/drawingml/2006/table">
            <a:tbl>
              <a:tblPr firstRow="1" bandRow="1">
                <a:tableStyleId>{5C22544A-7EE6-4342-B048-85BDC9FD1C3A}</a:tableStyleId>
              </a:tblPr>
              <a:tblGrid>
                <a:gridCol w="1981200"/>
                <a:gridCol w="2057400"/>
              </a:tblGrid>
              <a:tr h="1651001">
                <a:tc>
                  <a:txBody>
                    <a:bodyPr/>
                    <a:lstStyle/>
                    <a:p>
                      <a:endParaRPr lang="en-US" dirty="0" smtClean="0"/>
                    </a:p>
                    <a:p>
                      <a:endParaRPr lang="en-US" dirty="0" smtClean="0"/>
                    </a:p>
                    <a:p>
                      <a:pPr algn="ctr"/>
                      <a:endParaRPr lang="en-US" dirty="0"/>
                    </a:p>
                  </a:txBody>
                  <a:tcPr/>
                </a:tc>
                <a:tc>
                  <a:txBody>
                    <a:bodyPr/>
                    <a:lstStyle/>
                    <a:p>
                      <a:endParaRPr lang="en-US" dirty="0"/>
                    </a:p>
                  </a:txBody>
                  <a:tcPr/>
                </a:tc>
              </a:tr>
              <a:tr h="1625600">
                <a:tc>
                  <a:txBody>
                    <a:bodyPr/>
                    <a:lstStyle/>
                    <a:p>
                      <a:endParaRPr lang="en-US" dirty="0"/>
                    </a:p>
                  </a:txBody>
                  <a:tcPr/>
                </a:tc>
                <a:tc>
                  <a:txBody>
                    <a:bodyPr/>
                    <a:lstStyle/>
                    <a:p>
                      <a:endParaRPr lang="en-US" dirty="0"/>
                    </a:p>
                  </a:txBody>
                  <a:tcPr/>
                </a:tc>
              </a:tr>
            </a:tbl>
          </a:graphicData>
        </a:graphic>
      </p:graphicFrame>
      <p:sp>
        <p:nvSpPr>
          <p:cNvPr id="8" name="TextBox 7"/>
          <p:cNvSpPr txBox="1"/>
          <p:nvPr/>
        </p:nvSpPr>
        <p:spPr>
          <a:xfrm>
            <a:off x="1066800" y="2133600"/>
            <a:ext cx="1371600" cy="369332"/>
          </a:xfrm>
          <a:prstGeom prst="rect">
            <a:avLst/>
          </a:prstGeom>
          <a:noFill/>
        </p:spPr>
        <p:txBody>
          <a:bodyPr wrap="square" rtlCol="0">
            <a:spAutoFit/>
          </a:bodyPr>
          <a:lstStyle/>
          <a:p>
            <a:r>
              <a:rPr lang="en-US" dirty="0" smtClean="0"/>
              <a:t>Appropriate</a:t>
            </a:r>
            <a:endParaRPr lang="en-US" dirty="0"/>
          </a:p>
        </p:txBody>
      </p:sp>
      <p:sp>
        <p:nvSpPr>
          <p:cNvPr id="9" name="TextBox 8"/>
          <p:cNvSpPr txBox="1"/>
          <p:nvPr/>
        </p:nvSpPr>
        <p:spPr>
          <a:xfrm>
            <a:off x="3352800" y="990600"/>
            <a:ext cx="838200" cy="369332"/>
          </a:xfrm>
          <a:prstGeom prst="rect">
            <a:avLst/>
          </a:prstGeom>
          <a:noFill/>
        </p:spPr>
        <p:txBody>
          <a:bodyPr wrap="square" rtlCol="0">
            <a:spAutoFit/>
          </a:bodyPr>
          <a:lstStyle/>
          <a:p>
            <a:r>
              <a:rPr lang="en-US" dirty="0" smtClean="0"/>
              <a:t>Legal</a:t>
            </a:r>
            <a:endParaRPr lang="en-US" dirty="0"/>
          </a:p>
        </p:txBody>
      </p:sp>
      <p:sp>
        <p:nvSpPr>
          <p:cNvPr id="10" name="TextBox 9"/>
          <p:cNvSpPr txBox="1"/>
          <p:nvPr/>
        </p:nvSpPr>
        <p:spPr>
          <a:xfrm>
            <a:off x="5029200" y="990600"/>
            <a:ext cx="838200" cy="369332"/>
          </a:xfrm>
          <a:prstGeom prst="rect">
            <a:avLst/>
          </a:prstGeom>
          <a:noFill/>
        </p:spPr>
        <p:txBody>
          <a:bodyPr wrap="square" rtlCol="0">
            <a:spAutoFit/>
          </a:bodyPr>
          <a:lstStyle/>
          <a:p>
            <a:r>
              <a:rPr lang="en-US" dirty="0" smtClean="0"/>
              <a:t>Illegal</a:t>
            </a:r>
            <a:endParaRPr lang="en-US" dirty="0"/>
          </a:p>
        </p:txBody>
      </p:sp>
      <p:sp>
        <p:nvSpPr>
          <p:cNvPr id="11" name="TextBox 10"/>
          <p:cNvSpPr txBox="1"/>
          <p:nvPr/>
        </p:nvSpPr>
        <p:spPr>
          <a:xfrm>
            <a:off x="1066800" y="3733800"/>
            <a:ext cx="1447800" cy="369332"/>
          </a:xfrm>
          <a:prstGeom prst="rect">
            <a:avLst/>
          </a:prstGeom>
          <a:noFill/>
        </p:spPr>
        <p:txBody>
          <a:bodyPr wrap="square" rtlCol="0">
            <a:spAutoFit/>
          </a:bodyPr>
          <a:lstStyle/>
          <a:p>
            <a:r>
              <a:rPr lang="en-US" dirty="0" smtClean="0"/>
              <a:t>Inappropriate</a:t>
            </a:r>
            <a:endParaRPr lang="en-US" dirty="0"/>
          </a:p>
        </p:txBody>
      </p:sp>
      <p:sp>
        <p:nvSpPr>
          <p:cNvPr id="12" name="TextBox 11"/>
          <p:cNvSpPr txBox="1"/>
          <p:nvPr/>
        </p:nvSpPr>
        <p:spPr>
          <a:xfrm>
            <a:off x="3771900" y="5242668"/>
            <a:ext cx="2552700" cy="369332"/>
          </a:xfrm>
          <a:prstGeom prst="rect">
            <a:avLst/>
          </a:prstGeom>
          <a:noFill/>
        </p:spPr>
        <p:txBody>
          <a:bodyPr wrap="square" rtlCol="0">
            <a:spAutoFit/>
          </a:bodyPr>
          <a:lstStyle/>
          <a:p>
            <a:r>
              <a:rPr lang="en-US" b="1" dirty="0" smtClean="0"/>
              <a:t>Sexual Harassment??</a:t>
            </a:r>
            <a:endParaRPr lang="en-US" b="1" dirty="0"/>
          </a:p>
        </p:txBody>
      </p:sp>
    </p:spTree>
    <p:extLst>
      <p:ext uri="{BB962C8B-B14F-4D97-AF65-F5344CB8AC3E}">
        <p14:creationId xmlns:p14="http://schemas.microsoft.com/office/powerpoint/2010/main" val="2407038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56019728"/>
              </p:ext>
            </p:extLst>
          </p:nvPr>
        </p:nvGraphicFramePr>
        <p:xfrm>
          <a:off x="2667000" y="1447800"/>
          <a:ext cx="4038600" cy="3276601"/>
        </p:xfrm>
        <a:graphic>
          <a:graphicData uri="http://schemas.openxmlformats.org/drawingml/2006/table">
            <a:tbl>
              <a:tblPr firstRow="1" bandRow="1">
                <a:tableStyleId>{5C22544A-7EE6-4342-B048-85BDC9FD1C3A}</a:tableStyleId>
              </a:tblPr>
              <a:tblGrid>
                <a:gridCol w="1981200"/>
                <a:gridCol w="2057400"/>
              </a:tblGrid>
              <a:tr h="1651001">
                <a:tc>
                  <a:txBody>
                    <a:bodyPr/>
                    <a:lstStyle/>
                    <a:p>
                      <a:endParaRPr lang="en-US" dirty="0" smtClean="0"/>
                    </a:p>
                    <a:p>
                      <a:endParaRPr lang="en-US" dirty="0" smtClean="0"/>
                    </a:p>
                    <a:p>
                      <a:pPr algn="ctr"/>
                      <a:endParaRPr lang="en-US" dirty="0"/>
                    </a:p>
                  </a:txBody>
                  <a:tcPr/>
                </a:tc>
                <a:tc>
                  <a:txBody>
                    <a:bodyPr/>
                    <a:lstStyle/>
                    <a:p>
                      <a:endParaRPr lang="en-US" dirty="0"/>
                    </a:p>
                  </a:txBody>
                  <a:tcPr/>
                </a:tc>
              </a:tr>
              <a:tr h="1625600">
                <a:tc>
                  <a:txBody>
                    <a:bodyPr/>
                    <a:lstStyle/>
                    <a:p>
                      <a:endParaRPr lang="en-US" dirty="0"/>
                    </a:p>
                  </a:txBody>
                  <a:tcPr/>
                </a:tc>
                <a:tc>
                  <a:txBody>
                    <a:bodyPr/>
                    <a:lstStyle/>
                    <a:p>
                      <a:endParaRPr lang="en-US" dirty="0" smtClean="0"/>
                    </a:p>
                    <a:p>
                      <a:r>
                        <a:rPr lang="en-US" dirty="0" smtClean="0"/>
                        <a:t>Sexual Harassment</a:t>
                      </a:r>
                      <a:endParaRPr lang="en-US" dirty="0"/>
                    </a:p>
                  </a:txBody>
                  <a:tcPr/>
                </a:tc>
              </a:tr>
            </a:tbl>
          </a:graphicData>
        </a:graphic>
      </p:graphicFrame>
      <p:sp>
        <p:nvSpPr>
          <p:cNvPr id="8" name="TextBox 7"/>
          <p:cNvSpPr txBox="1"/>
          <p:nvPr/>
        </p:nvSpPr>
        <p:spPr>
          <a:xfrm>
            <a:off x="1066800" y="2133600"/>
            <a:ext cx="1371600" cy="369332"/>
          </a:xfrm>
          <a:prstGeom prst="rect">
            <a:avLst/>
          </a:prstGeom>
          <a:noFill/>
        </p:spPr>
        <p:txBody>
          <a:bodyPr wrap="square" rtlCol="0">
            <a:spAutoFit/>
          </a:bodyPr>
          <a:lstStyle/>
          <a:p>
            <a:r>
              <a:rPr lang="en-US" dirty="0" smtClean="0"/>
              <a:t>Appropriate</a:t>
            </a:r>
            <a:endParaRPr lang="en-US" dirty="0"/>
          </a:p>
        </p:txBody>
      </p:sp>
      <p:sp>
        <p:nvSpPr>
          <p:cNvPr id="9" name="TextBox 8"/>
          <p:cNvSpPr txBox="1"/>
          <p:nvPr/>
        </p:nvSpPr>
        <p:spPr>
          <a:xfrm>
            <a:off x="3352800" y="990600"/>
            <a:ext cx="838200" cy="369332"/>
          </a:xfrm>
          <a:prstGeom prst="rect">
            <a:avLst/>
          </a:prstGeom>
          <a:noFill/>
        </p:spPr>
        <p:txBody>
          <a:bodyPr wrap="square" rtlCol="0">
            <a:spAutoFit/>
          </a:bodyPr>
          <a:lstStyle/>
          <a:p>
            <a:r>
              <a:rPr lang="en-US" dirty="0" smtClean="0"/>
              <a:t>Legal</a:t>
            </a:r>
            <a:endParaRPr lang="en-US" dirty="0"/>
          </a:p>
        </p:txBody>
      </p:sp>
      <p:sp>
        <p:nvSpPr>
          <p:cNvPr id="10" name="TextBox 9"/>
          <p:cNvSpPr txBox="1"/>
          <p:nvPr/>
        </p:nvSpPr>
        <p:spPr>
          <a:xfrm>
            <a:off x="5029200" y="990600"/>
            <a:ext cx="838200" cy="369332"/>
          </a:xfrm>
          <a:prstGeom prst="rect">
            <a:avLst/>
          </a:prstGeom>
          <a:noFill/>
        </p:spPr>
        <p:txBody>
          <a:bodyPr wrap="square" rtlCol="0">
            <a:spAutoFit/>
          </a:bodyPr>
          <a:lstStyle/>
          <a:p>
            <a:r>
              <a:rPr lang="en-US" dirty="0" smtClean="0"/>
              <a:t>Illegal</a:t>
            </a:r>
            <a:endParaRPr lang="en-US" dirty="0"/>
          </a:p>
        </p:txBody>
      </p:sp>
      <p:sp>
        <p:nvSpPr>
          <p:cNvPr id="11" name="TextBox 10"/>
          <p:cNvSpPr txBox="1"/>
          <p:nvPr/>
        </p:nvSpPr>
        <p:spPr>
          <a:xfrm>
            <a:off x="1066800" y="3733800"/>
            <a:ext cx="1447800" cy="369332"/>
          </a:xfrm>
          <a:prstGeom prst="rect">
            <a:avLst/>
          </a:prstGeom>
          <a:noFill/>
        </p:spPr>
        <p:txBody>
          <a:bodyPr wrap="square" rtlCol="0">
            <a:spAutoFit/>
          </a:bodyPr>
          <a:lstStyle/>
          <a:p>
            <a:r>
              <a:rPr lang="en-US" dirty="0" smtClean="0"/>
              <a:t>Inappropriate</a:t>
            </a:r>
            <a:endParaRPr lang="en-US" dirty="0"/>
          </a:p>
        </p:txBody>
      </p:sp>
      <p:sp>
        <p:nvSpPr>
          <p:cNvPr id="12" name="TextBox 11"/>
          <p:cNvSpPr txBox="1"/>
          <p:nvPr/>
        </p:nvSpPr>
        <p:spPr>
          <a:xfrm>
            <a:off x="3771900" y="5242668"/>
            <a:ext cx="2286000" cy="369332"/>
          </a:xfrm>
          <a:prstGeom prst="rect">
            <a:avLst/>
          </a:prstGeom>
          <a:noFill/>
        </p:spPr>
        <p:txBody>
          <a:bodyPr wrap="square" rtlCol="0">
            <a:spAutoFit/>
          </a:bodyPr>
          <a:lstStyle/>
          <a:p>
            <a:r>
              <a:rPr lang="en-US" b="1" dirty="0" smtClean="0"/>
              <a:t>Discrimination??</a:t>
            </a:r>
            <a:endParaRPr lang="en-US" b="1" dirty="0"/>
          </a:p>
        </p:txBody>
      </p:sp>
    </p:spTree>
    <p:extLst>
      <p:ext uri="{BB962C8B-B14F-4D97-AF65-F5344CB8AC3E}">
        <p14:creationId xmlns:p14="http://schemas.microsoft.com/office/powerpoint/2010/main" val="36754958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380</TotalTime>
  <Words>773</Words>
  <Application>Microsoft Office PowerPoint</Application>
  <PresentationFormat>On-screen Show (4:3)</PresentationFormat>
  <Paragraphs>146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NewsPrint</vt:lpstr>
      <vt:lpstr>Workplace Bullying: What it is and what you can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Cloud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Schoenherr, Holly J.</dc:creator>
  <cp:lastModifiedBy>Schoenherr, Holly J.</cp:lastModifiedBy>
  <cp:revision>17</cp:revision>
  <dcterms:created xsi:type="dcterms:W3CDTF">2013-06-18T16:52:41Z</dcterms:created>
  <dcterms:modified xsi:type="dcterms:W3CDTF">2013-06-18T23:29:31Z</dcterms:modified>
</cp:coreProperties>
</file>