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59" r:id="rId8"/>
    <p:sldId id="260" r:id="rId9"/>
    <p:sldId id="261" r:id="rId10"/>
    <p:sldId id="270" r:id="rId11"/>
    <p:sldId id="266" r:id="rId12"/>
    <p:sldId id="262" r:id="rId13"/>
    <p:sldId id="263" r:id="rId14"/>
    <p:sldId id="265" r:id="rId15"/>
    <p:sldId id="264" r:id="rId16"/>
    <p:sldId id="267" r:id="rId17"/>
    <p:sldId id="268"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241754-F20A-9576-2CF7-6C8FD0EC2E1A}" name="South, Steve" initials="SS" userId="S::bj9613pc@minnstate.edu::2b9f8723-5dbd-4f75-ad23-967f3eb2df33" providerId="AD"/>
  <p188:author id="{7041F66C-F7DE-D9EA-0739-C5764260F11B}" name="Notch, Angie" initials="NA" userId="S::wm7873fn@minnstate.edu::4239f7bd-76ca-4429-a3e5-37944cfbc737" providerId="AD"/>
  <p188:author id="{F79B19AF-87C1-ED89-DFE5-F60249778FA3}" name="Hemmesch, Nicholas A" initials="HA" userId="S::ca2611po@minnstate.edu::df986830-9112-4aa4-b7ec-e4982c8229d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312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9C4C6A-8AF5-47A1-AF50-BDD3EE0261FD}" v="11" dt="2023-09-12T19:53:11.502"/>
    <p1510:client id="{186AC4F8-71E4-4BBD-8470-18A169B328A9}" v="14" dt="2023-09-11T21:22:37.971"/>
    <p1510:client id="{1A0D7A9E-DC9D-4A4F-A320-694EF0B9F0AC}" v="5" dt="2023-09-20T20:55:57.648"/>
    <p1510:client id="{235E7DEE-3B23-4493-8E8E-B7A9C533FA9E}" v="3" dt="2023-09-18T20:44:03.542"/>
    <p1510:client id="{25DFD2EB-1C3B-4CB8-BA32-8F93B18A098C}" v="87" dt="2023-09-12T15:26:35.904"/>
    <p1510:client id="{2847030C-8CD0-4858-88EE-E53A2074A28D}" v="81" dt="2023-09-27T19:05:05.236"/>
    <p1510:client id="{28B700D1-733E-4CE9-9460-9AB5EAABB732}" v="10" dt="2023-09-13T14:35:57.736"/>
    <p1510:client id="{2A9237AB-2031-4780-BEA1-738B6B67A97D}" v="2" dt="2023-09-25T21:03:28.969"/>
    <p1510:client id="{2AF6B6B2-493C-42A9-A7FF-062F7704C958}" v="99" dt="2023-09-11T20:53:27.105"/>
    <p1510:client id="{327A1BC9-F4D0-4B9C-B99A-0A179F915A3D}" v="57" dt="2023-09-12T20:30:51.166"/>
    <p1510:client id="{3845BC4B-DFBC-4F55-BB81-0880B93FD41F}" v="422" dt="2023-09-25T20:47:14.601"/>
    <p1510:client id="{3AF1E95C-6AA7-4B91-82A3-95157A79B2BC}" v="154" dt="2023-09-12T16:27:14.614"/>
    <p1510:client id="{45CD5B5A-3A7F-46F1-9F51-30B6E2DAB051}" v="11" dt="2023-09-25T20:48:56.918"/>
    <p1510:client id="{48111674-5167-485A-856A-7CC214CFA946}" v="6" dt="2023-09-13T19:31:22.888"/>
    <p1510:client id="{49EE413B-E2A2-469E-9D7D-25408FE93AC8}" v="7" dt="2023-09-11T21:44:58.523"/>
    <p1510:client id="{4C03C41A-817F-494F-9F90-0AED4A41B721}" v="12" dt="2023-09-11T21:36:50.210"/>
    <p1510:client id="{4E928067-3854-41C1-A209-2D9EBD47E42A}" v="21" dt="2023-09-13T20:14:05.176"/>
    <p1510:client id="{5BF0D929-6B8A-4C47-B78D-B15769DFC954}" v="61" dt="2023-09-20T19:26:26.568"/>
    <p1510:client id="{5E15D1E5-7404-4C5D-AF8C-84D898FB5AFF}" v="50" dt="2023-09-18T21:44:24.045"/>
    <p1510:client id="{61E64963-960D-4BE7-8B91-AFF6502256B3}" v="5" dt="2023-09-13T20:04:08.867"/>
    <p1510:client id="{6336407B-3C41-48D4-9406-C8DB35E32817}" v="4" dt="2023-09-13T14:20:20.030"/>
    <p1510:client id="{6BCEA2DC-B4EC-4006-8DF8-12C474BA616F}" v="2" dt="2023-09-18T20:40:24.372"/>
    <p1510:client id="{96A3C585-109C-403A-9599-3692DA61712E}" v="85" dt="2023-09-27T18:12:45.838"/>
    <p1510:client id="{AA142738-2227-4E54-8CA1-161FC636D4FB}" v="22" dt="2023-09-11T21:08:39.995"/>
    <p1510:client id="{AE50437B-9637-413E-AD33-147350229B61}" v="11" dt="2023-09-12T15:35:15.310"/>
    <p1510:client id="{B32C18B6-B43A-4241-B374-D0A7E76A76AD}" v="1" dt="2023-09-25T20:57:55.480"/>
    <p1510:client id="{B533D581-B147-478C-A394-FD0FDA4ED98A}" v="462" dt="2023-09-12T21:56:33.188"/>
    <p1510:client id="{C39C517C-500E-40E8-94C3-861D9B2E29FE}" v="14" dt="2023-09-13T14:46:31.310"/>
    <p1510:client id="{C6C6E147-EF71-43D7-81D4-27BD2F437FDD}" v="18" dt="2023-09-15T21:29:59.518"/>
    <p1510:client id="{DCFA0EF5-684C-481D-8C2A-DB8B8358A8EB}" v="19" dt="2023-09-12T19:29:00.990"/>
    <p1510:client id="{DE0C96C5-B5FF-4E45-9B8D-0AF11AC38948}" v="6" dt="2023-09-21T20:23:06.683"/>
    <p1510:client id="{F5B1C709-6E6F-45EF-B581-31B5A0988888}" v="32" dt="2023-09-11T22:12:49.074"/>
    <p1510:client id="{F92AD4C3-5040-47F3-97A4-99E59AC0CFA7}" v="5" dt="2023-09-13T20:36:37.8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0FCDB-E6C9-4A1B-BA8C-81137546D9A6}" type="datetimeFigureOut">
              <a:t>10/17/2023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72904-BFF3-491A-BCBC-80B1377A5C1E}" type="slidenum">
              <a:t>‹#›</a:t>
            </a:fld>
            <a:endParaRPr lang="en-US"/>
          </a:p>
        </p:txBody>
      </p:sp>
    </p:spTree>
    <p:extLst>
      <p:ext uri="{BB962C8B-B14F-4D97-AF65-F5344CB8AC3E}">
        <p14:creationId xmlns:p14="http://schemas.microsoft.com/office/powerpoint/2010/main" val="2619374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Managing teleworkers is not radically different than managing in person employees. The same basic principles apply.  However, there is a need for at least some review of the position and supervisory expectations.</a:t>
            </a:r>
          </a:p>
          <a:p>
            <a:endParaRPr lang="en-US">
              <a:ea typeface="Calibri"/>
              <a:cs typeface="Calibri"/>
            </a:endParaRPr>
          </a:p>
          <a:p>
            <a:r>
              <a:rPr lang="en-US">
                <a:ea typeface="Calibri"/>
                <a:cs typeface="Calibri"/>
              </a:rPr>
              <a:t>-Review current goals for the position and see if they need to be adjusted as a result of telework.  If there are no goals for the position (the form reviews this too), then you need to create goals and objectives to help measure the effectiveness of the telework arrangement.  </a:t>
            </a:r>
          </a:p>
          <a:p>
            <a:endParaRPr lang="en-US">
              <a:ea typeface="Calibri"/>
              <a:cs typeface="Calibri"/>
            </a:endParaRPr>
          </a:p>
          <a:p>
            <a:r>
              <a:rPr lang="en-US">
                <a:ea typeface="Calibri"/>
                <a:cs typeface="Calibri"/>
              </a:rPr>
              <a:t>-Set expectations for employees in relation to telework, evaluate whether expectations will change or not as a result of telework.  Make sure you communicate clearly around expectations, as clear expectation setting and communication around expectations can be an issue with telework if they are not properly set ahead of time and on an ongoing basis if challenges arise.  </a:t>
            </a:r>
          </a:p>
          <a:p>
            <a:endParaRPr lang="en-US">
              <a:ea typeface="Calibri"/>
              <a:cs typeface="Calibri"/>
            </a:endParaRPr>
          </a:p>
          <a:p>
            <a:r>
              <a:rPr lang="en-US">
                <a:ea typeface="Calibri"/>
                <a:cs typeface="Calibri"/>
              </a:rPr>
              <a:t>-Keep a focus on results with telework. </a:t>
            </a:r>
          </a:p>
          <a:p>
            <a:endParaRPr lang="en-US">
              <a:ea typeface="Calibri"/>
              <a:cs typeface="Calibri"/>
            </a:endParaRPr>
          </a:p>
          <a:p>
            <a:r>
              <a:rPr lang="en-US">
                <a:ea typeface="Calibri"/>
                <a:cs typeface="Calibri"/>
              </a:rPr>
              <a:t>-Documentation is very important with telework.  If results aren't getting accomplished, then make sure to document the gaps, and document the communication you have with employees regarding that.  Having documented expectations and goals—and documenting times that they aren't met (and corrective communication around that) is v. important in any supervisory relationship, but especially with telework.</a:t>
            </a:r>
          </a:p>
        </p:txBody>
      </p:sp>
      <p:sp>
        <p:nvSpPr>
          <p:cNvPr id="4" name="Slide Number Placeholder 3"/>
          <p:cNvSpPr>
            <a:spLocks noGrp="1"/>
          </p:cNvSpPr>
          <p:nvPr>
            <p:ph type="sldNum" sz="quarter" idx="5"/>
          </p:nvPr>
        </p:nvSpPr>
        <p:spPr/>
        <p:txBody>
          <a:bodyPr/>
          <a:lstStyle/>
          <a:p>
            <a:fld id="{4AF72904-BFF3-491A-BCBC-80B1377A5C1E}" type="slidenum">
              <a:t>10</a:t>
            </a:fld>
            <a:endParaRPr lang="en-US"/>
          </a:p>
        </p:txBody>
      </p:sp>
    </p:spTree>
    <p:extLst>
      <p:ext uri="{BB962C8B-B14F-4D97-AF65-F5344CB8AC3E}">
        <p14:creationId xmlns:p14="http://schemas.microsoft.com/office/powerpoint/2010/main" val="1976515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-Frequent communication is vital when teleworking.  Otherwise, disconnection with the rest of the team and the supervisor can occur.</a:t>
            </a:r>
          </a:p>
          <a:p>
            <a:endParaRPr lang="en-US" dirty="0">
              <a:ea typeface="Calibri"/>
              <a:cs typeface="Calibri"/>
            </a:endParaRPr>
          </a:p>
          <a:p>
            <a:r>
              <a:rPr lang="en-US">
                <a:ea typeface="Calibri"/>
                <a:cs typeface="Calibri"/>
              </a:rPr>
              <a:t>-Telework requires trust and delegation.  While you should schedule and have an expectation of frequent communication, avoid micromanaging.  Scheduled communication and check-ins can help avoid the perception of micromanagement.</a:t>
            </a:r>
          </a:p>
          <a:p>
            <a:endParaRPr lang="en-US" dirty="0">
              <a:ea typeface="Calibri"/>
              <a:cs typeface="Calibri"/>
            </a:endParaRPr>
          </a:p>
          <a:p>
            <a:r>
              <a:rPr lang="en-US" dirty="0">
                <a:ea typeface="Calibri"/>
                <a:cs typeface="Calibri"/>
              </a:rPr>
              <a:t>-Flexibility and adjustment is key to telework success.  Align telework arrangements, goals and expectations to meet the needs of the office/department.  Ensure that goals are achieved and expectations are met, but also embrace flexibility when possible.</a:t>
            </a:r>
          </a:p>
        </p:txBody>
      </p:sp>
      <p:sp>
        <p:nvSpPr>
          <p:cNvPr id="4" name="Slide Number Placeholder 3"/>
          <p:cNvSpPr>
            <a:spLocks noGrp="1"/>
          </p:cNvSpPr>
          <p:nvPr>
            <p:ph type="sldNum" sz="quarter" idx="5"/>
          </p:nvPr>
        </p:nvSpPr>
        <p:spPr/>
        <p:txBody>
          <a:bodyPr/>
          <a:lstStyle/>
          <a:p>
            <a:fld id="{4AF72904-BFF3-491A-BCBC-80B1377A5C1E}" type="slidenum">
              <a:rPr lang="en-US"/>
              <a:t>11</a:t>
            </a:fld>
            <a:endParaRPr lang="en-US"/>
          </a:p>
        </p:txBody>
      </p:sp>
    </p:spTree>
    <p:extLst>
      <p:ext uri="{BB962C8B-B14F-4D97-AF65-F5344CB8AC3E}">
        <p14:creationId xmlns:p14="http://schemas.microsoft.com/office/powerpoint/2010/main" val="341980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-W/o the EE in the office every day, it can be more challenging to maintain a good supervisory relationship with an employee.  Scheduling structured check ins is essential to making telework work while maintaining a good supervisory relationship.</a:t>
            </a:r>
          </a:p>
          <a:p>
            <a:endParaRPr lang="en-US" dirty="0">
              <a:ea typeface="Calibri"/>
              <a:cs typeface="Calibri"/>
            </a:endParaRPr>
          </a:p>
          <a:p>
            <a:r>
              <a:rPr lang="en-US" dirty="0">
                <a:ea typeface="Calibri"/>
                <a:cs typeface="Calibri"/>
              </a:rPr>
              <a:t>-Studies have shown that employees can sometimes have negative outcomes from less frequent feedback and coaching in telework situations.  Scheduling times to do this with your employees—and sticking to that schedule is essential in a teleworking relationship.  </a:t>
            </a:r>
          </a:p>
          <a:p>
            <a:endParaRPr lang="en-US" dirty="0">
              <a:ea typeface="Calibri"/>
              <a:cs typeface="Calibri"/>
            </a:endParaRPr>
          </a:p>
          <a:p>
            <a:r>
              <a:rPr lang="en-US" dirty="0">
                <a:ea typeface="Calibri"/>
                <a:cs typeface="Calibri"/>
              </a:rPr>
              <a:t>-This slide has some sample questions to ask in these check ins.  </a:t>
            </a:r>
          </a:p>
        </p:txBody>
      </p:sp>
      <p:sp>
        <p:nvSpPr>
          <p:cNvPr id="4" name="Slide Number Placeholder 3"/>
          <p:cNvSpPr>
            <a:spLocks noGrp="1"/>
          </p:cNvSpPr>
          <p:nvPr>
            <p:ph type="sldNum" sz="quarter" idx="5"/>
          </p:nvPr>
        </p:nvSpPr>
        <p:spPr/>
        <p:txBody>
          <a:bodyPr/>
          <a:lstStyle/>
          <a:p>
            <a:fld id="{4AF72904-BFF3-491A-BCBC-80B1377A5C1E}" type="slidenum">
              <a:t>12</a:t>
            </a:fld>
            <a:endParaRPr lang="en-US"/>
          </a:p>
        </p:txBody>
      </p:sp>
    </p:spTree>
    <p:extLst>
      <p:ext uri="{BB962C8B-B14F-4D97-AF65-F5344CB8AC3E}">
        <p14:creationId xmlns:p14="http://schemas.microsoft.com/office/powerpoint/2010/main" val="348478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IT has been piloting this for the last year.  Phil and Amy have agreed to join us and discuss what has and hasn't worked for them</a:t>
            </a:r>
          </a:p>
          <a:p>
            <a:endParaRPr lang="en-US">
              <a:ea typeface="Calibri"/>
              <a:cs typeface="Calibri"/>
            </a:endParaRPr>
          </a:p>
          <a:p>
            <a:r>
              <a:rPr lang="en-US">
                <a:ea typeface="Calibri"/>
                <a:cs typeface="Calibri"/>
              </a:rPr>
              <a:t>--If you have a question for Phil and Amy, please indicate that in the chat—otherwise, we will assume that questions in the chat are for HR and will answer them at the end. </a:t>
            </a:r>
          </a:p>
        </p:txBody>
      </p:sp>
      <p:sp>
        <p:nvSpPr>
          <p:cNvPr id="4" name="Slide Number Placeholder 3"/>
          <p:cNvSpPr>
            <a:spLocks noGrp="1"/>
          </p:cNvSpPr>
          <p:nvPr>
            <p:ph type="sldNum" sz="quarter" idx="5"/>
          </p:nvPr>
        </p:nvSpPr>
        <p:spPr/>
        <p:txBody>
          <a:bodyPr/>
          <a:lstStyle/>
          <a:p>
            <a:fld id="{4AF72904-BFF3-491A-BCBC-80B1377A5C1E}" type="slidenum">
              <a:t>14</a:t>
            </a:fld>
            <a:endParaRPr lang="en-US"/>
          </a:p>
        </p:txBody>
      </p:sp>
    </p:spTree>
    <p:extLst>
      <p:ext uri="{BB962C8B-B14F-4D97-AF65-F5344CB8AC3E}">
        <p14:creationId xmlns:p14="http://schemas.microsoft.com/office/powerpoint/2010/main" val="2585744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2185" y="394196"/>
            <a:ext cx="5407629" cy="2920119"/>
          </a:xfrm>
          <a:prstGeom prst="rect">
            <a:avLst/>
          </a:prstGeom>
        </p:spPr>
      </p:pic>
      <p:sp>
        <p:nvSpPr>
          <p:cNvPr id="8" name="Rectangle 7"/>
          <p:cNvSpPr/>
          <p:nvPr userDrawn="1"/>
        </p:nvSpPr>
        <p:spPr>
          <a:xfrm>
            <a:off x="0" y="5677319"/>
            <a:ext cx="12192000" cy="11806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3406390"/>
            <a:ext cx="9144000" cy="1731408"/>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24000" y="5229873"/>
            <a:ext cx="9144000" cy="127140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089219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82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33794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21767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43993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9220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9220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99370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282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282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690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7403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19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7401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70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65082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7313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70030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48263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6"/>
            <a:ext cx="10515600" cy="39823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354380" y="5911346"/>
            <a:ext cx="5483239" cy="660435"/>
          </a:xfrm>
          <a:prstGeom prst="rect">
            <a:avLst/>
          </a:prstGeom>
        </p:spPr>
      </p:pic>
    </p:spTree>
    <p:extLst>
      <p:ext uri="{BB962C8B-B14F-4D97-AF65-F5344CB8AC3E}">
        <p14:creationId xmlns:p14="http://schemas.microsoft.com/office/powerpoint/2010/main" val="1723398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b="1" kern="1200">
          <a:solidFill>
            <a:srgbClr val="D31245"/>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2800" kern="1200">
          <a:solidFill>
            <a:schemeClr val="tx1">
              <a:lumMod val="50000"/>
              <a:lumOff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1">
              <a:lumMod val="50000"/>
              <a:lumOff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000" kern="1200">
          <a:solidFill>
            <a:schemeClr val="tx1">
              <a:lumMod val="50000"/>
              <a:lumOff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n.gov/mmb-stat/policies/1422-telework.pdf" TargetMode="External"/><Relationship Id="rId2" Type="http://schemas.openxmlformats.org/officeDocument/2006/relationships/hyperlink" Target="https://www5.stcloudstate.edu/Policies/SCSU/Viewer.aspx?id=157&amp;v=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Telework Policy Supervisor Town Hall</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41101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399E-1799-6D65-3582-56E397E77FEF}"/>
              </a:ext>
            </a:extLst>
          </p:cNvPr>
          <p:cNvSpPr>
            <a:spLocks noGrp="1"/>
          </p:cNvSpPr>
          <p:nvPr>
            <p:ph type="title"/>
          </p:nvPr>
        </p:nvSpPr>
        <p:spPr>
          <a:xfrm>
            <a:off x="838200" y="365125"/>
            <a:ext cx="11183420" cy="1325563"/>
          </a:xfrm>
        </p:spPr>
        <p:txBody>
          <a:bodyPr>
            <a:normAutofit/>
          </a:bodyPr>
          <a:lstStyle/>
          <a:p>
            <a:r>
              <a:rPr lang="en-US" sz="3600">
                <a:latin typeface="Arial"/>
                <a:cs typeface="Arial"/>
              </a:rPr>
              <a:t>Tips for Managing Teleworking/Hybrid Employees</a:t>
            </a:r>
            <a:endParaRPr lang="en-US" sz="3600"/>
          </a:p>
        </p:txBody>
      </p:sp>
      <p:pic>
        <p:nvPicPr>
          <p:cNvPr id="7" name="Content Placeholder 6" descr="A screenshot of a web page&#10;&#10;Description automatically generated">
            <a:extLst>
              <a:ext uri="{FF2B5EF4-FFF2-40B4-BE49-F238E27FC236}">
                <a16:creationId xmlns:a16="http://schemas.microsoft.com/office/drawing/2014/main" id="{262777BC-C8A2-CFE7-F97D-46DA3D7CC973}"/>
              </a:ext>
            </a:extLst>
          </p:cNvPr>
          <p:cNvPicPr>
            <a:picLocks noGrp="1" noChangeAspect="1"/>
          </p:cNvPicPr>
          <p:nvPr>
            <p:ph idx="1"/>
          </p:nvPr>
        </p:nvPicPr>
        <p:blipFill>
          <a:blip r:embed="rId3"/>
          <a:stretch>
            <a:fillRect/>
          </a:stretch>
        </p:blipFill>
        <p:spPr>
          <a:xfrm>
            <a:off x="1829218" y="1437438"/>
            <a:ext cx="7843451" cy="4370510"/>
          </a:xfrm>
        </p:spPr>
      </p:pic>
    </p:spTree>
    <p:extLst>
      <p:ext uri="{BB962C8B-B14F-4D97-AF65-F5344CB8AC3E}">
        <p14:creationId xmlns:p14="http://schemas.microsoft.com/office/powerpoint/2010/main" val="2351506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70A7A-D81B-906E-64DE-692DDD42EBA4}"/>
              </a:ext>
            </a:extLst>
          </p:cNvPr>
          <p:cNvSpPr>
            <a:spLocks noGrp="1"/>
          </p:cNvSpPr>
          <p:nvPr>
            <p:ph type="title"/>
          </p:nvPr>
        </p:nvSpPr>
        <p:spPr>
          <a:xfrm>
            <a:off x="838200" y="365125"/>
            <a:ext cx="10515600" cy="261639"/>
          </a:xfrm>
        </p:spPr>
        <p:txBody>
          <a:bodyPr>
            <a:normAutofit fontScale="90000"/>
          </a:bodyPr>
          <a:lstStyle/>
          <a:p>
            <a:endParaRPr lang="en-US"/>
          </a:p>
        </p:txBody>
      </p:sp>
      <p:pic>
        <p:nvPicPr>
          <p:cNvPr id="4" name="Content Placeholder 3" descr="A diagram of a performance management&#10;&#10;Description automatically generated">
            <a:extLst>
              <a:ext uri="{FF2B5EF4-FFF2-40B4-BE49-F238E27FC236}">
                <a16:creationId xmlns:a16="http://schemas.microsoft.com/office/drawing/2014/main" id="{2E607920-BF2C-B385-59B3-2F1362FC43B4}"/>
              </a:ext>
            </a:extLst>
          </p:cNvPr>
          <p:cNvPicPr>
            <a:picLocks noGrp="1" noChangeAspect="1"/>
          </p:cNvPicPr>
          <p:nvPr>
            <p:ph idx="1"/>
          </p:nvPr>
        </p:nvPicPr>
        <p:blipFill>
          <a:blip r:embed="rId3"/>
          <a:stretch>
            <a:fillRect/>
          </a:stretch>
        </p:blipFill>
        <p:spPr>
          <a:xfrm>
            <a:off x="1497170" y="862343"/>
            <a:ext cx="9197659" cy="4945605"/>
          </a:xfrm>
        </p:spPr>
      </p:pic>
    </p:spTree>
    <p:extLst>
      <p:ext uri="{BB962C8B-B14F-4D97-AF65-F5344CB8AC3E}">
        <p14:creationId xmlns:p14="http://schemas.microsoft.com/office/powerpoint/2010/main" val="746806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D76B-8F6C-7FA8-C8E7-ED363A280A24}"/>
              </a:ext>
            </a:extLst>
          </p:cNvPr>
          <p:cNvSpPr>
            <a:spLocks noGrp="1"/>
          </p:cNvSpPr>
          <p:nvPr>
            <p:ph type="title"/>
          </p:nvPr>
        </p:nvSpPr>
        <p:spPr>
          <a:xfrm>
            <a:off x="838200" y="365125"/>
            <a:ext cx="10515600" cy="175375"/>
          </a:xfrm>
        </p:spPr>
        <p:txBody>
          <a:bodyPr>
            <a:normAutofit fontScale="90000"/>
          </a:bodyPr>
          <a:lstStyle/>
          <a:p>
            <a:endParaRPr lang="en-US"/>
          </a:p>
        </p:txBody>
      </p:sp>
      <p:pic>
        <p:nvPicPr>
          <p:cNvPr id="4" name="Content Placeholder 3" descr="A screenshot of a web page&#10;&#10;Description automatically generated">
            <a:extLst>
              <a:ext uri="{FF2B5EF4-FFF2-40B4-BE49-F238E27FC236}">
                <a16:creationId xmlns:a16="http://schemas.microsoft.com/office/drawing/2014/main" id="{ABA54A52-9FE7-8799-01DB-72C9622A6189}"/>
              </a:ext>
            </a:extLst>
          </p:cNvPr>
          <p:cNvPicPr>
            <a:picLocks noGrp="1" noChangeAspect="1"/>
          </p:cNvPicPr>
          <p:nvPr>
            <p:ph idx="1"/>
          </p:nvPr>
        </p:nvPicPr>
        <p:blipFill>
          <a:blip r:embed="rId3"/>
          <a:stretch>
            <a:fillRect/>
          </a:stretch>
        </p:blipFill>
        <p:spPr>
          <a:xfrm>
            <a:off x="2252636" y="977363"/>
            <a:ext cx="7859256" cy="4442396"/>
          </a:xfrm>
        </p:spPr>
      </p:pic>
    </p:spTree>
    <p:extLst>
      <p:ext uri="{BB962C8B-B14F-4D97-AF65-F5344CB8AC3E}">
        <p14:creationId xmlns:p14="http://schemas.microsoft.com/office/powerpoint/2010/main" val="913774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B752C-29B7-0105-C1D4-832F87EB9238}"/>
              </a:ext>
            </a:extLst>
          </p:cNvPr>
          <p:cNvSpPr>
            <a:spLocks noGrp="1"/>
          </p:cNvSpPr>
          <p:nvPr>
            <p:ph type="title"/>
          </p:nvPr>
        </p:nvSpPr>
        <p:spPr/>
        <p:txBody>
          <a:bodyPr>
            <a:normAutofit/>
          </a:bodyPr>
          <a:lstStyle/>
          <a:p>
            <a:r>
              <a:rPr lang="en-US" sz="3600">
                <a:latin typeface="Arial"/>
                <a:cs typeface="Arial"/>
              </a:rPr>
              <a:t>FAQs</a:t>
            </a:r>
            <a:endParaRPr lang="en-US" sz="3600"/>
          </a:p>
        </p:txBody>
      </p:sp>
      <p:sp>
        <p:nvSpPr>
          <p:cNvPr id="3" name="Content Placeholder 2">
            <a:extLst>
              <a:ext uri="{FF2B5EF4-FFF2-40B4-BE49-F238E27FC236}">
                <a16:creationId xmlns:a16="http://schemas.microsoft.com/office/drawing/2014/main" id="{6F155A5C-87E9-2BBE-2A91-3BFDA22DA6C3}"/>
              </a:ext>
            </a:extLst>
          </p:cNvPr>
          <p:cNvSpPr>
            <a:spLocks noGrp="1"/>
          </p:cNvSpPr>
          <p:nvPr>
            <p:ph idx="1"/>
          </p:nvPr>
        </p:nvSpPr>
        <p:spPr>
          <a:xfrm>
            <a:off x="338959" y="1281278"/>
            <a:ext cx="11592909" cy="4833221"/>
          </a:xfrm>
        </p:spPr>
        <p:txBody>
          <a:bodyPr vert="horz" lIns="91440" tIns="45720" rIns="91440" bIns="45720" rtlCol="0" anchor="t">
            <a:normAutofit fontScale="70000" lnSpcReduction="20000"/>
          </a:bodyPr>
          <a:lstStyle/>
          <a:p>
            <a:r>
              <a:rPr lang="en-US" dirty="0">
                <a:latin typeface="Arial"/>
                <a:cs typeface="Arial"/>
              </a:rPr>
              <a:t>Can an employee work from another state?</a:t>
            </a:r>
            <a:endParaRPr lang="en-US" dirty="0"/>
          </a:p>
          <a:p>
            <a:pPr lvl="1">
              <a:buClr>
                <a:srgbClr val="000000"/>
              </a:buClr>
            </a:pPr>
            <a:r>
              <a:rPr lang="en-US" dirty="0">
                <a:latin typeface="Arial"/>
                <a:cs typeface="Arial"/>
              </a:rPr>
              <a:t>Yes, however HR needs to be notified as there are tax implications &amp; Worker's Compensation considerations</a:t>
            </a:r>
          </a:p>
          <a:p>
            <a:pPr>
              <a:buClr>
                <a:srgbClr val="000000"/>
              </a:buClr>
            </a:pPr>
            <a:r>
              <a:rPr lang="en-US" dirty="0">
                <a:latin typeface="Arial"/>
                <a:cs typeface="Arial"/>
              </a:rPr>
              <a:t>Can an employee work from another country?</a:t>
            </a:r>
            <a:endParaRPr lang="en-US" dirty="0"/>
          </a:p>
          <a:p>
            <a:pPr lvl="1">
              <a:buClr>
                <a:srgbClr val="000000"/>
              </a:buClr>
            </a:pPr>
            <a:r>
              <a:rPr lang="en-US" dirty="0">
                <a:latin typeface="Arial"/>
                <a:cs typeface="Arial"/>
              </a:rPr>
              <a:t>No, this is prohibited by MMB. Employment, Worker's Compensation, and tax laws vary widely outside the United States and makes it difficult to ensure compliance. </a:t>
            </a:r>
          </a:p>
          <a:p>
            <a:pPr>
              <a:buClr>
                <a:srgbClr val="000000"/>
              </a:buClr>
            </a:pPr>
            <a:r>
              <a:rPr lang="en-US" dirty="0">
                <a:latin typeface="Arial"/>
                <a:cs typeface="Arial"/>
              </a:rPr>
              <a:t>Do I have to provide additional monitors &amp; equipment for working from home?</a:t>
            </a:r>
            <a:endParaRPr lang="en-US" dirty="0"/>
          </a:p>
          <a:p>
            <a:pPr lvl="1">
              <a:buClr>
                <a:srgbClr val="000000"/>
              </a:buClr>
            </a:pPr>
            <a:r>
              <a:rPr lang="en-US" dirty="0">
                <a:latin typeface="Arial"/>
                <a:cs typeface="Arial"/>
              </a:rPr>
              <a:t>Per the MMB Policy, it is the agency's discretion what equipment and software is provided. </a:t>
            </a:r>
          </a:p>
          <a:p>
            <a:pPr>
              <a:buClr>
                <a:srgbClr val="000000"/>
              </a:buClr>
            </a:pPr>
            <a:r>
              <a:rPr lang="en-US" dirty="0">
                <a:latin typeface="Arial"/>
                <a:cs typeface="Arial"/>
              </a:rPr>
              <a:t>What happens if campus is closed due to weather?</a:t>
            </a:r>
            <a:endParaRPr lang="en-US" dirty="0"/>
          </a:p>
          <a:p>
            <a:pPr lvl="1">
              <a:buClr>
                <a:srgbClr val="000000"/>
              </a:buClr>
            </a:pPr>
            <a:r>
              <a:rPr lang="en-US" dirty="0">
                <a:latin typeface="Arial"/>
                <a:cs typeface="Arial"/>
              </a:rPr>
              <a:t>Per MMB Policy, teleworkers need to perform work as normal.</a:t>
            </a:r>
          </a:p>
          <a:p>
            <a:pPr>
              <a:buClr>
                <a:srgbClr val="000000"/>
              </a:buClr>
            </a:pPr>
            <a:r>
              <a:rPr lang="en-US" dirty="0">
                <a:latin typeface="Arial"/>
                <a:cs typeface="Arial"/>
              </a:rPr>
              <a:t>Does SCSU help pay for internet?</a:t>
            </a:r>
            <a:endParaRPr lang="en-US" dirty="0"/>
          </a:p>
          <a:p>
            <a:pPr lvl="1">
              <a:buClr>
                <a:srgbClr val="000000"/>
              </a:buClr>
            </a:pPr>
            <a:r>
              <a:rPr lang="en-US" dirty="0">
                <a:latin typeface="Arial"/>
                <a:cs typeface="Arial"/>
              </a:rPr>
              <a:t>Per MMB Policy, agencies assume no responsibility for internet, furniture, telephone, etc.</a:t>
            </a:r>
          </a:p>
          <a:p>
            <a:pPr>
              <a:buClr>
                <a:srgbClr val="000000"/>
              </a:buClr>
            </a:pPr>
            <a:r>
              <a:rPr lang="en-US" dirty="0">
                <a:latin typeface="Arial"/>
                <a:cs typeface="Arial"/>
              </a:rPr>
              <a:t>What if my internet is unreliable?</a:t>
            </a:r>
            <a:endParaRPr lang="en-US" dirty="0"/>
          </a:p>
          <a:p>
            <a:pPr lvl="1">
              <a:buClr>
                <a:srgbClr val="000000"/>
              </a:buClr>
            </a:pPr>
            <a:r>
              <a:rPr lang="en-US" dirty="0">
                <a:latin typeface="Arial"/>
                <a:cs typeface="Arial"/>
              </a:rPr>
              <a:t>You likely need to have this resolved before telework is an option. </a:t>
            </a:r>
          </a:p>
          <a:p>
            <a:pPr>
              <a:buClr>
                <a:srgbClr val="000000"/>
              </a:buClr>
            </a:pPr>
            <a:r>
              <a:rPr lang="en-US" dirty="0">
                <a:latin typeface="Arial"/>
                <a:cs typeface="Arial"/>
              </a:rPr>
              <a:t>Is there a difference between a remote worker and a teleworker?</a:t>
            </a:r>
          </a:p>
          <a:p>
            <a:pPr lvl="1">
              <a:buClr>
                <a:srgbClr val="000000"/>
              </a:buClr>
            </a:pPr>
            <a:r>
              <a:rPr lang="en-US" dirty="0">
                <a:latin typeface="Arial"/>
                <a:cs typeface="Arial"/>
              </a:rPr>
              <a:t>Yes – per MMB, a remote worker is remote as an employment condition and has a separate policy. Telework is optional for both the agency and the employee. </a:t>
            </a:r>
          </a:p>
          <a:p>
            <a:pPr lvl="1">
              <a:buClr>
                <a:srgbClr val="000000"/>
              </a:buClr>
            </a:pPr>
            <a:endParaRPr lang="en-US" sz="1800" dirty="0">
              <a:latin typeface="Arial"/>
              <a:cs typeface="Arial"/>
            </a:endParaRPr>
          </a:p>
        </p:txBody>
      </p:sp>
    </p:spTree>
    <p:extLst>
      <p:ext uri="{BB962C8B-B14F-4D97-AF65-F5344CB8AC3E}">
        <p14:creationId xmlns:p14="http://schemas.microsoft.com/office/powerpoint/2010/main" val="288612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51E16-83B2-E97E-56C5-27BFD922EDC7}"/>
              </a:ext>
            </a:extLst>
          </p:cNvPr>
          <p:cNvSpPr>
            <a:spLocks noGrp="1"/>
          </p:cNvSpPr>
          <p:nvPr>
            <p:ph type="title"/>
          </p:nvPr>
        </p:nvSpPr>
        <p:spPr/>
        <p:txBody>
          <a:bodyPr/>
          <a:lstStyle/>
          <a:p>
            <a:r>
              <a:rPr lang="en-US">
                <a:latin typeface="Arial"/>
                <a:cs typeface="Arial"/>
              </a:rPr>
              <a:t>Speaker Panel</a:t>
            </a:r>
            <a:endParaRPr lang="en-US"/>
          </a:p>
        </p:txBody>
      </p:sp>
      <p:sp>
        <p:nvSpPr>
          <p:cNvPr id="3" name="Content Placeholder 2">
            <a:extLst>
              <a:ext uri="{FF2B5EF4-FFF2-40B4-BE49-F238E27FC236}">
                <a16:creationId xmlns:a16="http://schemas.microsoft.com/office/drawing/2014/main" id="{007D1AAF-2BB9-5515-75C6-FC74CBB708D1}"/>
              </a:ext>
            </a:extLst>
          </p:cNvPr>
          <p:cNvSpPr>
            <a:spLocks noGrp="1"/>
          </p:cNvSpPr>
          <p:nvPr>
            <p:ph idx="1"/>
          </p:nvPr>
        </p:nvSpPr>
        <p:spPr/>
        <p:txBody>
          <a:bodyPr vert="horz" lIns="91440" tIns="45720" rIns="91440" bIns="45720" rtlCol="0" anchor="t">
            <a:normAutofit/>
          </a:bodyPr>
          <a:lstStyle/>
          <a:p>
            <a:r>
              <a:rPr lang="en-US">
                <a:latin typeface="Arial"/>
                <a:cs typeface="Arial"/>
              </a:rPr>
              <a:t>Phil Thorson – VP for Technology Strategy &amp; CIO</a:t>
            </a:r>
          </a:p>
          <a:p>
            <a:pPr>
              <a:buClr>
                <a:srgbClr val="000000"/>
              </a:buClr>
            </a:pPr>
            <a:r>
              <a:rPr lang="en-US">
                <a:latin typeface="Arial"/>
                <a:cs typeface="Arial"/>
              </a:rPr>
              <a:t>Amy Simon</a:t>
            </a:r>
            <a:r>
              <a:rPr lang="en-US">
                <a:solidFill>
                  <a:schemeClr val="bg1">
                    <a:lumMod val="50000"/>
                  </a:schemeClr>
                </a:solidFill>
                <a:latin typeface="Arial"/>
                <a:cs typeface="Arial"/>
              </a:rPr>
              <a:t> - Director of IT Application Services and Integration</a:t>
            </a:r>
            <a:endParaRPr lang="en-US">
              <a:solidFill>
                <a:schemeClr val="bg1">
                  <a:lumMod val="50000"/>
                </a:schemeClr>
              </a:solidFill>
            </a:endParaRPr>
          </a:p>
        </p:txBody>
      </p:sp>
    </p:spTree>
    <p:extLst>
      <p:ext uri="{BB962C8B-B14F-4D97-AF65-F5344CB8AC3E}">
        <p14:creationId xmlns:p14="http://schemas.microsoft.com/office/powerpoint/2010/main" val="2901730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F4230-52A3-53EF-93A7-EE057824106F}"/>
              </a:ext>
            </a:extLst>
          </p:cNvPr>
          <p:cNvSpPr>
            <a:spLocks noGrp="1"/>
          </p:cNvSpPr>
          <p:nvPr>
            <p:ph type="title"/>
          </p:nvPr>
        </p:nvSpPr>
        <p:spPr/>
        <p:txBody>
          <a:bodyPr/>
          <a:lstStyle/>
          <a:p>
            <a:r>
              <a:rPr lang="en-US">
                <a:latin typeface="Arial"/>
                <a:cs typeface="Arial"/>
              </a:rPr>
              <a:t>Poll Questions</a:t>
            </a:r>
            <a:endParaRPr lang="en-US"/>
          </a:p>
        </p:txBody>
      </p:sp>
      <p:sp>
        <p:nvSpPr>
          <p:cNvPr id="3" name="Content Placeholder 2">
            <a:extLst>
              <a:ext uri="{FF2B5EF4-FFF2-40B4-BE49-F238E27FC236}">
                <a16:creationId xmlns:a16="http://schemas.microsoft.com/office/drawing/2014/main" id="{A093F764-EADD-5837-9BB0-9227C3418E47}"/>
              </a:ext>
            </a:extLst>
          </p:cNvPr>
          <p:cNvSpPr>
            <a:spLocks noGrp="1"/>
          </p:cNvSpPr>
          <p:nvPr>
            <p:ph idx="1"/>
          </p:nvPr>
        </p:nvSpPr>
        <p:spPr/>
        <p:txBody>
          <a:bodyPr vert="horz" lIns="91440" tIns="45720" rIns="91440" bIns="45720" rtlCol="0" anchor="t">
            <a:normAutofit/>
          </a:bodyPr>
          <a:lstStyle/>
          <a:p>
            <a:r>
              <a:rPr lang="en-US">
                <a:latin typeface="Arial"/>
                <a:cs typeface="Arial"/>
              </a:rPr>
              <a:t>What other HR-related training topics would you like to see offered for supervisors only?</a:t>
            </a:r>
          </a:p>
          <a:p>
            <a:pPr>
              <a:buClr>
                <a:srgbClr val="000000"/>
              </a:buClr>
            </a:pPr>
            <a:r>
              <a:rPr lang="en-US">
                <a:latin typeface="Arial"/>
                <a:cs typeface="Arial"/>
              </a:rPr>
              <a:t>What other HR-related training topics would you like to see offered for all employees?</a:t>
            </a:r>
          </a:p>
          <a:p>
            <a:pPr>
              <a:buClr>
                <a:srgbClr val="000000"/>
              </a:buClr>
            </a:pPr>
            <a:r>
              <a:rPr lang="en-US">
                <a:latin typeface="Arial"/>
                <a:cs typeface="Arial"/>
              </a:rPr>
              <a:t>When HR has training/town hall sessions like this, would you like to see 1 session offered, or 2 (i.e., 1 morning session, 1 afternoon session?)</a:t>
            </a:r>
          </a:p>
          <a:p>
            <a:pPr>
              <a:buClr>
                <a:srgbClr val="000000"/>
              </a:buClr>
            </a:pPr>
            <a:r>
              <a:rPr lang="en-US">
                <a:latin typeface="Arial"/>
                <a:cs typeface="Arial"/>
              </a:rPr>
              <a:t>Would you prefer in-person training/town hall sessions, zoom sessions, or hybrid?</a:t>
            </a:r>
          </a:p>
          <a:p>
            <a:pPr>
              <a:buClr>
                <a:srgbClr val="000000"/>
              </a:buClr>
            </a:pPr>
            <a:endParaRPr lang="en-US"/>
          </a:p>
        </p:txBody>
      </p:sp>
    </p:spTree>
    <p:extLst>
      <p:ext uri="{BB962C8B-B14F-4D97-AF65-F5344CB8AC3E}">
        <p14:creationId xmlns:p14="http://schemas.microsoft.com/office/powerpoint/2010/main" val="350122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p>
        </p:txBody>
      </p:sp>
      <p:sp>
        <p:nvSpPr>
          <p:cNvPr id="3" name="Content Placeholder 2"/>
          <p:cNvSpPr>
            <a:spLocks noGrp="1"/>
          </p:cNvSpPr>
          <p:nvPr>
            <p:ph idx="1"/>
          </p:nvPr>
        </p:nvSpPr>
        <p:spPr>
          <a:xfrm>
            <a:off x="838200" y="1456172"/>
            <a:ext cx="10515600" cy="4351776"/>
          </a:xfrm>
        </p:spPr>
        <p:txBody>
          <a:bodyPr vert="horz" lIns="91440" tIns="45720" rIns="91440" bIns="45720" rtlCol="0" anchor="t">
            <a:normAutofit/>
          </a:bodyPr>
          <a:lstStyle/>
          <a:p>
            <a:r>
              <a:rPr lang="en-US">
                <a:latin typeface="Arial"/>
                <a:cs typeface="Arial"/>
              </a:rPr>
              <a:t>SCSU Telework Policy &amp; MMB Telework Policy</a:t>
            </a:r>
            <a:endParaRPr lang="en-US"/>
          </a:p>
          <a:p>
            <a:pPr lvl="1"/>
            <a:r>
              <a:rPr lang="en-US">
                <a:latin typeface="Arial"/>
                <a:cs typeface="Arial"/>
                <a:hlinkClick r:id="rId2"/>
              </a:rPr>
              <a:t>https://www5.stcloudstate.edu/Policies/SCSU/Viewer.aspx?id=157&amp;v=1</a:t>
            </a:r>
            <a:endParaRPr lang="en-US">
              <a:latin typeface="Arial"/>
              <a:cs typeface="Arial"/>
            </a:endParaRPr>
          </a:p>
          <a:p>
            <a:pPr lvl="1">
              <a:buClr>
                <a:srgbClr val="000000"/>
              </a:buClr>
            </a:pPr>
            <a:r>
              <a:rPr lang="en-US">
                <a:latin typeface="Arial"/>
                <a:cs typeface="Arial"/>
                <a:hlinkClick r:id="rId3"/>
              </a:rPr>
              <a:t>https://mn.gov/mmb-stat/policies/1422-telework.pdf</a:t>
            </a:r>
            <a:endParaRPr lang="en-US">
              <a:latin typeface="Arial"/>
              <a:cs typeface="Arial"/>
            </a:endParaRPr>
          </a:p>
          <a:p>
            <a:pPr>
              <a:buClr>
                <a:srgbClr val="000000"/>
              </a:buClr>
            </a:pPr>
            <a:r>
              <a:rPr lang="en-US">
                <a:latin typeface="Arial"/>
                <a:cs typeface="Arial"/>
              </a:rPr>
              <a:t>SCSU Short Term Telework Policy</a:t>
            </a:r>
          </a:p>
          <a:p>
            <a:pPr lvl="1">
              <a:buClr>
                <a:srgbClr val="000000"/>
              </a:buClr>
            </a:pPr>
            <a:r>
              <a:rPr lang="en-US">
                <a:latin typeface="Arial"/>
                <a:cs typeface="Arial"/>
              </a:rPr>
              <a:t>https://www5.stcloudstate.edu/Policies/SCSU/Viewer.aspx?id=148</a:t>
            </a:r>
          </a:p>
          <a:p>
            <a:pPr>
              <a:buClr>
                <a:srgbClr val="000000"/>
              </a:buClr>
            </a:pPr>
            <a:r>
              <a:rPr lang="en-US">
                <a:latin typeface="Arial"/>
                <a:cs typeface="Arial"/>
              </a:rPr>
              <a:t>Considerations for Approving Telework Requests</a:t>
            </a:r>
          </a:p>
          <a:p>
            <a:pPr>
              <a:buClr>
                <a:srgbClr val="000000"/>
              </a:buClr>
            </a:pPr>
            <a:r>
              <a:rPr lang="en-US">
                <a:latin typeface="Arial"/>
                <a:cs typeface="Arial"/>
              </a:rPr>
              <a:t>Tips for Managing Telework Employees</a:t>
            </a:r>
          </a:p>
          <a:p>
            <a:pPr>
              <a:buClr>
                <a:srgbClr val="000000"/>
              </a:buClr>
            </a:pPr>
            <a:r>
              <a:rPr lang="en-US">
                <a:latin typeface="Arial"/>
                <a:cs typeface="Arial"/>
              </a:rPr>
              <a:t>FAQs</a:t>
            </a:r>
          </a:p>
          <a:p>
            <a:pPr>
              <a:buClr>
                <a:srgbClr val="000000"/>
              </a:buClr>
            </a:pPr>
            <a:r>
              <a:rPr lang="en-US">
                <a:latin typeface="Arial"/>
                <a:cs typeface="Arial"/>
              </a:rPr>
              <a:t>Speaker Panel – Amy Simon &amp; Phil Thorson</a:t>
            </a:r>
          </a:p>
          <a:p>
            <a:pPr marL="0" indent="0">
              <a:buClr>
                <a:srgbClr val="000000"/>
              </a:buClr>
              <a:buNone/>
            </a:pPr>
            <a:endParaRPr lang="en-US">
              <a:latin typeface="Arial"/>
              <a:cs typeface="Arial"/>
            </a:endParaRPr>
          </a:p>
        </p:txBody>
      </p:sp>
    </p:spTree>
    <p:extLst>
      <p:ext uri="{BB962C8B-B14F-4D97-AF65-F5344CB8AC3E}">
        <p14:creationId xmlns:p14="http://schemas.microsoft.com/office/powerpoint/2010/main" val="1653353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F110-DD4B-2E6D-2243-1CFC33F59650}"/>
              </a:ext>
            </a:extLst>
          </p:cNvPr>
          <p:cNvSpPr>
            <a:spLocks noGrp="1"/>
          </p:cNvSpPr>
          <p:nvPr>
            <p:ph type="title"/>
          </p:nvPr>
        </p:nvSpPr>
        <p:spPr/>
        <p:txBody>
          <a:bodyPr>
            <a:normAutofit/>
          </a:bodyPr>
          <a:lstStyle/>
          <a:p>
            <a:r>
              <a:rPr lang="en-US" sz="3600">
                <a:latin typeface="Arial"/>
                <a:cs typeface="Arial"/>
              </a:rPr>
              <a:t>SCSU Rationale</a:t>
            </a:r>
            <a:endParaRPr lang="en-US" sz="3600"/>
          </a:p>
        </p:txBody>
      </p:sp>
      <p:sp>
        <p:nvSpPr>
          <p:cNvPr id="3" name="Content Placeholder 2">
            <a:extLst>
              <a:ext uri="{FF2B5EF4-FFF2-40B4-BE49-F238E27FC236}">
                <a16:creationId xmlns:a16="http://schemas.microsoft.com/office/drawing/2014/main" id="{FBBC7EDA-F228-BC00-21FD-DAE2B3B4D33E}"/>
              </a:ext>
            </a:extLst>
          </p:cNvPr>
          <p:cNvSpPr>
            <a:spLocks noGrp="1"/>
          </p:cNvSpPr>
          <p:nvPr>
            <p:ph idx="1"/>
          </p:nvPr>
        </p:nvSpPr>
        <p:spPr>
          <a:xfrm>
            <a:off x="838200" y="805719"/>
            <a:ext cx="10515600" cy="5002229"/>
          </a:xfrm>
        </p:spPr>
        <p:txBody>
          <a:bodyPr vert="horz" lIns="91440" tIns="45720" rIns="91440" bIns="45720" rtlCol="0" anchor="t">
            <a:normAutofit/>
          </a:bodyPr>
          <a:lstStyle/>
          <a:p>
            <a:pPr marL="0" indent="0">
              <a:buNone/>
            </a:pPr>
            <a:endParaRPr lang="en-US" b="1">
              <a:solidFill>
                <a:schemeClr val="bg1">
                  <a:lumMod val="50000"/>
                </a:schemeClr>
              </a:solidFill>
              <a:latin typeface="Arial"/>
              <a:cs typeface="Arial"/>
            </a:endParaRPr>
          </a:p>
          <a:p>
            <a:pPr lvl="1">
              <a:buClr>
                <a:srgbClr val="000000"/>
              </a:buClr>
            </a:pPr>
            <a:r>
              <a:rPr lang="en-US" sz="2000">
                <a:solidFill>
                  <a:schemeClr val="bg1">
                    <a:lumMod val="50000"/>
                  </a:schemeClr>
                </a:solidFill>
                <a:latin typeface="Arial"/>
                <a:cs typeface="Arial"/>
              </a:rPr>
              <a:t>St. Cloud State University (SCSU) recognizes the strategic value and benefits of accommodating flexible work arrangements. The benefits of a flexible work environment must be balanced with the need to provide an engaging residential campus experience for students and to ensure adequate staff on campus to support effective university operations.</a:t>
            </a:r>
          </a:p>
          <a:p>
            <a:pPr marL="0" indent="0">
              <a:buClr>
                <a:srgbClr val="000000"/>
              </a:buClr>
              <a:buNone/>
            </a:pPr>
            <a:endParaRPr lang="en-US" b="1">
              <a:solidFill>
                <a:schemeClr val="bg1">
                  <a:lumMod val="50000"/>
                </a:schemeClr>
              </a:solidFill>
              <a:latin typeface="Arial"/>
              <a:cs typeface="Arial"/>
            </a:endParaRPr>
          </a:p>
          <a:p>
            <a:pPr>
              <a:buClr>
                <a:srgbClr val="000000"/>
              </a:buClr>
            </a:pPr>
            <a:endParaRPr lang="en-US"/>
          </a:p>
        </p:txBody>
      </p:sp>
      <p:pic>
        <p:nvPicPr>
          <p:cNvPr id="4" name="Picture 3">
            <a:extLst>
              <a:ext uri="{FF2B5EF4-FFF2-40B4-BE49-F238E27FC236}">
                <a16:creationId xmlns:a16="http://schemas.microsoft.com/office/drawing/2014/main" id="{7770C789-0A3F-3DDA-36DF-64F28D22FF0A}"/>
              </a:ext>
            </a:extLst>
          </p:cNvPr>
          <p:cNvPicPr>
            <a:picLocks noChangeAspect="1"/>
          </p:cNvPicPr>
          <p:nvPr/>
        </p:nvPicPr>
        <p:blipFill>
          <a:blip r:embed="rId2"/>
          <a:stretch>
            <a:fillRect/>
          </a:stretch>
        </p:blipFill>
        <p:spPr>
          <a:xfrm>
            <a:off x="997528" y="2711481"/>
            <a:ext cx="5098471" cy="3236130"/>
          </a:xfrm>
          <a:prstGeom prst="rect">
            <a:avLst/>
          </a:prstGeom>
        </p:spPr>
      </p:pic>
      <p:pic>
        <p:nvPicPr>
          <p:cNvPr id="5" name="Picture 4" descr="A graph of work arrangement&#10;&#10;Description automatically generated">
            <a:extLst>
              <a:ext uri="{FF2B5EF4-FFF2-40B4-BE49-F238E27FC236}">
                <a16:creationId xmlns:a16="http://schemas.microsoft.com/office/drawing/2014/main" id="{EBAF8BEF-D1C4-C6D2-20EC-1354A18DDCC8}"/>
              </a:ext>
            </a:extLst>
          </p:cNvPr>
          <p:cNvPicPr>
            <a:picLocks noChangeAspect="1"/>
          </p:cNvPicPr>
          <p:nvPr/>
        </p:nvPicPr>
        <p:blipFill>
          <a:blip r:embed="rId3"/>
          <a:stretch>
            <a:fillRect/>
          </a:stretch>
        </p:blipFill>
        <p:spPr>
          <a:xfrm>
            <a:off x="6954982" y="2761629"/>
            <a:ext cx="3241963" cy="3163541"/>
          </a:xfrm>
          <a:prstGeom prst="rect">
            <a:avLst/>
          </a:prstGeom>
        </p:spPr>
      </p:pic>
    </p:spTree>
    <p:extLst>
      <p:ext uri="{BB962C8B-B14F-4D97-AF65-F5344CB8AC3E}">
        <p14:creationId xmlns:p14="http://schemas.microsoft.com/office/powerpoint/2010/main" val="416060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D790E-7341-F442-A818-28CBBEAEAF76}"/>
              </a:ext>
            </a:extLst>
          </p:cNvPr>
          <p:cNvSpPr>
            <a:spLocks noGrp="1"/>
          </p:cNvSpPr>
          <p:nvPr>
            <p:ph type="title"/>
          </p:nvPr>
        </p:nvSpPr>
        <p:spPr/>
        <p:txBody>
          <a:bodyPr>
            <a:normAutofit/>
          </a:bodyPr>
          <a:lstStyle/>
          <a:p>
            <a:r>
              <a:rPr lang="en-US" sz="3600">
                <a:latin typeface="Arial"/>
                <a:cs typeface="Arial"/>
              </a:rPr>
              <a:t>SCSU Policy</a:t>
            </a:r>
            <a:endParaRPr lang="en-US" sz="3600"/>
          </a:p>
        </p:txBody>
      </p:sp>
      <p:sp>
        <p:nvSpPr>
          <p:cNvPr id="3" name="Content Placeholder 2">
            <a:extLst>
              <a:ext uri="{FF2B5EF4-FFF2-40B4-BE49-F238E27FC236}">
                <a16:creationId xmlns:a16="http://schemas.microsoft.com/office/drawing/2014/main" id="{DCD8B1FA-78D7-CB11-AE77-FF65338E99C6}"/>
              </a:ext>
            </a:extLst>
          </p:cNvPr>
          <p:cNvSpPr>
            <a:spLocks noGrp="1"/>
          </p:cNvSpPr>
          <p:nvPr>
            <p:ph idx="1"/>
          </p:nvPr>
        </p:nvSpPr>
        <p:spPr>
          <a:xfrm>
            <a:off x="838200" y="855810"/>
            <a:ext cx="10688781" cy="5263865"/>
          </a:xfrm>
        </p:spPr>
        <p:txBody>
          <a:bodyPr vert="horz" lIns="91440" tIns="45720" rIns="91440" bIns="45720" rtlCol="0" anchor="t">
            <a:normAutofit/>
          </a:bodyPr>
          <a:lstStyle/>
          <a:p>
            <a:pPr marL="0" indent="0">
              <a:buNone/>
            </a:pPr>
            <a:endParaRPr lang="en-US" sz="2400" b="1">
              <a:solidFill>
                <a:schemeClr val="bg1">
                  <a:lumMod val="50000"/>
                </a:schemeClr>
              </a:solidFill>
              <a:latin typeface="Arial"/>
              <a:cs typeface="Arial"/>
            </a:endParaRPr>
          </a:p>
          <a:p>
            <a:pPr lvl="1">
              <a:buClr>
                <a:srgbClr val="000000"/>
              </a:buClr>
            </a:pPr>
            <a:r>
              <a:rPr lang="en-US">
                <a:solidFill>
                  <a:schemeClr val="bg1">
                    <a:lumMod val="50000"/>
                  </a:schemeClr>
                </a:solidFill>
                <a:latin typeface="Arial"/>
                <a:cs typeface="Arial"/>
              </a:rPr>
              <a:t>In accordance with the MMB Telework Policy, employees may have the option to telework. </a:t>
            </a:r>
          </a:p>
          <a:p>
            <a:pPr lvl="2">
              <a:buClr>
                <a:srgbClr val="000000"/>
              </a:buClr>
            </a:pPr>
            <a:r>
              <a:rPr lang="en-US">
                <a:solidFill>
                  <a:schemeClr val="bg1">
                    <a:lumMod val="50000"/>
                  </a:schemeClr>
                </a:solidFill>
                <a:latin typeface="Arial"/>
                <a:cs typeface="Arial"/>
              </a:rPr>
              <a:t>May be fully teleworking or hybrid. </a:t>
            </a:r>
            <a:endParaRPr lang="en-US">
              <a:solidFill>
                <a:schemeClr val="bg1">
                  <a:lumMod val="50000"/>
                </a:schemeClr>
              </a:solidFill>
            </a:endParaRPr>
          </a:p>
          <a:p>
            <a:pPr lvl="2">
              <a:buClr>
                <a:srgbClr val="000000"/>
              </a:buClr>
            </a:pPr>
            <a:r>
              <a:rPr lang="en-US">
                <a:solidFill>
                  <a:schemeClr val="bg1">
                    <a:lumMod val="50000"/>
                  </a:schemeClr>
                </a:solidFill>
                <a:latin typeface="Arial"/>
                <a:cs typeface="Arial"/>
              </a:rPr>
              <a:t>Requires approval by supervisor and can be altered as necessary*.  </a:t>
            </a:r>
            <a:endParaRPr lang="en-US">
              <a:solidFill>
                <a:schemeClr val="bg1">
                  <a:lumMod val="50000"/>
                </a:schemeClr>
              </a:solidFill>
            </a:endParaRPr>
          </a:p>
          <a:p>
            <a:pPr lvl="1">
              <a:buClr>
                <a:srgbClr val="000000"/>
              </a:buClr>
            </a:pPr>
            <a:r>
              <a:rPr lang="en-US">
                <a:solidFill>
                  <a:schemeClr val="bg1">
                    <a:lumMod val="50000"/>
                  </a:schemeClr>
                </a:solidFill>
                <a:latin typeface="Arial"/>
                <a:cs typeface="Arial"/>
              </a:rPr>
              <a:t>Telework may not be feasible or appropriate for all positions.  </a:t>
            </a:r>
          </a:p>
          <a:p>
            <a:pPr lvl="2">
              <a:buClr>
                <a:srgbClr val="000000"/>
              </a:buClr>
            </a:pPr>
            <a:r>
              <a:rPr lang="en-US">
                <a:solidFill>
                  <a:schemeClr val="bg1">
                    <a:lumMod val="50000"/>
                  </a:schemeClr>
                </a:solidFill>
                <a:latin typeface="Arial"/>
                <a:cs typeface="Arial"/>
              </a:rPr>
              <a:t>Factors considered include, but are not limited to: </a:t>
            </a:r>
            <a:endParaRPr lang="en-US">
              <a:solidFill>
                <a:schemeClr val="bg1">
                  <a:lumMod val="50000"/>
                </a:schemeClr>
              </a:solidFill>
            </a:endParaRPr>
          </a:p>
          <a:p>
            <a:pPr lvl="3">
              <a:buClr>
                <a:srgbClr val="000000"/>
              </a:buClr>
            </a:pPr>
            <a:r>
              <a:rPr lang="en-US">
                <a:solidFill>
                  <a:schemeClr val="bg1">
                    <a:lumMod val="50000"/>
                  </a:schemeClr>
                </a:solidFill>
                <a:latin typeface="Arial"/>
                <a:cs typeface="Arial"/>
              </a:rPr>
              <a:t>impact or perceived impact on student experience, access, or success </a:t>
            </a:r>
            <a:endParaRPr lang="en-US">
              <a:solidFill>
                <a:schemeClr val="bg1">
                  <a:lumMod val="50000"/>
                </a:schemeClr>
              </a:solidFill>
            </a:endParaRPr>
          </a:p>
          <a:p>
            <a:pPr lvl="3">
              <a:buClr>
                <a:srgbClr val="000000"/>
              </a:buClr>
            </a:pPr>
            <a:r>
              <a:rPr lang="en-US">
                <a:solidFill>
                  <a:schemeClr val="bg1">
                    <a:lumMod val="50000"/>
                  </a:schemeClr>
                </a:solidFill>
                <a:latin typeface="Arial"/>
                <a:cs typeface="Arial"/>
              </a:rPr>
              <a:t>business needs of the unit, department, and the university </a:t>
            </a:r>
            <a:endParaRPr lang="en-US">
              <a:solidFill>
                <a:schemeClr val="bg1">
                  <a:lumMod val="50000"/>
                </a:schemeClr>
              </a:solidFill>
            </a:endParaRPr>
          </a:p>
          <a:p>
            <a:pPr lvl="3">
              <a:buClr>
                <a:srgbClr val="000000"/>
              </a:buClr>
            </a:pPr>
            <a:r>
              <a:rPr lang="en-US">
                <a:solidFill>
                  <a:schemeClr val="bg1">
                    <a:lumMod val="50000"/>
                  </a:schemeClr>
                </a:solidFill>
                <a:latin typeface="Arial"/>
                <a:cs typeface="Arial"/>
              </a:rPr>
              <a:t>impact on job performance &amp; duties </a:t>
            </a:r>
            <a:endParaRPr lang="en-US">
              <a:solidFill>
                <a:schemeClr val="bg1">
                  <a:lumMod val="50000"/>
                </a:schemeClr>
              </a:solidFill>
            </a:endParaRPr>
          </a:p>
          <a:p>
            <a:pPr lvl="3">
              <a:buClr>
                <a:srgbClr val="000000"/>
              </a:buClr>
            </a:pPr>
            <a:r>
              <a:rPr lang="en-US">
                <a:solidFill>
                  <a:schemeClr val="bg1">
                    <a:lumMod val="50000"/>
                  </a:schemeClr>
                </a:solidFill>
                <a:latin typeface="Arial"/>
                <a:cs typeface="Arial"/>
              </a:rPr>
              <a:t>necessary SCSU resources  </a:t>
            </a:r>
            <a:endParaRPr lang="en-US">
              <a:solidFill>
                <a:schemeClr val="bg1">
                  <a:lumMod val="50000"/>
                </a:schemeClr>
              </a:solidFill>
            </a:endParaRPr>
          </a:p>
          <a:p>
            <a:pPr lvl="1">
              <a:buClr>
                <a:srgbClr val="000000"/>
              </a:buClr>
            </a:pPr>
            <a:r>
              <a:rPr lang="en-US">
                <a:solidFill>
                  <a:schemeClr val="bg1">
                    <a:lumMod val="50000"/>
                  </a:schemeClr>
                </a:solidFill>
                <a:latin typeface="Arial"/>
                <a:cs typeface="Arial"/>
              </a:rPr>
              <a:t>SCSU adopts the general standards and expectations as found in the MMB Telework Policy. </a:t>
            </a:r>
          </a:p>
          <a:p>
            <a:pPr lvl="1">
              <a:buClr>
                <a:srgbClr val="000000"/>
              </a:buClr>
            </a:pPr>
            <a:r>
              <a:rPr lang="en-US">
                <a:solidFill>
                  <a:schemeClr val="bg1">
                    <a:lumMod val="50000"/>
                  </a:schemeClr>
                </a:solidFill>
                <a:latin typeface="Arial"/>
                <a:cs typeface="Arial"/>
              </a:rPr>
              <a:t>All employees must sign the Telework Form</a:t>
            </a:r>
            <a:endParaRPr lang="en-US">
              <a:solidFill>
                <a:schemeClr val="bg1">
                  <a:lumMod val="50000"/>
                </a:schemeClr>
              </a:solidFill>
            </a:endParaRPr>
          </a:p>
        </p:txBody>
      </p:sp>
    </p:spTree>
    <p:extLst>
      <p:ext uri="{BB962C8B-B14F-4D97-AF65-F5344CB8AC3E}">
        <p14:creationId xmlns:p14="http://schemas.microsoft.com/office/powerpoint/2010/main" val="385571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56AF0-42CF-0DA5-E7DC-643B9AD36928}"/>
              </a:ext>
            </a:extLst>
          </p:cNvPr>
          <p:cNvSpPr>
            <a:spLocks noGrp="1"/>
          </p:cNvSpPr>
          <p:nvPr>
            <p:ph type="title"/>
          </p:nvPr>
        </p:nvSpPr>
        <p:spPr/>
        <p:txBody>
          <a:bodyPr>
            <a:normAutofit/>
          </a:bodyPr>
          <a:lstStyle/>
          <a:p>
            <a:r>
              <a:rPr lang="en-US" sz="4000">
                <a:latin typeface="Arial"/>
                <a:cs typeface="Arial"/>
              </a:rPr>
              <a:t>SCSU Procedure</a:t>
            </a:r>
            <a:endParaRPr lang="en-US" sz="4000"/>
          </a:p>
        </p:txBody>
      </p:sp>
      <p:sp>
        <p:nvSpPr>
          <p:cNvPr id="3" name="Content Placeholder 2">
            <a:extLst>
              <a:ext uri="{FF2B5EF4-FFF2-40B4-BE49-F238E27FC236}">
                <a16:creationId xmlns:a16="http://schemas.microsoft.com/office/drawing/2014/main" id="{3630DBF2-E64C-F7B3-DDC4-1BF081D38005}"/>
              </a:ext>
            </a:extLst>
          </p:cNvPr>
          <p:cNvSpPr>
            <a:spLocks noGrp="1"/>
          </p:cNvSpPr>
          <p:nvPr>
            <p:ph idx="1"/>
          </p:nvPr>
        </p:nvSpPr>
        <p:spPr>
          <a:xfrm>
            <a:off x="838200" y="1179081"/>
            <a:ext cx="10515600" cy="4628867"/>
          </a:xfrm>
        </p:spPr>
        <p:txBody>
          <a:bodyPr vert="horz" lIns="91440" tIns="45720" rIns="91440" bIns="45720" rtlCol="0" anchor="t">
            <a:noAutofit/>
          </a:bodyPr>
          <a:lstStyle/>
          <a:p>
            <a:pPr marL="0" indent="0">
              <a:buNone/>
            </a:pPr>
            <a:endParaRPr lang="en-US" sz="1200">
              <a:solidFill>
                <a:schemeClr val="bg1">
                  <a:lumMod val="50000"/>
                </a:schemeClr>
              </a:solidFill>
              <a:latin typeface="Arial"/>
              <a:cs typeface="Arial"/>
            </a:endParaRPr>
          </a:p>
          <a:p>
            <a:pPr>
              <a:buClr>
                <a:srgbClr val="000000"/>
              </a:buClr>
            </a:pPr>
            <a:r>
              <a:rPr lang="en-US" sz="2000" b="1">
                <a:solidFill>
                  <a:schemeClr val="bg1">
                    <a:lumMod val="50000"/>
                  </a:schemeClr>
                </a:solidFill>
                <a:latin typeface="Arial"/>
                <a:cs typeface="Arial"/>
              </a:rPr>
              <a:t>Step 1</a:t>
            </a:r>
            <a:r>
              <a:rPr lang="en-US" sz="2000">
                <a:solidFill>
                  <a:schemeClr val="bg1">
                    <a:lumMod val="50000"/>
                  </a:schemeClr>
                </a:solidFill>
                <a:latin typeface="Arial"/>
                <a:cs typeface="Arial"/>
              </a:rPr>
              <a:t>: Employee and Supervisor review the employee assessment flow chart.</a:t>
            </a:r>
          </a:p>
          <a:p>
            <a:pPr>
              <a:buClr>
                <a:srgbClr val="000000"/>
              </a:buClr>
            </a:pPr>
            <a:r>
              <a:rPr lang="en-US" sz="2000" b="1">
                <a:solidFill>
                  <a:schemeClr val="bg1">
                    <a:lumMod val="50000"/>
                  </a:schemeClr>
                </a:solidFill>
                <a:latin typeface="Arial"/>
                <a:cs typeface="Arial"/>
              </a:rPr>
              <a:t>Step 2: </a:t>
            </a:r>
            <a:r>
              <a:rPr lang="en-US" sz="2000">
                <a:solidFill>
                  <a:schemeClr val="bg1">
                    <a:lumMod val="50000"/>
                  </a:schemeClr>
                </a:solidFill>
                <a:latin typeface="Arial"/>
                <a:cs typeface="Arial"/>
              </a:rPr>
              <a:t>The employee completes the telework form.</a:t>
            </a:r>
          </a:p>
          <a:p>
            <a:pPr>
              <a:buClr>
                <a:srgbClr val="000000"/>
              </a:buClr>
            </a:pPr>
            <a:r>
              <a:rPr lang="en-US" sz="2000" b="1">
                <a:solidFill>
                  <a:schemeClr val="bg1">
                    <a:lumMod val="50000"/>
                  </a:schemeClr>
                </a:solidFill>
                <a:latin typeface="Arial"/>
                <a:cs typeface="Arial"/>
              </a:rPr>
              <a:t>Step 3:  </a:t>
            </a:r>
            <a:r>
              <a:rPr lang="en-US" sz="2000">
                <a:solidFill>
                  <a:schemeClr val="bg1">
                    <a:lumMod val="50000"/>
                  </a:schemeClr>
                </a:solidFill>
                <a:latin typeface="Arial"/>
                <a:cs typeface="Arial"/>
              </a:rPr>
              <a:t>The supervisor completes the supervisor portion of the form, will evaluate the request and will consult Human Resources if there are questions.</a:t>
            </a:r>
          </a:p>
          <a:p>
            <a:pPr>
              <a:buClr>
                <a:srgbClr val="000000"/>
              </a:buClr>
            </a:pPr>
            <a:r>
              <a:rPr lang="en-US" sz="2000" b="1">
                <a:solidFill>
                  <a:schemeClr val="bg1">
                    <a:lumMod val="50000"/>
                  </a:schemeClr>
                </a:solidFill>
                <a:latin typeface="Arial"/>
                <a:cs typeface="Arial"/>
              </a:rPr>
              <a:t>Step 4: </a:t>
            </a:r>
            <a:r>
              <a:rPr lang="en-US" sz="2000" i="1">
                <a:solidFill>
                  <a:schemeClr val="bg1">
                    <a:lumMod val="50000"/>
                  </a:schemeClr>
                </a:solidFill>
                <a:latin typeface="Arial"/>
                <a:cs typeface="Arial"/>
              </a:rPr>
              <a:t>If the decision is to deny the request, then see step 5. If the decision is to approve the request, skip to step 6.</a:t>
            </a:r>
            <a:endParaRPr lang="en-US" sz="2000">
              <a:solidFill>
                <a:schemeClr val="bg1">
                  <a:lumMod val="50000"/>
                </a:schemeClr>
              </a:solidFill>
              <a:latin typeface="Arial"/>
              <a:cs typeface="Arial"/>
            </a:endParaRPr>
          </a:p>
          <a:p>
            <a:pPr>
              <a:buClr>
                <a:srgbClr val="000000"/>
              </a:buClr>
            </a:pPr>
            <a:r>
              <a:rPr lang="en-US" sz="2000" b="1">
                <a:solidFill>
                  <a:schemeClr val="bg1">
                    <a:lumMod val="50000"/>
                  </a:schemeClr>
                </a:solidFill>
                <a:latin typeface="Arial"/>
                <a:cs typeface="Arial"/>
              </a:rPr>
              <a:t>Step 5: Supervisor denies the request, </a:t>
            </a:r>
            <a:r>
              <a:rPr lang="en-US" sz="2000">
                <a:solidFill>
                  <a:schemeClr val="bg1">
                    <a:lumMod val="50000"/>
                  </a:schemeClr>
                </a:solidFill>
                <a:latin typeface="Arial"/>
                <a:cs typeface="Arial"/>
              </a:rPr>
              <a:t>supervisor &amp; employee should meet to discuss the decision and explore alternatives. If no alternatives exist, HR may review the decision, upon request. If the supervisor revises the original initial determination, continue to </a:t>
            </a:r>
            <a:r>
              <a:rPr lang="en-US" sz="2000" i="1">
                <a:solidFill>
                  <a:schemeClr val="bg1">
                    <a:lumMod val="50000"/>
                  </a:schemeClr>
                </a:solidFill>
                <a:latin typeface="Arial"/>
                <a:cs typeface="Arial"/>
              </a:rPr>
              <a:t>Step 6</a:t>
            </a:r>
            <a:r>
              <a:rPr lang="en-US" sz="2000">
                <a:solidFill>
                  <a:schemeClr val="bg1">
                    <a:lumMod val="50000"/>
                  </a:schemeClr>
                </a:solidFill>
                <a:latin typeface="Arial"/>
                <a:cs typeface="Arial"/>
              </a:rPr>
              <a:t>.  If the decision is upheld, telework will not be approved.</a:t>
            </a:r>
          </a:p>
          <a:p>
            <a:pPr marL="0" indent="0">
              <a:buClr>
                <a:srgbClr val="000000"/>
              </a:buClr>
              <a:buNone/>
            </a:pPr>
            <a:endParaRPr lang="en-US">
              <a:solidFill>
                <a:srgbClr val="7F7F7F"/>
              </a:solidFill>
            </a:endParaRPr>
          </a:p>
        </p:txBody>
      </p:sp>
    </p:spTree>
    <p:extLst>
      <p:ext uri="{BB962C8B-B14F-4D97-AF65-F5344CB8AC3E}">
        <p14:creationId xmlns:p14="http://schemas.microsoft.com/office/powerpoint/2010/main" val="1050104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1170-49B2-ED4C-A917-667A04104489}"/>
              </a:ext>
            </a:extLst>
          </p:cNvPr>
          <p:cNvSpPr>
            <a:spLocks noGrp="1"/>
          </p:cNvSpPr>
          <p:nvPr>
            <p:ph type="title"/>
          </p:nvPr>
        </p:nvSpPr>
        <p:spPr/>
        <p:txBody>
          <a:bodyPr>
            <a:normAutofit/>
          </a:bodyPr>
          <a:lstStyle/>
          <a:p>
            <a:r>
              <a:rPr lang="en-US" sz="3200">
                <a:latin typeface="Arial"/>
                <a:cs typeface="Arial"/>
              </a:rPr>
              <a:t>SCSU Procedure - Continued</a:t>
            </a:r>
            <a:endParaRPr lang="en-US" sz="3200"/>
          </a:p>
        </p:txBody>
      </p:sp>
      <p:sp>
        <p:nvSpPr>
          <p:cNvPr id="3" name="Content Placeholder 2">
            <a:extLst>
              <a:ext uri="{FF2B5EF4-FFF2-40B4-BE49-F238E27FC236}">
                <a16:creationId xmlns:a16="http://schemas.microsoft.com/office/drawing/2014/main" id="{DEA25E47-99FA-90C9-63CB-4B04BB87917C}"/>
              </a:ext>
            </a:extLst>
          </p:cNvPr>
          <p:cNvSpPr>
            <a:spLocks noGrp="1"/>
          </p:cNvSpPr>
          <p:nvPr>
            <p:ph idx="1"/>
          </p:nvPr>
        </p:nvSpPr>
        <p:spPr>
          <a:xfrm>
            <a:off x="838200" y="1243736"/>
            <a:ext cx="10515600" cy="4564212"/>
          </a:xfrm>
        </p:spPr>
        <p:txBody>
          <a:bodyPr vert="horz" lIns="91440" tIns="45720" rIns="91440" bIns="45720" rtlCol="0" anchor="t">
            <a:noAutofit/>
          </a:bodyPr>
          <a:lstStyle/>
          <a:p>
            <a:r>
              <a:rPr lang="en-US" sz="1800" b="1">
                <a:solidFill>
                  <a:schemeClr val="bg1">
                    <a:lumMod val="50000"/>
                  </a:schemeClr>
                </a:solidFill>
                <a:latin typeface="Arial"/>
                <a:cs typeface="Arial"/>
              </a:rPr>
              <a:t>Step 6: </a:t>
            </a:r>
            <a:r>
              <a:rPr lang="en-US" sz="1800">
                <a:solidFill>
                  <a:schemeClr val="bg1">
                    <a:lumMod val="50000"/>
                  </a:schemeClr>
                </a:solidFill>
                <a:latin typeface="Arial"/>
                <a:cs typeface="Arial"/>
              </a:rPr>
              <a:t>Employee will be provided with a copy of MMB’s HR/LR Policy #1422 Telework Policy. The MMB telework policy should be reviewed and discussed. A mutual understanding of the standards and expectations should be established and accountability measures determined.</a:t>
            </a:r>
          </a:p>
          <a:p>
            <a:pPr>
              <a:buClr>
                <a:srgbClr val="000000"/>
              </a:buClr>
            </a:pPr>
            <a:r>
              <a:rPr lang="en-US" sz="1800" b="1">
                <a:solidFill>
                  <a:schemeClr val="bg1">
                    <a:lumMod val="50000"/>
                  </a:schemeClr>
                </a:solidFill>
                <a:latin typeface="Arial"/>
                <a:cs typeface="Arial"/>
              </a:rPr>
              <a:t>Step 7: </a:t>
            </a:r>
            <a:r>
              <a:rPr lang="en-US" sz="1800">
                <a:solidFill>
                  <a:schemeClr val="bg1">
                    <a:lumMod val="50000"/>
                  </a:schemeClr>
                </a:solidFill>
                <a:latin typeface="Arial"/>
                <a:cs typeface="Arial"/>
              </a:rPr>
              <a:t>Supervisor and employee sign the telework form and document the expectations and needs, including, but not limited to:</a:t>
            </a:r>
          </a:p>
          <a:p>
            <a:pPr lvl="1">
              <a:buClr>
                <a:srgbClr val="000000"/>
              </a:buClr>
            </a:pPr>
            <a:r>
              <a:rPr lang="en-US" sz="1400">
                <a:solidFill>
                  <a:schemeClr val="bg1">
                    <a:lumMod val="50000"/>
                  </a:schemeClr>
                </a:solidFill>
                <a:latin typeface="Arial"/>
                <a:cs typeface="Arial"/>
              </a:rPr>
              <a:t>Plans regarding how the Employee's performance will be evaluated</a:t>
            </a:r>
          </a:p>
          <a:p>
            <a:pPr lvl="1">
              <a:buClr>
                <a:srgbClr val="000000"/>
              </a:buClr>
            </a:pPr>
            <a:r>
              <a:rPr lang="en-US" sz="1400">
                <a:solidFill>
                  <a:schemeClr val="bg1">
                    <a:lumMod val="50000"/>
                  </a:schemeClr>
                </a:solidFill>
                <a:latin typeface="Arial"/>
                <a:cs typeface="Arial"/>
              </a:rPr>
              <a:t>Equipment and supplies needed</a:t>
            </a:r>
          </a:p>
          <a:p>
            <a:pPr lvl="1">
              <a:buClr>
                <a:srgbClr val="000000"/>
              </a:buClr>
            </a:pPr>
            <a:r>
              <a:rPr lang="en-US" sz="1400">
                <a:solidFill>
                  <a:schemeClr val="bg1">
                    <a:lumMod val="50000"/>
                  </a:schemeClr>
                </a:solidFill>
                <a:latin typeface="Arial"/>
                <a:cs typeface="Arial"/>
              </a:rPr>
              <a:t>Workers’ compensation availability – </a:t>
            </a:r>
            <a:r>
              <a:rPr lang="en-US" sz="1400" b="1">
                <a:solidFill>
                  <a:schemeClr val="bg1">
                    <a:lumMod val="50000"/>
                  </a:schemeClr>
                </a:solidFill>
                <a:latin typeface="Arial"/>
                <a:cs typeface="Arial"/>
              </a:rPr>
              <a:t>Must notify HR if outside the State of MN</a:t>
            </a:r>
          </a:p>
          <a:p>
            <a:pPr lvl="1">
              <a:buClr>
                <a:srgbClr val="000000"/>
              </a:buClr>
            </a:pPr>
            <a:r>
              <a:rPr lang="en-US" sz="1400">
                <a:solidFill>
                  <a:schemeClr val="bg1">
                    <a:lumMod val="50000"/>
                  </a:schemeClr>
                </a:solidFill>
                <a:latin typeface="Arial"/>
                <a:cs typeface="Arial"/>
              </a:rPr>
              <a:t>Data privacy and security practices that will be expected</a:t>
            </a:r>
          </a:p>
          <a:p>
            <a:pPr lvl="1">
              <a:buClr>
                <a:srgbClr val="000000"/>
              </a:buClr>
            </a:pPr>
            <a:r>
              <a:rPr lang="en-US" sz="1400">
                <a:solidFill>
                  <a:schemeClr val="bg1">
                    <a:lumMod val="50000"/>
                  </a:schemeClr>
                </a:solidFill>
                <a:latin typeface="Arial"/>
                <a:cs typeface="Arial"/>
              </a:rPr>
              <a:t>Communication and availability expectations and logistics</a:t>
            </a:r>
          </a:p>
          <a:p>
            <a:pPr lvl="1">
              <a:buClr>
                <a:srgbClr val="000000"/>
              </a:buClr>
            </a:pPr>
            <a:r>
              <a:rPr lang="en-US" sz="1400">
                <a:solidFill>
                  <a:schemeClr val="bg1">
                    <a:lumMod val="50000"/>
                  </a:schemeClr>
                </a:solidFill>
                <a:latin typeface="Arial"/>
                <a:cs typeface="Arial"/>
              </a:rPr>
              <a:t>Where to find emergency contacts (i.e. IT help, reporting an injury, etc.)</a:t>
            </a:r>
          </a:p>
          <a:p>
            <a:pPr>
              <a:buClr>
                <a:srgbClr val="000000"/>
              </a:buClr>
            </a:pPr>
            <a:r>
              <a:rPr lang="en-US" sz="1800" b="1">
                <a:solidFill>
                  <a:schemeClr val="bg1">
                    <a:lumMod val="50000"/>
                  </a:schemeClr>
                </a:solidFill>
                <a:latin typeface="Arial"/>
                <a:cs typeface="Arial"/>
              </a:rPr>
              <a:t>Step 8: </a:t>
            </a:r>
            <a:r>
              <a:rPr lang="en-US" sz="1800">
                <a:solidFill>
                  <a:schemeClr val="bg1">
                    <a:lumMod val="50000"/>
                  </a:schemeClr>
                </a:solidFill>
                <a:latin typeface="Arial"/>
                <a:cs typeface="Arial"/>
              </a:rPr>
              <a:t>The original, signed telework form is provided to HR and a copy is retained by the employee and supervisor.</a:t>
            </a:r>
          </a:p>
          <a:p>
            <a:pPr>
              <a:buClr>
                <a:srgbClr val="000000"/>
              </a:buClr>
            </a:pPr>
            <a:r>
              <a:rPr lang="en-US" sz="1800" b="1">
                <a:solidFill>
                  <a:schemeClr val="bg1">
                    <a:lumMod val="50000"/>
                  </a:schemeClr>
                </a:solidFill>
                <a:latin typeface="Arial"/>
                <a:cs typeface="Arial"/>
              </a:rPr>
              <a:t>Step 9: </a:t>
            </a:r>
            <a:r>
              <a:rPr lang="en-US" sz="1800">
                <a:solidFill>
                  <a:schemeClr val="bg1">
                    <a:lumMod val="50000"/>
                  </a:schemeClr>
                </a:solidFill>
                <a:latin typeface="Arial"/>
                <a:cs typeface="Arial"/>
              </a:rPr>
              <a:t>The supervisor should work with the employee on receiving the necessary equipment and supplies.</a:t>
            </a:r>
          </a:p>
          <a:p>
            <a:pPr>
              <a:buClr>
                <a:srgbClr val="000000"/>
              </a:buClr>
            </a:pPr>
            <a:r>
              <a:rPr lang="en-US" sz="1800" b="1">
                <a:solidFill>
                  <a:schemeClr val="bg1">
                    <a:lumMod val="50000"/>
                  </a:schemeClr>
                </a:solidFill>
                <a:latin typeface="Arial"/>
                <a:cs typeface="Arial"/>
              </a:rPr>
              <a:t>Step 10: </a:t>
            </a:r>
            <a:r>
              <a:rPr lang="en-US" sz="1800">
                <a:solidFill>
                  <a:schemeClr val="bg1">
                    <a:lumMod val="50000"/>
                  </a:schemeClr>
                </a:solidFill>
                <a:latin typeface="Arial"/>
                <a:cs typeface="Arial"/>
              </a:rPr>
              <a:t>The supervisor communicates with other team members about telework arrangements.</a:t>
            </a:r>
          </a:p>
        </p:txBody>
      </p:sp>
    </p:spTree>
    <p:extLst>
      <p:ext uri="{BB962C8B-B14F-4D97-AF65-F5344CB8AC3E}">
        <p14:creationId xmlns:p14="http://schemas.microsoft.com/office/powerpoint/2010/main" val="382947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1170-49B2-ED4C-A917-667A04104489}"/>
              </a:ext>
            </a:extLst>
          </p:cNvPr>
          <p:cNvSpPr>
            <a:spLocks noGrp="1"/>
          </p:cNvSpPr>
          <p:nvPr>
            <p:ph type="title"/>
          </p:nvPr>
        </p:nvSpPr>
        <p:spPr/>
        <p:txBody>
          <a:bodyPr>
            <a:normAutofit/>
          </a:bodyPr>
          <a:lstStyle/>
          <a:p>
            <a:r>
              <a:rPr lang="en-US" sz="3200">
                <a:latin typeface="Arial"/>
                <a:cs typeface="Arial"/>
              </a:rPr>
              <a:t>Telework Form</a:t>
            </a:r>
            <a:endParaRPr lang="en-US" sz="3200"/>
          </a:p>
        </p:txBody>
      </p:sp>
      <p:sp>
        <p:nvSpPr>
          <p:cNvPr id="3" name="Content Placeholder 2">
            <a:extLst>
              <a:ext uri="{FF2B5EF4-FFF2-40B4-BE49-F238E27FC236}">
                <a16:creationId xmlns:a16="http://schemas.microsoft.com/office/drawing/2014/main" id="{DEA25E47-99FA-90C9-63CB-4B04BB87917C}"/>
              </a:ext>
            </a:extLst>
          </p:cNvPr>
          <p:cNvSpPr>
            <a:spLocks noGrp="1"/>
          </p:cNvSpPr>
          <p:nvPr>
            <p:ph idx="1"/>
          </p:nvPr>
        </p:nvSpPr>
        <p:spPr>
          <a:xfrm>
            <a:off x="178942" y="1243736"/>
            <a:ext cx="11885487" cy="4564212"/>
          </a:xfrm>
        </p:spPr>
        <p:txBody>
          <a:bodyPr vert="horz" lIns="91440" tIns="45720" rIns="91440" bIns="45720" rtlCol="0" anchor="t">
            <a:noAutofit/>
          </a:bodyPr>
          <a:lstStyle/>
          <a:p>
            <a:r>
              <a:rPr lang="en-US" sz="1800">
                <a:solidFill>
                  <a:schemeClr val="bg1">
                    <a:lumMod val="50000"/>
                  </a:schemeClr>
                </a:solidFill>
                <a:latin typeface="Arial"/>
                <a:cs typeface="Arial"/>
              </a:rPr>
              <a:t>The Telework form is linked in the policy.</a:t>
            </a:r>
          </a:p>
          <a:p>
            <a:pPr>
              <a:buClr>
                <a:srgbClr val="000000"/>
              </a:buClr>
            </a:pPr>
            <a:r>
              <a:rPr lang="en-US" sz="1800">
                <a:solidFill>
                  <a:schemeClr val="bg1">
                    <a:lumMod val="50000"/>
                  </a:schemeClr>
                </a:solidFill>
                <a:latin typeface="Arial"/>
                <a:cs typeface="Arial"/>
              </a:rPr>
              <a:t>The form is mostly completed by the employee, but there is a "Supervisor Considerations For Telework Eligibility" section that the supervisor will need to complete.</a:t>
            </a:r>
            <a:endParaRPr lang="en-US" sz="1800" b="1">
              <a:solidFill>
                <a:schemeClr val="bg1">
                  <a:lumMod val="50000"/>
                </a:schemeClr>
              </a:solidFill>
            </a:endParaRPr>
          </a:p>
          <a:p>
            <a:pPr>
              <a:buClr>
                <a:srgbClr val="000000"/>
              </a:buClr>
            </a:pPr>
            <a:r>
              <a:rPr lang="en-US" sz="1800">
                <a:solidFill>
                  <a:schemeClr val="bg1">
                    <a:lumMod val="50000"/>
                  </a:schemeClr>
                </a:solidFill>
                <a:latin typeface="Arial"/>
                <a:cs typeface="Arial"/>
              </a:rPr>
              <a:t>This section will ask questions to help you determine whether the employee and their position is eligible for telework, and works through the employee &amp; supervisor flowcharts.</a:t>
            </a:r>
          </a:p>
          <a:p>
            <a:pPr>
              <a:buClr>
                <a:srgbClr val="000000"/>
              </a:buClr>
            </a:pPr>
            <a:r>
              <a:rPr lang="en-US" sz="1800">
                <a:solidFill>
                  <a:schemeClr val="bg1">
                    <a:lumMod val="50000"/>
                  </a:schemeClr>
                </a:solidFill>
                <a:latin typeface="Arial"/>
                <a:cs typeface="Arial"/>
              </a:rPr>
              <a:t>The answers to this section are color-coded.  </a:t>
            </a:r>
          </a:p>
          <a:p>
            <a:pPr marL="0" indent="0">
              <a:buClr>
                <a:srgbClr val="000000"/>
              </a:buClr>
              <a:buNone/>
            </a:pPr>
            <a:r>
              <a:rPr lang="en-US" sz="1800">
                <a:solidFill>
                  <a:schemeClr val="bg1">
                    <a:lumMod val="50000"/>
                  </a:schemeClr>
                </a:solidFill>
                <a:latin typeface="Arial"/>
                <a:cs typeface="Arial"/>
              </a:rPr>
              <a:t>-If you check a green box, then there is no concern on that point with allowing telework.  </a:t>
            </a:r>
          </a:p>
          <a:p>
            <a:pPr marL="0" indent="0">
              <a:buNone/>
            </a:pPr>
            <a:r>
              <a:rPr lang="en-US" sz="1800">
                <a:solidFill>
                  <a:schemeClr val="bg1">
                    <a:lumMod val="50000"/>
                  </a:schemeClr>
                </a:solidFill>
                <a:latin typeface="Arial"/>
                <a:cs typeface="Arial"/>
              </a:rPr>
              <a:t>-If you check an orange box, then mitigation measures are required to address the concern.  The more orange boxes you check, the more you should reconsider whether or not to allow an employee to telework.</a:t>
            </a:r>
          </a:p>
          <a:p>
            <a:pPr marL="0" indent="0">
              <a:buNone/>
            </a:pPr>
            <a:r>
              <a:rPr lang="en-US" sz="1800">
                <a:solidFill>
                  <a:schemeClr val="bg1">
                    <a:lumMod val="50000"/>
                  </a:schemeClr>
                </a:solidFill>
                <a:latin typeface="Arial"/>
                <a:cs typeface="Arial"/>
              </a:rPr>
              <a:t>-If you check a red box, then either the employee or their position are not eligible for telework per the policy.</a:t>
            </a:r>
            <a:endParaRPr lang="en-US" sz="1800">
              <a:solidFill>
                <a:schemeClr val="bg1">
                  <a:lumMod val="50000"/>
                </a:schemeClr>
              </a:solidFill>
            </a:endParaRPr>
          </a:p>
        </p:txBody>
      </p:sp>
      <p:pic>
        <p:nvPicPr>
          <p:cNvPr id="4" name="Picture 3" descr="A white background with black text&#10;&#10;Description automatically generated">
            <a:extLst>
              <a:ext uri="{FF2B5EF4-FFF2-40B4-BE49-F238E27FC236}">
                <a16:creationId xmlns:a16="http://schemas.microsoft.com/office/drawing/2014/main" id="{AFFFFAF6-9401-69EB-E34D-D1B9755188FF}"/>
              </a:ext>
            </a:extLst>
          </p:cNvPr>
          <p:cNvPicPr>
            <a:picLocks noChangeAspect="1"/>
          </p:cNvPicPr>
          <p:nvPr/>
        </p:nvPicPr>
        <p:blipFill>
          <a:blip r:embed="rId2"/>
          <a:stretch>
            <a:fillRect/>
          </a:stretch>
        </p:blipFill>
        <p:spPr>
          <a:xfrm>
            <a:off x="2521" y="2941968"/>
            <a:ext cx="11939905" cy="3727624"/>
          </a:xfrm>
          <a:prstGeom prst="rect">
            <a:avLst/>
          </a:prstGeom>
        </p:spPr>
      </p:pic>
    </p:spTree>
    <p:extLst>
      <p:ext uri="{BB962C8B-B14F-4D97-AF65-F5344CB8AC3E}">
        <p14:creationId xmlns:p14="http://schemas.microsoft.com/office/powerpoint/2010/main" val="89549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96E5-9139-54CC-863B-E6A14FEFB255}"/>
              </a:ext>
            </a:extLst>
          </p:cNvPr>
          <p:cNvSpPr>
            <a:spLocks noGrp="1"/>
          </p:cNvSpPr>
          <p:nvPr>
            <p:ph type="title"/>
          </p:nvPr>
        </p:nvSpPr>
        <p:spPr/>
        <p:txBody>
          <a:bodyPr/>
          <a:lstStyle/>
          <a:p>
            <a:r>
              <a:rPr lang="en-US">
                <a:latin typeface="Arial"/>
                <a:cs typeface="Arial"/>
              </a:rPr>
              <a:t>Short-Term Telework Policy</a:t>
            </a:r>
            <a:endParaRPr lang="en-US"/>
          </a:p>
        </p:txBody>
      </p:sp>
      <p:sp>
        <p:nvSpPr>
          <p:cNvPr id="3" name="Content Placeholder 2">
            <a:extLst>
              <a:ext uri="{FF2B5EF4-FFF2-40B4-BE49-F238E27FC236}">
                <a16:creationId xmlns:a16="http://schemas.microsoft.com/office/drawing/2014/main" id="{966F716B-6D1B-66AF-5235-4C29F88F0862}"/>
              </a:ext>
            </a:extLst>
          </p:cNvPr>
          <p:cNvSpPr>
            <a:spLocks noGrp="1"/>
          </p:cNvSpPr>
          <p:nvPr>
            <p:ph idx="1"/>
          </p:nvPr>
        </p:nvSpPr>
        <p:spPr/>
        <p:txBody>
          <a:bodyPr vert="horz" lIns="91440" tIns="45720" rIns="91440" bIns="45720" rtlCol="0" anchor="t">
            <a:normAutofit/>
          </a:bodyPr>
          <a:lstStyle/>
          <a:p>
            <a:r>
              <a:rPr lang="en-US">
                <a:latin typeface="Arial"/>
                <a:cs typeface="Arial"/>
              </a:rPr>
              <a:t>SCSU's new Telework Policy does not replace or diminish the Short Term Telework policy which empowers supervisors to approve telework on an as needed basis.</a:t>
            </a:r>
          </a:p>
          <a:p>
            <a:pPr marL="0" indent="0">
              <a:buClr>
                <a:srgbClr val="000000"/>
              </a:buClr>
              <a:buNone/>
            </a:pPr>
            <a:endParaRPr lang="en-US"/>
          </a:p>
          <a:p>
            <a:r>
              <a:rPr lang="en-US">
                <a:latin typeface="Arial"/>
                <a:cs typeface="Arial"/>
              </a:rPr>
              <a:t>This new Telework Policy pertains only to </a:t>
            </a:r>
            <a:r>
              <a:rPr lang="en-US" i="1">
                <a:latin typeface="Arial"/>
                <a:cs typeface="Arial"/>
              </a:rPr>
              <a:t>regularly</a:t>
            </a:r>
            <a:r>
              <a:rPr lang="en-US">
                <a:latin typeface="Arial"/>
                <a:cs typeface="Arial"/>
              </a:rPr>
              <a:t> scheduled hybrid or fully teleworking positions.</a:t>
            </a:r>
            <a:endParaRPr lang="en-US" err="1"/>
          </a:p>
        </p:txBody>
      </p:sp>
    </p:spTree>
    <p:extLst>
      <p:ext uri="{BB962C8B-B14F-4D97-AF65-F5344CB8AC3E}">
        <p14:creationId xmlns:p14="http://schemas.microsoft.com/office/powerpoint/2010/main" val="34552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AE2FB-8E09-BF13-2C02-06CD071CF0B0}"/>
              </a:ext>
            </a:extLst>
          </p:cNvPr>
          <p:cNvSpPr>
            <a:spLocks noGrp="1"/>
          </p:cNvSpPr>
          <p:nvPr>
            <p:ph type="title"/>
          </p:nvPr>
        </p:nvSpPr>
        <p:spPr/>
        <p:txBody>
          <a:bodyPr>
            <a:normAutofit/>
          </a:bodyPr>
          <a:lstStyle/>
          <a:p>
            <a:r>
              <a:rPr lang="en-US" sz="4000">
                <a:latin typeface="Arial"/>
                <a:cs typeface="Arial"/>
              </a:rPr>
              <a:t>Considerations for Approving Telework</a:t>
            </a:r>
            <a:endParaRPr lang="en-US" sz="4000"/>
          </a:p>
        </p:txBody>
      </p:sp>
      <p:sp>
        <p:nvSpPr>
          <p:cNvPr id="3" name="Content Placeholder 2">
            <a:extLst>
              <a:ext uri="{FF2B5EF4-FFF2-40B4-BE49-F238E27FC236}">
                <a16:creationId xmlns:a16="http://schemas.microsoft.com/office/drawing/2014/main" id="{A665E34E-703E-6368-6321-A5C11247BF4C}"/>
              </a:ext>
            </a:extLst>
          </p:cNvPr>
          <p:cNvSpPr>
            <a:spLocks noGrp="1"/>
          </p:cNvSpPr>
          <p:nvPr>
            <p:ph idx="1"/>
          </p:nvPr>
        </p:nvSpPr>
        <p:spPr/>
        <p:txBody>
          <a:bodyPr vert="horz" lIns="91440" tIns="45720" rIns="91440" bIns="45720" rtlCol="0" anchor="t">
            <a:normAutofit/>
          </a:bodyPr>
          <a:lstStyle/>
          <a:p>
            <a:r>
              <a:rPr lang="en-US">
                <a:latin typeface="Arial"/>
                <a:cs typeface="Arial"/>
              </a:rPr>
              <a:t>Supervisor Assessment Flowchart</a:t>
            </a:r>
          </a:p>
          <a:p>
            <a:pPr>
              <a:buClr>
                <a:srgbClr val="000000"/>
              </a:buClr>
            </a:pPr>
            <a:endParaRPr lang="en-US">
              <a:latin typeface="Arial"/>
              <a:cs typeface="Arial"/>
            </a:endParaRPr>
          </a:p>
          <a:p>
            <a:pPr>
              <a:buClr>
                <a:srgbClr val="000000"/>
              </a:buClr>
            </a:pPr>
            <a:r>
              <a:rPr lang="en-US">
                <a:latin typeface="Arial"/>
                <a:cs typeface="Arial"/>
              </a:rPr>
              <a:t>Employee Assessment Flowchart</a:t>
            </a:r>
            <a:endParaRPr lang="en-US"/>
          </a:p>
          <a:p>
            <a:pPr>
              <a:buClr>
                <a:srgbClr val="000000"/>
              </a:buClr>
            </a:pPr>
            <a:endParaRPr lang="en-US"/>
          </a:p>
          <a:p>
            <a:pPr>
              <a:buClr>
                <a:srgbClr val="000000"/>
              </a:buClr>
            </a:pPr>
            <a:r>
              <a:rPr lang="en-US">
                <a:latin typeface="Arial"/>
                <a:cs typeface="Arial"/>
              </a:rPr>
              <a:t>Supervisor Telework Considerations – found in Telework Form</a:t>
            </a:r>
            <a:endParaRPr lang="en-US"/>
          </a:p>
          <a:p>
            <a:pPr>
              <a:buClr>
                <a:srgbClr val="000000"/>
              </a:buClr>
            </a:pPr>
            <a:endParaRPr lang="en-US"/>
          </a:p>
          <a:p>
            <a:pPr marL="457200" lvl="1" indent="0">
              <a:buClr>
                <a:srgbClr val="000000"/>
              </a:buClr>
              <a:buNone/>
            </a:pPr>
            <a:r>
              <a:rPr lang="en-US">
                <a:latin typeface="Arial"/>
                <a:cs typeface="Arial"/>
              </a:rPr>
              <a:t>*</a:t>
            </a:r>
            <a:r>
              <a:rPr lang="en-US">
                <a:highlight>
                  <a:srgbClr val="FFFF00"/>
                </a:highlight>
                <a:latin typeface="Arial"/>
                <a:cs typeface="Arial"/>
              </a:rPr>
              <a:t>Links to all documents can be found on the Policy Hub and HR Telework webpage</a:t>
            </a:r>
            <a:endParaRPr lang="en-US">
              <a:highlight>
                <a:srgbClr val="FFFF00"/>
              </a:highlight>
            </a:endParaRPr>
          </a:p>
          <a:p>
            <a:pPr>
              <a:buClr>
                <a:srgbClr val="000000"/>
              </a:buClr>
            </a:pPr>
            <a:endParaRPr lang="en-US"/>
          </a:p>
          <a:p>
            <a:pPr>
              <a:buClr>
                <a:srgbClr val="000000"/>
              </a:buClr>
            </a:pPr>
            <a:endParaRPr lang="en-US"/>
          </a:p>
        </p:txBody>
      </p:sp>
    </p:spTree>
    <p:extLst>
      <p:ext uri="{BB962C8B-B14F-4D97-AF65-F5344CB8AC3E}">
        <p14:creationId xmlns:p14="http://schemas.microsoft.com/office/powerpoint/2010/main" val="1397996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0D54C58-79F1-43A3-9F68-AAEEB0760292}" vid="{CF67F1BB-3A9B-4EA9-B847-5193FF02E1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F06DD51C9EB242BA17670921C97AAB" ma:contentTypeVersion="3" ma:contentTypeDescription="Create a new document." ma:contentTypeScope="" ma:versionID="0ed909da6349f9ac5abe8e83ee3839bb">
  <xsd:schema xmlns:xsd="http://www.w3.org/2001/XMLSchema" xmlns:xs="http://www.w3.org/2001/XMLSchema" xmlns:p="http://schemas.microsoft.com/office/2006/metadata/properties" xmlns:ns2="363233d6-6232-455e-afcb-b64dbda88103" targetNamespace="http://schemas.microsoft.com/office/2006/metadata/properties" ma:root="true" ma:fieldsID="585fa2a86de161233c1c033f70286c5d" ns2:_="">
    <xsd:import namespace="363233d6-6232-455e-afcb-b64dbda8810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233d6-6232-455e-afcb-b64dbda881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A8FDED-8F95-4DFB-9B34-476FB5819E0A}">
  <ds:schemaRefs>
    <ds:schemaRef ds:uri="363233d6-6232-455e-afcb-b64dbda8810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D0EC440-DDB1-4BD1-AC92-978E7EB5E23B}">
  <ds:schemaRefs>
    <ds:schemaRef ds:uri="7640220e-b098-417c-8671-9f42606340cf"/>
    <ds:schemaRef ds:uri="90469f81-158e-4d36-850e-bfef63b818fc"/>
    <ds:schemaRef ds:uri="c2f87bdb-0ec9-4723-b56d-9b3ee967754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E008346-C47D-4713-B29B-F0A1CB0FAB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scsu-logotype-template</Template>
  <Application>Microsoft Office PowerPoint</Application>
  <PresentationFormat>Widescreen</PresentationFormat>
  <Slides>15</Slides>
  <Notes>4</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Telework Policy Supervisor Town Hall</vt:lpstr>
      <vt:lpstr>Agenda</vt:lpstr>
      <vt:lpstr>SCSU Rationale</vt:lpstr>
      <vt:lpstr>SCSU Policy</vt:lpstr>
      <vt:lpstr>SCSU Procedure</vt:lpstr>
      <vt:lpstr>SCSU Procedure - Continued</vt:lpstr>
      <vt:lpstr>Telework Form</vt:lpstr>
      <vt:lpstr>Short-Term Telework Policy</vt:lpstr>
      <vt:lpstr>Considerations for Approving Telework</vt:lpstr>
      <vt:lpstr>Tips for Managing Teleworking/Hybrid Employees</vt:lpstr>
      <vt:lpstr>PowerPoint Presentation</vt:lpstr>
      <vt:lpstr>PowerPoint Presentation</vt:lpstr>
      <vt:lpstr>FAQs</vt:lpstr>
      <vt:lpstr>Speaker Panel</vt:lpstr>
      <vt:lpstr>Poll Questions</vt:lpstr>
    </vt:vector>
  </TitlesOfParts>
  <Company>St. Cloud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Telework Policy Supervisor Town Hall</dc:title>
  <dc:creator>Notch, Angie</dc:creator>
  <cp:revision>88</cp:revision>
  <dcterms:created xsi:type="dcterms:W3CDTF">2023-09-11T19:44:23Z</dcterms:created>
  <dcterms:modified xsi:type="dcterms:W3CDTF">2023-10-17T16:29:17Z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0x0101003AF06DD51C9EB242BA17670921C97AAB</vt:lpwstr>
  </property>
</Properties>
</file>