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75" r:id="rId5"/>
    <p:sldId id="276" r:id="rId6"/>
    <p:sldId id="277" r:id="rId7"/>
    <p:sldId id="279" r:id="rId8"/>
    <p:sldId id="280" r:id="rId9"/>
    <p:sldId id="284" r:id="rId10"/>
    <p:sldId id="283" r:id="rId11"/>
    <p:sldId id="281" r:id="rId12"/>
    <p:sldId id="285" r:id="rId13"/>
    <p:sldId id="282" r:id="rId14"/>
    <p:sldId id="257" r:id="rId15"/>
    <p:sldId id="286" r:id="rId16"/>
    <p:sldId id="262" r:id="rId17"/>
    <p:sldId id="258"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A3472D-D525-4B2F-97EB-B7FA8C49C038}" v="373" dt="2021-02-01T13:00:17.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6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cker, Robbyn R" userId="17450e65-6bfb-4607-9f18-55fe844b605b" providerId="ADAL" clId="{66A3472D-D525-4B2F-97EB-B7FA8C49C038}"/>
    <pc:docChg chg="undo custSel addSld delSld modSld sldOrd">
      <pc:chgData name="Wacker, Robbyn R" userId="17450e65-6bfb-4607-9f18-55fe844b605b" providerId="ADAL" clId="{66A3472D-D525-4B2F-97EB-B7FA8C49C038}" dt="2021-02-01T13:03:33.433" v="592" actId="20577"/>
      <pc:docMkLst>
        <pc:docMk/>
      </pc:docMkLst>
      <pc:sldChg chg="del">
        <pc:chgData name="Wacker, Robbyn R" userId="17450e65-6bfb-4607-9f18-55fe844b605b" providerId="ADAL" clId="{66A3472D-D525-4B2F-97EB-B7FA8C49C038}" dt="2021-02-01T12:41:50.733" v="30" actId="47"/>
        <pc:sldMkLst>
          <pc:docMk/>
          <pc:sldMk cId="161899568" sldId="257"/>
        </pc:sldMkLst>
      </pc:sldChg>
      <pc:sldChg chg="del">
        <pc:chgData name="Wacker, Robbyn R" userId="17450e65-6bfb-4607-9f18-55fe844b605b" providerId="ADAL" clId="{66A3472D-D525-4B2F-97EB-B7FA8C49C038}" dt="2021-02-01T12:41:47.080" v="29" actId="47"/>
        <pc:sldMkLst>
          <pc:docMk/>
          <pc:sldMk cId="1099494537" sldId="258"/>
        </pc:sldMkLst>
      </pc:sldChg>
      <pc:sldChg chg="modSp mod">
        <pc:chgData name="Wacker, Robbyn R" userId="17450e65-6bfb-4607-9f18-55fe844b605b" providerId="ADAL" clId="{66A3472D-D525-4B2F-97EB-B7FA8C49C038}" dt="2021-02-01T12:40:24.315" v="5" actId="20577"/>
        <pc:sldMkLst>
          <pc:docMk/>
          <pc:sldMk cId="2148391616" sldId="275"/>
        </pc:sldMkLst>
        <pc:spChg chg="mod">
          <ac:chgData name="Wacker, Robbyn R" userId="17450e65-6bfb-4607-9f18-55fe844b605b" providerId="ADAL" clId="{66A3472D-D525-4B2F-97EB-B7FA8C49C038}" dt="2021-02-01T12:40:24.315" v="5" actId="20577"/>
          <ac:spMkLst>
            <pc:docMk/>
            <pc:sldMk cId="2148391616" sldId="275"/>
            <ac:spMk id="5" creationId="{4ABE3523-079C-9549-83B3-7120017F9781}"/>
          </ac:spMkLst>
        </pc:spChg>
      </pc:sldChg>
      <pc:sldChg chg="modSp mod">
        <pc:chgData name="Wacker, Robbyn R" userId="17450e65-6bfb-4607-9f18-55fe844b605b" providerId="ADAL" clId="{66A3472D-D525-4B2F-97EB-B7FA8C49C038}" dt="2021-02-01T13:03:33.433" v="592" actId="20577"/>
        <pc:sldMkLst>
          <pc:docMk/>
          <pc:sldMk cId="2932857026" sldId="276"/>
        </pc:sldMkLst>
        <pc:spChg chg="mod">
          <ac:chgData name="Wacker, Robbyn R" userId="17450e65-6bfb-4607-9f18-55fe844b605b" providerId="ADAL" clId="{66A3472D-D525-4B2F-97EB-B7FA8C49C038}" dt="2021-02-01T13:03:33.433" v="592" actId="20577"/>
          <ac:spMkLst>
            <pc:docMk/>
            <pc:sldMk cId="2932857026" sldId="276"/>
            <ac:spMk id="5" creationId="{00000000-0000-0000-0000-000000000000}"/>
          </ac:spMkLst>
        </pc:spChg>
      </pc:sldChg>
      <pc:sldChg chg="modSp mod">
        <pc:chgData name="Wacker, Robbyn R" userId="17450e65-6bfb-4607-9f18-55fe844b605b" providerId="ADAL" clId="{66A3472D-D525-4B2F-97EB-B7FA8C49C038}" dt="2021-02-01T13:02:49.176" v="560" actId="14100"/>
        <pc:sldMkLst>
          <pc:docMk/>
          <pc:sldMk cId="4235475431" sldId="277"/>
        </pc:sldMkLst>
        <pc:spChg chg="mod">
          <ac:chgData name="Wacker, Robbyn R" userId="17450e65-6bfb-4607-9f18-55fe844b605b" providerId="ADAL" clId="{66A3472D-D525-4B2F-97EB-B7FA8C49C038}" dt="2021-02-01T13:02:49.176" v="560" actId="14100"/>
          <ac:spMkLst>
            <pc:docMk/>
            <pc:sldMk cId="4235475431" sldId="277"/>
            <ac:spMk id="3" creationId="{00000000-0000-0000-0000-000000000000}"/>
          </ac:spMkLst>
        </pc:spChg>
      </pc:sldChg>
      <pc:sldChg chg="modSp mod">
        <pc:chgData name="Wacker, Robbyn R" userId="17450e65-6bfb-4607-9f18-55fe844b605b" providerId="ADAL" clId="{66A3472D-D525-4B2F-97EB-B7FA8C49C038}" dt="2021-02-01T12:44:39.298" v="159" actId="20577"/>
        <pc:sldMkLst>
          <pc:docMk/>
          <pc:sldMk cId="3291189709" sldId="278"/>
        </pc:sldMkLst>
        <pc:spChg chg="mod">
          <ac:chgData name="Wacker, Robbyn R" userId="17450e65-6bfb-4607-9f18-55fe844b605b" providerId="ADAL" clId="{66A3472D-D525-4B2F-97EB-B7FA8C49C038}" dt="2021-02-01T12:44:39.298" v="159" actId="20577"/>
          <ac:spMkLst>
            <pc:docMk/>
            <pc:sldMk cId="3291189709" sldId="278"/>
            <ac:spMk id="5" creationId="{4ABE3523-079C-9549-83B3-7120017F9781}"/>
          </ac:spMkLst>
        </pc:spChg>
      </pc:sldChg>
      <pc:sldChg chg="modSp mod ord modAnim">
        <pc:chgData name="Wacker, Robbyn R" userId="17450e65-6bfb-4607-9f18-55fe844b605b" providerId="ADAL" clId="{66A3472D-D525-4B2F-97EB-B7FA8C49C038}" dt="2021-02-01T12:58:27.925" v="483" actId="6549"/>
        <pc:sldMkLst>
          <pc:docMk/>
          <pc:sldMk cId="847001617" sldId="279"/>
        </pc:sldMkLst>
        <pc:spChg chg="mod">
          <ac:chgData name="Wacker, Robbyn R" userId="17450e65-6bfb-4607-9f18-55fe844b605b" providerId="ADAL" clId="{66A3472D-D525-4B2F-97EB-B7FA8C49C038}" dt="2021-02-01T12:52:32.939" v="372" actId="114"/>
          <ac:spMkLst>
            <pc:docMk/>
            <pc:sldMk cId="847001617" sldId="279"/>
            <ac:spMk id="2" creationId="{00000000-0000-0000-0000-000000000000}"/>
          </ac:spMkLst>
        </pc:spChg>
        <pc:spChg chg="mod">
          <ac:chgData name="Wacker, Robbyn R" userId="17450e65-6bfb-4607-9f18-55fe844b605b" providerId="ADAL" clId="{66A3472D-D525-4B2F-97EB-B7FA8C49C038}" dt="2021-02-01T12:58:27.925" v="483" actId="6549"/>
          <ac:spMkLst>
            <pc:docMk/>
            <pc:sldMk cId="847001617" sldId="279"/>
            <ac:spMk id="3" creationId="{00000000-0000-0000-0000-000000000000}"/>
          </ac:spMkLst>
        </pc:spChg>
      </pc:sldChg>
      <pc:sldChg chg="modSp mod modAnim">
        <pc:chgData name="Wacker, Robbyn R" userId="17450e65-6bfb-4607-9f18-55fe844b605b" providerId="ADAL" clId="{66A3472D-D525-4B2F-97EB-B7FA8C49C038}" dt="2021-02-01T12:58:48.818" v="486" actId="403"/>
        <pc:sldMkLst>
          <pc:docMk/>
          <pc:sldMk cId="161899568" sldId="280"/>
        </pc:sldMkLst>
        <pc:spChg chg="mod">
          <ac:chgData name="Wacker, Robbyn R" userId="17450e65-6bfb-4607-9f18-55fe844b605b" providerId="ADAL" clId="{66A3472D-D525-4B2F-97EB-B7FA8C49C038}" dt="2021-02-01T12:58:48.818" v="486" actId="403"/>
          <ac:spMkLst>
            <pc:docMk/>
            <pc:sldMk cId="161899568" sldId="280"/>
            <ac:spMk id="5" creationId="{00000000-0000-0000-0000-000000000000}"/>
          </ac:spMkLst>
        </pc:spChg>
      </pc:sldChg>
      <pc:sldChg chg="modSp add mod modAnim">
        <pc:chgData name="Wacker, Robbyn R" userId="17450e65-6bfb-4607-9f18-55fe844b605b" providerId="ADAL" clId="{66A3472D-D525-4B2F-97EB-B7FA8C49C038}" dt="2021-02-01T12:57:19.515" v="467" actId="403"/>
        <pc:sldMkLst>
          <pc:docMk/>
          <pc:sldMk cId="2451603345" sldId="281"/>
        </pc:sldMkLst>
        <pc:spChg chg="mod">
          <ac:chgData name="Wacker, Robbyn R" userId="17450e65-6bfb-4607-9f18-55fe844b605b" providerId="ADAL" clId="{66A3472D-D525-4B2F-97EB-B7FA8C49C038}" dt="2021-02-01T12:57:19.515" v="467" actId="403"/>
          <ac:spMkLst>
            <pc:docMk/>
            <pc:sldMk cId="2451603345" sldId="281"/>
            <ac:spMk id="5" creationId="{00000000-0000-0000-0000-000000000000}"/>
          </ac:spMkLst>
        </pc:spChg>
      </pc:sldChg>
      <pc:sldChg chg="modAnim">
        <pc:chgData name="Wacker, Robbyn R" userId="17450e65-6bfb-4607-9f18-55fe844b605b" providerId="ADAL" clId="{66A3472D-D525-4B2F-97EB-B7FA8C49C038}" dt="2021-02-01T13:00:17.453" v="497"/>
        <pc:sldMkLst>
          <pc:docMk/>
          <pc:sldMk cId="3547474121" sldId="282"/>
        </pc:sldMkLst>
      </pc:sldChg>
      <pc:sldChg chg="modSp add mod modAnim">
        <pc:chgData name="Wacker, Robbyn R" userId="17450e65-6bfb-4607-9f18-55fe844b605b" providerId="ADAL" clId="{66A3472D-D525-4B2F-97EB-B7FA8C49C038}" dt="2021-02-01T12:56:36.673" v="456" actId="1076"/>
        <pc:sldMkLst>
          <pc:docMk/>
          <pc:sldMk cId="1225013177" sldId="283"/>
        </pc:sldMkLst>
        <pc:spChg chg="mod">
          <ac:chgData name="Wacker, Robbyn R" userId="17450e65-6bfb-4607-9f18-55fe844b605b" providerId="ADAL" clId="{66A3472D-D525-4B2F-97EB-B7FA8C49C038}" dt="2021-02-01T12:56:36.673" v="456" actId="1076"/>
          <ac:spMkLst>
            <pc:docMk/>
            <pc:sldMk cId="1225013177" sldId="283"/>
            <ac:spMk id="5" creationId="{00000000-0000-0000-0000-000000000000}"/>
          </ac:spMkLst>
        </pc:spChg>
      </pc:sldChg>
      <pc:sldChg chg="modSp add mod modAnim">
        <pc:chgData name="Wacker, Robbyn R" userId="17450e65-6bfb-4607-9f18-55fe844b605b" providerId="ADAL" clId="{66A3472D-D525-4B2F-97EB-B7FA8C49C038}" dt="2021-02-01T12:58:57.682" v="487" actId="1076"/>
        <pc:sldMkLst>
          <pc:docMk/>
          <pc:sldMk cId="822135301" sldId="284"/>
        </pc:sldMkLst>
        <pc:spChg chg="mod">
          <ac:chgData name="Wacker, Robbyn R" userId="17450e65-6bfb-4607-9f18-55fe844b605b" providerId="ADAL" clId="{66A3472D-D525-4B2F-97EB-B7FA8C49C038}" dt="2021-02-01T12:58:57.682" v="487" actId="1076"/>
          <ac:spMkLst>
            <pc:docMk/>
            <pc:sldMk cId="822135301" sldId="284"/>
            <ac:spMk id="5" creationId="{00000000-0000-0000-0000-000000000000}"/>
          </ac:spMkLst>
        </pc:spChg>
      </pc:sldChg>
      <pc:sldChg chg="modSp add modAnim">
        <pc:chgData name="Wacker, Robbyn R" userId="17450e65-6bfb-4607-9f18-55fe844b605b" providerId="ADAL" clId="{66A3472D-D525-4B2F-97EB-B7FA8C49C038}" dt="2021-02-01T12:59:34.872" v="490"/>
        <pc:sldMkLst>
          <pc:docMk/>
          <pc:sldMk cId="3340964195" sldId="285"/>
        </pc:sldMkLst>
        <pc:spChg chg="mod">
          <ac:chgData name="Wacker, Robbyn R" userId="17450e65-6bfb-4607-9f18-55fe844b605b" providerId="ADAL" clId="{66A3472D-D525-4B2F-97EB-B7FA8C49C038}" dt="2021-02-01T12:58:11.549" v="480" actId="20577"/>
          <ac:spMkLst>
            <pc:docMk/>
            <pc:sldMk cId="3340964195" sldId="285"/>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84FA5-E0EC-4C94-80AC-A548D34BC2E1}"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7EEF1-DB79-4E49-B86D-9DC65EAADCBA}" type="slidenum">
              <a:rPr lang="en-US" smtClean="0"/>
              <a:t>‹#›</a:t>
            </a:fld>
            <a:endParaRPr lang="en-US"/>
          </a:p>
        </p:txBody>
      </p:sp>
    </p:spTree>
    <p:extLst>
      <p:ext uri="{BB962C8B-B14F-4D97-AF65-F5344CB8AC3E}">
        <p14:creationId xmlns:p14="http://schemas.microsoft.com/office/powerpoint/2010/main" val="2182654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D5993-47A2-4FC1-9846-4E6A2FB1AF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56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D5993-47A2-4FC1-9846-4E6A2FB1AF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13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D5993-47A2-4FC1-9846-4E6A2FB1AF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9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D5993-47A2-4FC1-9846-4E6A2FB1AF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775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177516"/>
            <a:ext cx="12192000" cy="680484"/>
          </a:xfrm>
          <a:prstGeom prst="rect">
            <a:avLst/>
          </a:prstGeom>
          <a:solidFill>
            <a:srgbClr val="D31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450427"/>
            <a:ext cx="9144000" cy="2059535"/>
          </a:xfrm>
        </p:spPr>
        <p:txBody>
          <a:bodyPr anchor="b"/>
          <a:lstStyle>
            <a:lvl1pPr algn="ctr">
              <a:defRPr sz="6000" b="1" i="1">
                <a:latin typeface="+mj-lt"/>
              </a:defRPr>
            </a:lvl1pPr>
          </a:lstStyle>
          <a:p>
            <a:r>
              <a:rPr lang="en-US" dirty="0"/>
              <a:t>Click to edit Master title style</a:t>
            </a:r>
          </a:p>
        </p:txBody>
      </p:sp>
      <p:sp>
        <p:nvSpPr>
          <p:cNvPr id="3" name="Subtitle 2"/>
          <p:cNvSpPr>
            <a:spLocks noGrp="1"/>
          </p:cNvSpPr>
          <p:nvPr>
            <p:ph type="subTitle" idx="1"/>
          </p:nvPr>
        </p:nvSpPr>
        <p:spPr>
          <a:xfrm>
            <a:off x="1524000" y="3602038"/>
            <a:ext cx="9144000" cy="1084413"/>
          </a:xfrm>
        </p:spPr>
        <p:txBody>
          <a:bodyPr/>
          <a:lstStyle>
            <a:lvl1pPr marL="0" indent="0" algn="ctr">
              <a:buNone/>
              <a:defRPr sz="2400" b="1" i="1">
                <a:solidFill>
                  <a:schemeClr val="bg1">
                    <a:lumMod val="5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56158249-C483-4B93-B49F-BDBDCF051A46}" type="datetimeFigureOut">
              <a:rPr lang="en-US" smtClean="0"/>
              <a:pPr/>
              <a:t>2/1/2021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357F6A1-A052-48DE-B440-AE24C3CEFAAD}"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629" y="537205"/>
            <a:ext cx="4826141" cy="635330"/>
          </a:xfrm>
          <a:prstGeom prst="rect">
            <a:avLst/>
          </a:prstGeom>
        </p:spPr>
      </p:pic>
    </p:spTree>
    <p:extLst>
      <p:ext uri="{BB962C8B-B14F-4D97-AF65-F5344CB8AC3E}">
        <p14:creationId xmlns:p14="http://schemas.microsoft.com/office/powerpoint/2010/main" val="254420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066" r="4120" b="2068"/>
          <a:stretch/>
        </p:blipFill>
        <p:spPr>
          <a:xfrm>
            <a:off x="-22320" y="-17611"/>
            <a:ext cx="12214320" cy="6875611"/>
          </a:xfrm>
          <a:prstGeom prst="rect">
            <a:avLst/>
          </a:prstGeom>
        </p:spPr>
      </p:pic>
      <p:sp>
        <p:nvSpPr>
          <p:cNvPr id="2" name="Rectangle 1">
            <a:extLst>
              <a:ext uri="{FF2B5EF4-FFF2-40B4-BE49-F238E27FC236}">
                <a16:creationId xmlns:a16="http://schemas.microsoft.com/office/drawing/2014/main" id="{93BCC615-93E5-494B-BE1F-F08586544611}"/>
              </a:ext>
            </a:extLst>
          </p:cNvPr>
          <p:cNvSpPr/>
          <p:nvPr userDrawn="1"/>
        </p:nvSpPr>
        <p:spPr>
          <a:xfrm>
            <a:off x="-22320" y="-17612"/>
            <a:ext cx="7725146" cy="6875611"/>
          </a:xfrm>
          <a:prstGeom prst="rect">
            <a:avLst/>
          </a:prstGeom>
          <a:solidFill>
            <a:srgbClr val="D31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148" y="458082"/>
            <a:ext cx="4826141" cy="635330"/>
          </a:xfrm>
          <a:prstGeom prst="rect">
            <a:avLst/>
          </a:prstGeom>
        </p:spPr>
      </p:pic>
    </p:spTree>
    <p:extLst>
      <p:ext uri="{BB962C8B-B14F-4D97-AF65-F5344CB8AC3E}">
        <p14:creationId xmlns:p14="http://schemas.microsoft.com/office/powerpoint/2010/main" val="257654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066" r="4120" b="2068"/>
          <a:stretch/>
        </p:blipFill>
        <p:spPr>
          <a:xfrm>
            <a:off x="-22320" y="-17611"/>
            <a:ext cx="12214320" cy="6875611"/>
          </a:xfrm>
          <a:prstGeom prst="rect">
            <a:avLst/>
          </a:prstGeom>
        </p:spPr>
      </p:pic>
      <p:sp>
        <p:nvSpPr>
          <p:cNvPr id="2" name="Rectangle 1">
            <a:extLst>
              <a:ext uri="{FF2B5EF4-FFF2-40B4-BE49-F238E27FC236}">
                <a16:creationId xmlns:a16="http://schemas.microsoft.com/office/drawing/2014/main" id="{93BCC615-93E5-494B-BE1F-F08586544611}"/>
              </a:ext>
            </a:extLst>
          </p:cNvPr>
          <p:cNvSpPr/>
          <p:nvPr userDrawn="1"/>
        </p:nvSpPr>
        <p:spPr>
          <a:xfrm>
            <a:off x="-22320" y="-17612"/>
            <a:ext cx="7725146" cy="6875611"/>
          </a:xfrm>
          <a:prstGeom prst="rect">
            <a:avLst/>
          </a:prstGeom>
          <a:solidFill>
            <a:srgbClr val="D31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148" y="458082"/>
            <a:ext cx="4826141" cy="635330"/>
          </a:xfrm>
          <a:prstGeom prst="rect">
            <a:avLst/>
          </a:prstGeom>
        </p:spPr>
      </p:pic>
      <p:sp>
        <p:nvSpPr>
          <p:cNvPr id="3" name="TextBox 2"/>
          <p:cNvSpPr txBox="1"/>
          <p:nvPr userDrawn="1"/>
        </p:nvSpPr>
        <p:spPr>
          <a:xfrm>
            <a:off x="-22320" y="1502229"/>
            <a:ext cx="7725146" cy="535577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5426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BCC615-93E5-494B-BE1F-F08586544611}"/>
              </a:ext>
            </a:extLst>
          </p:cNvPr>
          <p:cNvSpPr/>
          <p:nvPr userDrawn="1"/>
        </p:nvSpPr>
        <p:spPr>
          <a:xfrm>
            <a:off x="-22320" y="-17612"/>
            <a:ext cx="7725146" cy="6875611"/>
          </a:xfrm>
          <a:prstGeom prst="rect">
            <a:avLst/>
          </a:prstGeom>
          <a:solidFill>
            <a:srgbClr val="D31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148" y="458082"/>
            <a:ext cx="4826141" cy="635330"/>
          </a:xfrm>
          <a:prstGeom prst="rect">
            <a:avLst/>
          </a:prstGeom>
        </p:spPr>
      </p:pic>
      <p:sp>
        <p:nvSpPr>
          <p:cNvPr id="3" name="TextBox 2"/>
          <p:cNvSpPr txBox="1"/>
          <p:nvPr userDrawn="1"/>
        </p:nvSpPr>
        <p:spPr>
          <a:xfrm>
            <a:off x="-22320" y="1502229"/>
            <a:ext cx="7725146" cy="535577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4131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7101" r="10214"/>
          <a:stretch/>
        </p:blipFill>
        <p:spPr>
          <a:xfrm>
            <a:off x="0" y="0"/>
            <a:ext cx="12191999"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837" y="1943230"/>
            <a:ext cx="8714736" cy="117648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82928" y="3429000"/>
            <a:ext cx="4826141" cy="635330"/>
          </a:xfrm>
          <a:prstGeom prst="rect">
            <a:avLst/>
          </a:prstGeom>
        </p:spPr>
      </p:pic>
    </p:spTree>
    <p:extLst>
      <p:ext uri="{BB962C8B-B14F-4D97-AF65-F5344CB8AC3E}">
        <p14:creationId xmlns:p14="http://schemas.microsoft.com/office/powerpoint/2010/main" val="21787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grpSp>
        <p:nvGrpSpPr>
          <p:cNvPr id="16" name="Group 15"/>
          <p:cNvGrpSpPr/>
          <p:nvPr userDrawn="1"/>
        </p:nvGrpSpPr>
        <p:grpSpPr>
          <a:xfrm>
            <a:off x="721092" y="2341285"/>
            <a:ext cx="8211893" cy="1075151"/>
            <a:chOff x="1213461" y="856116"/>
            <a:chExt cx="10637315" cy="1392702"/>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b="49458"/>
            <a:stretch/>
          </p:blipFill>
          <p:spPr>
            <a:xfrm>
              <a:off x="1213461" y="972958"/>
              <a:ext cx="5232454" cy="1275860"/>
            </a:xfrm>
            <a:prstGeom prst="rect">
              <a:avLst/>
            </a:prstGeom>
          </p:spPr>
        </p:pic>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t="50467"/>
            <a:stretch/>
          </p:blipFill>
          <p:spPr>
            <a:xfrm>
              <a:off x="6618322" y="856116"/>
              <a:ext cx="5232454" cy="1250404"/>
            </a:xfrm>
            <a:prstGeom prst="rect">
              <a:avLst/>
            </a:prstGeom>
          </p:spPr>
        </p:pic>
      </p:gr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82295" y="1807482"/>
            <a:ext cx="4826141" cy="635330"/>
          </a:xfrm>
          <a:prstGeom prst="rect">
            <a:avLst/>
          </a:prstGeom>
        </p:spPr>
      </p:pic>
      <p:grpSp>
        <p:nvGrpSpPr>
          <p:cNvPr id="2" name="Group 1"/>
          <p:cNvGrpSpPr/>
          <p:nvPr userDrawn="1"/>
        </p:nvGrpSpPr>
        <p:grpSpPr>
          <a:xfrm>
            <a:off x="1426295" y="622320"/>
            <a:ext cx="10107327" cy="1026426"/>
            <a:chOff x="528586" y="1858904"/>
            <a:chExt cx="10107327" cy="1026426"/>
          </a:xfrm>
        </p:grpSpPr>
        <p:pic>
          <p:nvPicPr>
            <p:cNvPr id="14" name="Picture 13"/>
            <p:cNvPicPr>
              <a:picLocks noChangeAspect="1"/>
            </p:cNvPicPr>
            <p:nvPr userDrawn="1"/>
          </p:nvPicPr>
          <p:blipFill rotWithShape="1">
            <a:blip r:embed="rId5">
              <a:extLst>
                <a:ext uri="{28A0092B-C50C-407E-A947-70E740481C1C}">
                  <a14:useLocalDpi xmlns:a14="http://schemas.microsoft.com/office/drawing/2010/main" val="0"/>
                </a:ext>
              </a:extLst>
            </a:blip>
            <a:srcRect b="50282"/>
            <a:stretch/>
          </p:blipFill>
          <p:spPr>
            <a:xfrm>
              <a:off x="528586" y="1922979"/>
              <a:ext cx="5248607" cy="962351"/>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53292"/>
            <a:stretch/>
          </p:blipFill>
          <p:spPr>
            <a:xfrm>
              <a:off x="5338004" y="1858904"/>
              <a:ext cx="5297909" cy="912591"/>
            </a:xfrm>
            <a:prstGeom prst="rect">
              <a:avLst/>
            </a:prstGeom>
          </p:spPr>
        </p:pic>
      </p:grpSp>
    </p:spTree>
    <p:extLst>
      <p:ext uri="{BB962C8B-B14F-4D97-AF65-F5344CB8AC3E}">
        <p14:creationId xmlns:p14="http://schemas.microsoft.com/office/powerpoint/2010/main" val="40850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158249-C483-4B93-B49F-BDBDCF051A46}" type="datetimeFigureOut">
              <a:rPr lang="en-US" smtClean="0"/>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7F6A1-A052-48DE-B440-AE24C3CEFAAD}" type="slidenum">
              <a:rPr lang="en-US" smtClean="0"/>
              <a:t>‹#›</a:t>
            </a:fld>
            <a:endParaRPr lang="en-US" dirty="0"/>
          </a:p>
        </p:txBody>
      </p:sp>
    </p:spTree>
    <p:extLst>
      <p:ext uri="{BB962C8B-B14F-4D97-AF65-F5344CB8AC3E}">
        <p14:creationId xmlns:p14="http://schemas.microsoft.com/office/powerpoint/2010/main" val="410880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6177516"/>
            <a:ext cx="12192000" cy="680484"/>
          </a:xfrm>
          <a:prstGeom prst="rect">
            <a:avLst/>
          </a:prstGeom>
          <a:solidFill>
            <a:srgbClr val="D31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1" i="1"/>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bg1"/>
                </a:solidFill>
              </a:defRPr>
            </a:lvl1pPr>
          </a:lstStyle>
          <a:p>
            <a:fld id="{56158249-C483-4B93-B49F-BDBDCF051A46}" type="datetimeFigureOut">
              <a:rPr lang="en-US" smtClean="0"/>
              <a:pPr/>
              <a:t>2/1/2021</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357F6A1-A052-48DE-B440-AE24C3CEFAAD}" type="slidenum">
              <a:rPr lang="en-US" smtClean="0"/>
              <a:pPr/>
              <a:t>‹#›</a:t>
            </a:fld>
            <a:endParaRPr lang="en-US" dirty="0"/>
          </a:p>
        </p:txBody>
      </p:sp>
      <p:pic>
        <p:nvPicPr>
          <p:cNvPr id="11" name="Picture 10">
            <a:extLst>
              <a:ext uri="{FF2B5EF4-FFF2-40B4-BE49-F238E27FC236}">
                <a16:creationId xmlns:a16="http://schemas.microsoft.com/office/drawing/2014/main" id="{334516CE-FF1B-934E-9A59-86CB36B2BE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1077"/>
          <a:stretch/>
        </p:blipFill>
        <p:spPr>
          <a:xfrm>
            <a:off x="10616764" y="6038685"/>
            <a:ext cx="913249" cy="635330"/>
          </a:xfrm>
          <a:prstGeom prst="rect">
            <a:avLst/>
          </a:prstGeom>
        </p:spPr>
      </p:pic>
    </p:spTree>
    <p:extLst>
      <p:ext uri="{BB962C8B-B14F-4D97-AF65-F5344CB8AC3E}">
        <p14:creationId xmlns:p14="http://schemas.microsoft.com/office/powerpoint/2010/main" val="325564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10" name="Rectangle 9"/>
          <p:cNvSpPr/>
          <p:nvPr userDrawn="1"/>
        </p:nvSpPr>
        <p:spPr>
          <a:xfrm>
            <a:off x="0" y="6177516"/>
            <a:ext cx="12192000" cy="680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1" i="1"/>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bg1"/>
                </a:solidFill>
              </a:defRPr>
            </a:lvl1pPr>
          </a:lstStyle>
          <a:p>
            <a:fld id="{56158249-C483-4B93-B49F-BDBDCF051A46}" type="datetimeFigureOut">
              <a:rPr lang="en-US" smtClean="0"/>
              <a:pPr/>
              <a:t>2/1/2021</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357F6A1-A052-48DE-B440-AE24C3CEFAAD}" type="slidenum">
              <a:rPr lang="en-US" smtClean="0"/>
              <a:pPr/>
              <a:t>‹#›</a:t>
            </a:fld>
            <a:endParaRPr lang="en-US" dirty="0"/>
          </a:p>
        </p:txBody>
      </p:sp>
      <p:pic>
        <p:nvPicPr>
          <p:cNvPr id="11" name="Picture 10">
            <a:extLst>
              <a:ext uri="{FF2B5EF4-FFF2-40B4-BE49-F238E27FC236}">
                <a16:creationId xmlns:a16="http://schemas.microsoft.com/office/drawing/2014/main" id="{334516CE-FF1B-934E-9A59-86CB36B2BE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1077"/>
          <a:stretch/>
        </p:blipFill>
        <p:spPr>
          <a:xfrm>
            <a:off x="10616764" y="6038685"/>
            <a:ext cx="913249" cy="635330"/>
          </a:xfrm>
          <a:prstGeom prst="rect">
            <a:avLst/>
          </a:prstGeom>
        </p:spPr>
      </p:pic>
    </p:spTree>
    <p:extLst>
      <p:ext uri="{BB962C8B-B14F-4D97-AF65-F5344CB8AC3E}">
        <p14:creationId xmlns:p14="http://schemas.microsoft.com/office/powerpoint/2010/main" val="97883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gradFill flip="none" rotWithShape="1">
            <a:gsLst>
              <a:gs pos="0">
                <a:schemeClr val="accent3">
                  <a:lumMod val="0"/>
                  <a:lumOff val="100000"/>
                </a:schemeClr>
              </a:gs>
              <a:gs pos="35000">
                <a:schemeClr val="accent3">
                  <a:lumMod val="0"/>
                  <a:lumOff val="100000"/>
                </a:schemeClr>
              </a:gs>
              <a:gs pos="100000">
                <a:srgbClr val="A7B1B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77516"/>
            <a:ext cx="12192000" cy="680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1" i="1"/>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bg1">
                    <a:lumMod val="50000"/>
                  </a:schemeClr>
                </a:solidFill>
              </a:defRPr>
            </a:lvl1pPr>
          </a:lstStyle>
          <a:p>
            <a:fld id="{56158249-C483-4B93-B49F-BDBDCF051A46}" type="datetimeFigureOut">
              <a:rPr lang="en-US" smtClean="0"/>
              <a:pPr/>
              <a:t>2/1/2021</a:t>
            </a:fld>
            <a:endParaRPr lang="en-US" dirty="0"/>
          </a:p>
        </p:txBody>
      </p:sp>
      <p:sp>
        <p:nvSpPr>
          <p:cNvPr id="8" name="Footer Placeholder 7"/>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bg1">
                    <a:lumMod val="50000"/>
                  </a:schemeClr>
                </a:solidFill>
              </a:defRPr>
            </a:lvl1pPr>
          </a:lstStyle>
          <a:p>
            <a:fld id="{C357F6A1-A052-48DE-B440-AE24C3CEFAAD}" type="slidenum">
              <a:rPr lang="en-US" smtClean="0"/>
              <a:pPr/>
              <a:t>‹#›</a:t>
            </a:fld>
            <a:endParaRPr lang="en-US" dirty="0"/>
          </a:p>
        </p:txBody>
      </p:sp>
    </p:spTree>
    <p:extLst>
      <p:ext uri="{BB962C8B-B14F-4D97-AF65-F5344CB8AC3E}">
        <p14:creationId xmlns:p14="http://schemas.microsoft.com/office/powerpoint/2010/main" val="264287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gradFill flip="none" rotWithShape="1">
            <a:gsLst>
              <a:gs pos="0">
                <a:schemeClr val="accent3">
                  <a:lumMod val="0"/>
                  <a:lumOff val="100000"/>
                </a:schemeClr>
              </a:gs>
              <a:gs pos="67000">
                <a:srgbClr val="D31245"/>
              </a:gs>
              <a:gs pos="100000">
                <a:srgbClr val="D31245"/>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77516"/>
            <a:ext cx="12192000" cy="680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1" i="1">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bg1">
                    <a:lumMod val="50000"/>
                  </a:schemeClr>
                </a:solidFill>
              </a:defRPr>
            </a:lvl1pPr>
          </a:lstStyle>
          <a:p>
            <a:fld id="{56158249-C483-4B93-B49F-BDBDCF051A46}" type="datetimeFigureOut">
              <a:rPr lang="en-US" smtClean="0"/>
              <a:pPr/>
              <a:t>2/1/2021</a:t>
            </a:fld>
            <a:endParaRPr lang="en-US" dirty="0"/>
          </a:p>
        </p:txBody>
      </p:sp>
      <p:sp>
        <p:nvSpPr>
          <p:cNvPr id="8" name="Footer Placeholder 7"/>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bg1">
                    <a:lumMod val="50000"/>
                  </a:schemeClr>
                </a:solidFill>
              </a:defRPr>
            </a:lvl1pPr>
          </a:lstStyle>
          <a:p>
            <a:fld id="{C357F6A1-A052-48DE-B440-AE24C3CEFAAD}" type="slidenum">
              <a:rPr lang="en-US" smtClean="0"/>
              <a:pPr/>
              <a:t>‹#›</a:t>
            </a:fld>
            <a:endParaRPr lang="en-US" dirty="0"/>
          </a:p>
        </p:txBody>
      </p:sp>
    </p:spTree>
    <p:extLst>
      <p:ext uri="{BB962C8B-B14F-4D97-AF65-F5344CB8AC3E}">
        <p14:creationId xmlns:p14="http://schemas.microsoft.com/office/powerpoint/2010/main" val="217646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6177516"/>
            <a:ext cx="12192000" cy="680484"/>
          </a:xfrm>
          <a:prstGeom prst="rect">
            <a:avLst/>
          </a:prstGeom>
          <a:solidFill>
            <a:srgbClr val="D31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1850" y="1709738"/>
            <a:ext cx="10515600" cy="2852737"/>
          </a:xfrm>
        </p:spPr>
        <p:txBody>
          <a:bodyPr anchor="b">
            <a:normAutofit/>
          </a:bodyPr>
          <a:lstStyle>
            <a:lvl1pPr>
              <a:defRPr sz="5400" b="1" i="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6158249-C483-4B93-B49F-BDBDCF051A46}" type="datetimeFigureOut">
              <a:rPr lang="en-US" smtClean="0"/>
              <a:pPr/>
              <a:t>2/1/2021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357F6A1-A052-48DE-B440-AE24C3CEFAA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629" y="537205"/>
            <a:ext cx="4826141" cy="635330"/>
          </a:xfrm>
          <a:prstGeom prst="rect">
            <a:avLst/>
          </a:prstGeom>
        </p:spPr>
      </p:pic>
    </p:spTree>
    <p:extLst>
      <p:ext uri="{BB962C8B-B14F-4D97-AF65-F5344CB8AC3E}">
        <p14:creationId xmlns:p14="http://schemas.microsoft.com/office/powerpoint/2010/main" val="316822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158249-C483-4B93-B49F-BDBDCF051A46}" type="datetimeFigureOut">
              <a:rPr lang="en-US" smtClean="0"/>
              <a:t>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57F6A1-A052-48DE-B440-AE24C3CEFAAD}" type="slidenum">
              <a:rPr lang="en-US" smtClean="0"/>
              <a:t>‹#›</a:t>
            </a:fld>
            <a:endParaRPr lang="en-US" dirty="0"/>
          </a:p>
        </p:txBody>
      </p:sp>
    </p:spTree>
    <p:extLst>
      <p:ext uri="{BB962C8B-B14F-4D97-AF65-F5344CB8AC3E}">
        <p14:creationId xmlns:p14="http://schemas.microsoft.com/office/powerpoint/2010/main" val="155661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58249-C483-4B93-B49F-BDBDCF051A46}" type="datetimeFigureOut">
              <a:rPr lang="en-US" smtClean="0"/>
              <a:t>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57F6A1-A052-48DE-B440-AE24C3CEFAAD}" type="slidenum">
              <a:rPr lang="en-US" smtClean="0"/>
              <a:t>‹#›</a:t>
            </a:fld>
            <a:endParaRPr lang="en-US" dirty="0"/>
          </a:p>
        </p:txBody>
      </p:sp>
    </p:spTree>
    <p:extLst>
      <p:ext uri="{BB962C8B-B14F-4D97-AF65-F5344CB8AC3E}">
        <p14:creationId xmlns:p14="http://schemas.microsoft.com/office/powerpoint/2010/main" val="23843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158249-C483-4B93-B49F-BDBDCF051A46}" type="datetimeFigureOut">
              <a:rPr lang="en-US" smtClean="0"/>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7F6A1-A052-48DE-B440-AE24C3CEFAAD}" type="slidenum">
              <a:rPr lang="en-US" smtClean="0"/>
              <a:t>‹#›</a:t>
            </a:fld>
            <a:endParaRPr lang="en-US" dirty="0"/>
          </a:p>
        </p:txBody>
      </p:sp>
    </p:spTree>
    <p:extLst>
      <p:ext uri="{BB962C8B-B14F-4D97-AF65-F5344CB8AC3E}">
        <p14:creationId xmlns:p14="http://schemas.microsoft.com/office/powerpoint/2010/main" val="56272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158249-C483-4B93-B49F-BDBDCF051A46}" type="datetimeFigureOut">
              <a:rPr lang="en-US" smtClean="0"/>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7F6A1-A052-48DE-B440-AE24C3CEFAAD}" type="slidenum">
              <a:rPr lang="en-US" smtClean="0"/>
              <a:t>‹#›</a:t>
            </a:fld>
            <a:endParaRPr lang="en-US" dirty="0"/>
          </a:p>
        </p:txBody>
      </p:sp>
    </p:spTree>
    <p:extLst>
      <p:ext uri="{BB962C8B-B14F-4D97-AF65-F5344CB8AC3E}">
        <p14:creationId xmlns:p14="http://schemas.microsoft.com/office/powerpoint/2010/main" val="207987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158249-C483-4B93-B49F-BDBDCF051A46}" type="datetimeFigureOut">
              <a:rPr lang="en-US" smtClean="0"/>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7F6A1-A052-48DE-B440-AE24C3CEFAAD}" type="slidenum">
              <a:rPr lang="en-US" smtClean="0"/>
              <a:t>‹#›</a:t>
            </a:fld>
            <a:endParaRPr lang="en-US" dirty="0"/>
          </a:p>
        </p:txBody>
      </p:sp>
    </p:spTree>
    <p:extLst>
      <p:ext uri="{BB962C8B-B14F-4D97-AF65-F5344CB8AC3E}">
        <p14:creationId xmlns:p14="http://schemas.microsoft.com/office/powerpoint/2010/main" val="171176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158249-C483-4B93-B49F-BDBDCF051A46}" type="datetimeFigureOut">
              <a:rPr lang="en-US" smtClean="0"/>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7F6A1-A052-48DE-B440-AE24C3CEFAAD}" type="slidenum">
              <a:rPr lang="en-US" smtClean="0"/>
              <a:t>‹#›</a:t>
            </a:fld>
            <a:endParaRPr lang="en-US" dirty="0"/>
          </a:p>
        </p:txBody>
      </p:sp>
    </p:spTree>
    <p:extLst>
      <p:ext uri="{BB962C8B-B14F-4D97-AF65-F5344CB8AC3E}">
        <p14:creationId xmlns:p14="http://schemas.microsoft.com/office/powerpoint/2010/main" val="395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gradFill flip="none" rotWithShape="1">
            <a:gsLst>
              <a:gs pos="0">
                <a:schemeClr val="accent3">
                  <a:lumMod val="0"/>
                  <a:lumOff val="100000"/>
                </a:schemeClr>
              </a:gs>
              <a:gs pos="35000">
                <a:schemeClr val="accent3">
                  <a:lumMod val="0"/>
                  <a:lumOff val="100000"/>
                </a:schemeClr>
              </a:gs>
              <a:gs pos="100000">
                <a:srgbClr val="A7B1B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77516"/>
            <a:ext cx="12192000" cy="680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450427"/>
            <a:ext cx="9144000" cy="2059535"/>
          </a:xfrm>
        </p:spPr>
        <p:txBody>
          <a:bodyPr anchor="b"/>
          <a:lstStyle>
            <a:lvl1pPr algn="ctr">
              <a:defRPr sz="6000" b="1" i="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084413"/>
          </a:xfrm>
        </p:spPr>
        <p:txBody>
          <a:bodyPr/>
          <a:lstStyle>
            <a:lvl1pPr marL="0" indent="0" algn="ctr">
              <a:buNone/>
              <a:defRPr sz="2400" b="1" i="1">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56158249-C483-4B93-B49F-BDBDCF051A46}" type="datetimeFigureOut">
              <a:rPr lang="en-US" smtClean="0"/>
              <a:pPr/>
              <a:t>2/1/2021</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57F6A1-A052-48DE-B440-AE24C3CEFAAD}"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0510" y="537205"/>
            <a:ext cx="4810356" cy="635330"/>
          </a:xfrm>
          <a:prstGeom prst="rect">
            <a:avLst/>
          </a:prstGeom>
        </p:spPr>
      </p:pic>
    </p:spTree>
    <p:extLst>
      <p:ext uri="{BB962C8B-B14F-4D97-AF65-F5344CB8AC3E}">
        <p14:creationId xmlns:p14="http://schemas.microsoft.com/office/powerpoint/2010/main" val="202161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gradFill flip="none" rotWithShape="1">
            <a:gsLst>
              <a:gs pos="0">
                <a:schemeClr val="accent3">
                  <a:lumMod val="0"/>
                  <a:lumOff val="100000"/>
                </a:schemeClr>
              </a:gs>
              <a:gs pos="67000">
                <a:srgbClr val="D31245"/>
              </a:gs>
              <a:gs pos="100000">
                <a:srgbClr val="D31245"/>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userDrawn="1"/>
        </p:nvSpPr>
        <p:spPr>
          <a:xfrm>
            <a:off x="0" y="4960389"/>
            <a:ext cx="12192000" cy="1897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450427"/>
            <a:ext cx="9144000" cy="2059535"/>
          </a:xfrm>
        </p:spPr>
        <p:txBody>
          <a:bodyPr anchor="b"/>
          <a:lstStyle>
            <a:lvl1pPr algn="ctr">
              <a:defRPr sz="6000" b="1" i="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084413"/>
          </a:xfrm>
        </p:spPr>
        <p:txBody>
          <a:bodyPr/>
          <a:lstStyle>
            <a:lvl1pPr marL="0" indent="0" algn="ctr">
              <a:buNone/>
              <a:defRPr sz="24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56158249-C483-4B93-B49F-BDBDCF051A46}" type="datetimeFigureOut">
              <a:rPr lang="en-US" smtClean="0"/>
              <a:pPr/>
              <a:t>2/1/2021</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57F6A1-A052-48DE-B440-AE24C3CEFAAD}"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6579" y="537204"/>
            <a:ext cx="4826141" cy="635330"/>
          </a:xfrm>
          <a:prstGeom prst="rect">
            <a:avLst/>
          </a:prstGeom>
        </p:spPr>
      </p:pic>
      <p:grpSp>
        <p:nvGrpSpPr>
          <p:cNvPr id="17" name="Group 16"/>
          <p:cNvGrpSpPr/>
          <p:nvPr userDrawn="1"/>
        </p:nvGrpSpPr>
        <p:grpSpPr>
          <a:xfrm>
            <a:off x="2164511" y="5175737"/>
            <a:ext cx="7850276" cy="906675"/>
            <a:chOff x="2733644" y="5134316"/>
            <a:chExt cx="7850276" cy="906675"/>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49936"/>
            <a:stretch/>
          </p:blipFill>
          <p:spPr>
            <a:xfrm>
              <a:off x="2733644" y="5134316"/>
              <a:ext cx="3362356" cy="906675"/>
            </a:xfrm>
            <a:prstGeom prst="rect">
              <a:avLst/>
            </a:prstGeom>
          </p:spPr>
        </p:pic>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t="53292"/>
            <a:stretch/>
          </p:blipFill>
          <p:spPr>
            <a:xfrm>
              <a:off x="6204140" y="5203542"/>
              <a:ext cx="4379780" cy="744571"/>
            </a:xfrm>
            <a:prstGeom prst="rect">
              <a:avLst/>
            </a:prstGeom>
          </p:spPr>
        </p:pic>
      </p:grpSp>
    </p:spTree>
    <p:extLst>
      <p:ext uri="{BB962C8B-B14F-4D97-AF65-F5344CB8AC3E}">
        <p14:creationId xmlns:p14="http://schemas.microsoft.com/office/powerpoint/2010/main" val="205458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177516"/>
            <a:ext cx="12192000" cy="680484"/>
          </a:xfrm>
          <a:prstGeom prst="rect">
            <a:avLst/>
          </a:prstGeom>
          <a:solidFill>
            <a:srgbClr val="D31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1" i="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solidFill>
              </a:defRPr>
            </a:lvl1pPr>
          </a:lstStyle>
          <a:p>
            <a:fld id="{56158249-C483-4B93-B49F-BDBDCF051A46}" type="datetimeFigureOut">
              <a:rPr lang="en-US" smtClean="0"/>
              <a:pPr/>
              <a:t>2/1/2021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357F6A1-A052-48DE-B440-AE24C3CEFAAD}" type="slidenum">
              <a:rPr lang="en-US" smtClean="0"/>
              <a:pPr/>
              <a:t>‹#›</a:t>
            </a:fld>
            <a:endParaRPr lang="en-US" dirty="0"/>
          </a:p>
        </p:txBody>
      </p:sp>
      <p:pic>
        <p:nvPicPr>
          <p:cNvPr id="8" name="Picture 7">
            <a:extLst>
              <a:ext uri="{FF2B5EF4-FFF2-40B4-BE49-F238E27FC236}">
                <a16:creationId xmlns:a16="http://schemas.microsoft.com/office/drawing/2014/main" id="{FC8C5FB5-CCF7-42D4-AA6A-23EEB4C2F1C0}"/>
              </a:ext>
            </a:extLst>
          </p:cNvPr>
          <p:cNvPicPr>
            <a:picLocks noChangeAspect="1"/>
          </p:cNvPicPr>
          <p:nvPr userDrawn="1"/>
        </p:nvPicPr>
        <p:blipFill>
          <a:blip r:embed="rId2"/>
          <a:stretch>
            <a:fillRect/>
          </a:stretch>
        </p:blipFill>
        <p:spPr>
          <a:xfrm>
            <a:off x="10991924" y="6175572"/>
            <a:ext cx="908383" cy="634039"/>
          </a:xfrm>
          <a:prstGeom prst="rect">
            <a:avLst/>
          </a:prstGeom>
        </p:spPr>
      </p:pic>
    </p:spTree>
    <p:extLst>
      <p:ext uri="{BB962C8B-B14F-4D97-AF65-F5344CB8AC3E}">
        <p14:creationId xmlns:p14="http://schemas.microsoft.com/office/powerpoint/2010/main" val="340880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accent3">
                  <a:lumMod val="0"/>
                  <a:lumOff val="100000"/>
                </a:schemeClr>
              </a:gs>
              <a:gs pos="35000">
                <a:schemeClr val="accent3">
                  <a:lumMod val="0"/>
                  <a:lumOff val="100000"/>
                </a:schemeClr>
              </a:gs>
              <a:gs pos="100000">
                <a:srgbClr val="A7B1B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177516"/>
            <a:ext cx="12192000" cy="680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1" i="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56158249-C483-4B93-B49F-BDBDCF051A46}" type="datetimeFigureOut">
              <a:rPr lang="en-US" smtClean="0"/>
              <a:pPr/>
              <a:t>2/1/2021</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57F6A1-A052-48DE-B440-AE24C3CEFAAD}" type="slidenum">
              <a:rPr lang="en-US" smtClean="0"/>
              <a:pPr/>
              <a:t>‹#›</a:t>
            </a:fld>
            <a:endParaRPr lang="en-US" dirty="0"/>
          </a:p>
        </p:txBody>
      </p:sp>
    </p:spTree>
    <p:extLst>
      <p:ext uri="{BB962C8B-B14F-4D97-AF65-F5344CB8AC3E}">
        <p14:creationId xmlns:p14="http://schemas.microsoft.com/office/powerpoint/2010/main" val="425261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accent3">
                  <a:lumMod val="0"/>
                  <a:lumOff val="100000"/>
                </a:schemeClr>
              </a:gs>
              <a:gs pos="67000">
                <a:srgbClr val="D31245"/>
              </a:gs>
              <a:gs pos="100000">
                <a:srgbClr val="D31245"/>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177516"/>
            <a:ext cx="12192000" cy="680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1" i="1">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56158249-C483-4B93-B49F-BDBDCF051A46}" type="datetimeFigureOut">
              <a:rPr lang="en-US" smtClean="0"/>
              <a:pPr/>
              <a:t>2/1/2021</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57F6A1-A052-48DE-B440-AE24C3CEFAAD}" type="slidenum">
              <a:rPr lang="en-US" smtClean="0"/>
              <a:pPr/>
              <a:t>‹#›</a:t>
            </a:fld>
            <a:endParaRPr lang="en-US" dirty="0"/>
          </a:p>
        </p:txBody>
      </p:sp>
    </p:spTree>
    <p:extLst>
      <p:ext uri="{BB962C8B-B14F-4D97-AF65-F5344CB8AC3E}">
        <p14:creationId xmlns:p14="http://schemas.microsoft.com/office/powerpoint/2010/main" val="73920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accent3">
                  <a:lumMod val="0"/>
                  <a:lumOff val="100000"/>
                </a:schemeClr>
              </a:gs>
              <a:gs pos="35000">
                <a:schemeClr val="accent3">
                  <a:lumMod val="0"/>
                  <a:lumOff val="100000"/>
                </a:schemeClr>
              </a:gs>
              <a:gs pos="100000">
                <a:srgbClr val="A7B1B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1850" y="1709738"/>
            <a:ext cx="10515600" cy="2852737"/>
          </a:xfrm>
        </p:spPr>
        <p:txBody>
          <a:bodyPr anchor="b">
            <a:normAutofit/>
          </a:bodyPr>
          <a:lstStyle>
            <a:lvl1pPr>
              <a:defRPr sz="5400" b="1" i="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0510" y="537205"/>
            <a:ext cx="4810356" cy="635330"/>
          </a:xfrm>
          <a:prstGeom prst="rect">
            <a:avLst/>
          </a:prstGeom>
        </p:spPr>
      </p:pic>
      <p:sp>
        <p:nvSpPr>
          <p:cNvPr id="10" name="Rectangle 9"/>
          <p:cNvSpPr/>
          <p:nvPr userDrawn="1"/>
        </p:nvSpPr>
        <p:spPr>
          <a:xfrm>
            <a:off x="0" y="6177516"/>
            <a:ext cx="12192000" cy="680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56158249-C483-4B93-B49F-BDBDCF051A46}" type="datetimeFigureOut">
              <a:rPr lang="en-US" smtClean="0"/>
              <a:pPr/>
              <a:t>2/1/2021</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57F6A1-A052-48DE-B440-AE24C3CEFAAD}" type="slidenum">
              <a:rPr lang="en-US" smtClean="0"/>
              <a:pPr/>
              <a:t>‹#›</a:t>
            </a:fld>
            <a:endParaRPr lang="en-US" dirty="0"/>
          </a:p>
        </p:txBody>
      </p:sp>
    </p:spTree>
    <p:extLst>
      <p:ext uri="{BB962C8B-B14F-4D97-AF65-F5344CB8AC3E}">
        <p14:creationId xmlns:p14="http://schemas.microsoft.com/office/powerpoint/2010/main" val="201985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accent3">
                  <a:lumMod val="0"/>
                  <a:lumOff val="100000"/>
                </a:schemeClr>
              </a:gs>
              <a:gs pos="67000">
                <a:srgbClr val="D31245"/>
              </a:gs>
              <a:gs pos="100000">
                <a:srgbClr val="D31245"/>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1850" y="1709738"/>
            <a:ext cx="10515600" cy="2852737"/>
          </a:xfrm>
        </p:spPr>
        <p:txBody>
          <a:bodyPr anchor="b">
            <a:normAutofit/>
          </a:bodyPr>
          <a:lstStyle>
            <a:lvl1pPr>
              <a:defRPr sz="5400" b="1" i="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Rectangle 11"/>
          <p:cNvSpPr/>
          <p:nvPr userDrawn="1"/>
        </p:nvSpPr>
        <p:spPr>
          <a:xfrm>
            <a:off x="0" y="6177516"/>
            <a:ext cx="12192000" cy="680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56158249-C483-4B93-B49F-BDBDCF051A46}" type="datetimeFigureOut">
              <a:rPr lang="en-US" smtClean="0"/>
              <a:pPr/>
              <a:t>2/1/2021</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57F6A1-A052-48DE-B440-AE24C3CEFAAD}"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6579" y="537204"/>
            <a:ext cx="4826141" cy="635330"/>
          </a:xfrm>
          <a:prstGeom prst="rect">
            <a:avLst/>
          </a:prstGeom>
        </p:spPr>
      </p:pic>
    </p:spTree>
    <p:extLst>
      <p:ext uri="{BB962C8B-B14F-4D97-AF65-F5344CB8AC3E}">
        <p14:creationId xmlns:p14="http://schemas.microsoft.com/office/powerpoint/2010/main" val="80368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6158249-C483-4B93-B49F-BDBDCF051A46}" type="datetimeFigureOut">
              <a:rPr lang="en-US" smtClean="0"/>
              <a:pPr/>
              <a:t>2/1/2021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357F6A1-A052-48DE-B440-AE24C3CEFAAD}" type="slidenum">
              <a:rPr lang="en-US" smtClean="0"/>
              <a:pPr/>
              <a:t>‹#›</a:t>
            </a:fld>
            <a:endParaRPr lang="en-US" dirty="0"/>
          </a:p>
        </p:txBody>
      </p:sp>
    </p:spTree>
    <p:extLst>
      <p:ext uri="{BB962C8B-B14F-4D97-AF65-F5344CB8AC3E}">
        <p14:creationId xmlns:p14="http://schemas.microsoft.com/office/powerpoint/2010/main" val="1876468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4714" y="1501860"/>
            <a:ext cx="12101100" cy="16389"/>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0" y="6258910"/>
            <a:ext cx="12076386" cy="22818"/>
          </a:xfrm>
          <a:prstGeom prst="line">
            <a:avLst/>
          </a:prstGeom>
          <a:ln w="508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603471" y="2276619"/>
            <a:ext cx="11014098" cy="4008138"/>
          </a:xfrm>
          <a:prstGeom prst="rect">
            <a:avLst/>
          </a:prstGeom>
        </p:spPr>
      </p:pic>
      <p:sp>
        <p:nvSpPr>
          <p:cNvPr id="5" name="Title 1">
            <a:extLst>
              <a:ext uri="{FF2B5EF4-FFF2-40B4-BE49-F238E27FC236}">
                <a16:creationId xmlns:a16="http://schemas.microsoft.com/office/drawing/2014/main" id="{4ABE3523-079C-9549-83B3-7120017F9781}"/>
              </a:ext>
            </a:extLst>
          </p:cNvPr>
          <p:cNvSpPr txBox="1">
            <a:spLocks/>
          </p:cNvSpPr>
          <p:nvPr/>
        </p:nvSpPr>
        <p:spPr>
          <a:xfrm>
            <a:off x="603471" y="2276619"/>
            <a:ext cx="11014098" cy="4005109"/>
          </a:xfrm>
          <a:prstGeom prst="rect">
            <a:avLst/>
          </a:prstGeom>
          <a:solidFill>
            <a:schemeClr val="tx1">
              <a:alpha val="2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Bahnschrift SemiBold" panose="020B0502040204020203" pitchFamily="34" charset="0"/>
                <a:ea typeface="Roboto Condensed" panose="02000000000000000000" pitchFamily="2" charset="0"/>
                <a:cs typeface="Calibri" panose="020F0502020204030204" pitchFamily="34" charset="0"/>
              </a:rPr>
              <a:t>Town Hall Meeting</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Bahnschrift SemiBold" panose="020B0502040204020203" pitchFamily="34" charset="0"/>
                <a:ea typeface="Roboto Condensed" panose="02000000000000000000" pitchFamily="2" charset="0"/>
                <a:cs typeface="Calibri" panose="020F0502020204030204" pitchFamily="34" charset="0"/>
              </a:rPr>
              <a:t>Campus COVID Update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schemeClr val="bg1"/>
              </a:solidFill>
              <a:effectLst/>
              <a:uLnTx/>
              <a:uFillTx/>
              <a:latin typeface="Bahnschrift SemiBold" panose="020B0502040204020203" pitchFamily="34" charset="0"/>
              <a:ea typeface="Roboto Condensed" panose="02000000000000000000" pitchFamily="2"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6000" dirty="0" smtClean="0">
                <a:solidFill>
                  <a:schemeClr val="bg1"/>
                </a:solidFill>
                <a:latin typeface="Bahnschrift SemiBold" panose="020B0502040204020203" pitchFamily="34" charset="0"/>
                <a:cs typeface="Calibri" panose="020F0502020204030204" pitchFamily="34" charset="0"/>
              </a:rPr>
              <a:t>2.1.</a:t>
            </a:r>
            <a:r>
              <a:rPr kumimoji="0" lang="en-US" sz="6000" u="none" strike="noStrike" kern="1200" cap="none" spc="0" normalizeH="0" baseline="0" noProof="0" dirty="0" smtClean="0">
                <a:ln>
                  <a:noFill/>
                </a:ln>
                <a:solidFill>
                  <a:schemeClr val="bg1"/>
                </a:solidFill>
                <a:effectLst/>
                <a:uLnTx/>
                <a:uFillTx/>
                <a:latin typeface="Bahnschrift SemiBold" panose="020B0502040204020203" pitchFamily="34" charset="0"/>
                <a:cs typeface="Calibri" panose="020F0502020204030204" pitchFamily="34" charset="0"/>
              </a:rPr>
              <a:t> </a:t>
            </a:r>
            <a:r>
              <a:rPr kumimoji="0" lang="en-US" sz="6000" u="none" strike="noStrike" kern="1200" cap="none" spc="0" normalizeH="0" baseline="0" noProof="0" dirty="0">
                <a:ln>
                  <a:noFill/>
                </a:ln>
                <a:solidFill>
                  <a:schemeClr val="bg1"/>
                </a:solidFill>
                <a:effectLst/>
                <a:uLnTx/>
                <a:uFillTx/>
                <a:latin typeface="Bahnschrift SemiBold" panose="020B0502040204020203" pitchFamily="34" charset="0"/>
                <a:cs typeface="Calibri" panose="020F0502020204030204" pitchFamily="34" charset="0"/>
              </a:rPr>
              <a:t>2021 </a:t>
            </a:r>
            <a:endPar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ndParaRPr>
          </a:p>
        </p:txBody>
      </p:sp>
    </p:spTree>
    <p:extLst>
      <p:ext uri="{BB962C8B-B14F-4D97-AF65-F5344CB8AC3E}">
        <p14:creationId xmlns:p14="http://schemas.microsoft.com/office/powerpoint/2010/main" val="214839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13367" y="1402727"/>
            <a:ext cx="11010411" cy="4688734"/>
          </a:xfrm>
        </p:spPr>
        <p:txBody>
          <a:bodyPr anchor="t">
            <a:noAutofit/>
          </a:bodyPr>
          <a:lstStyle/>
          <a:p>
            <a:r>
              <a:rPr lang="en-US" dirty="0">
                <a:latin typeface="Arial"/>
                <a:cs typeface="Arial"/>
              </a:rPr>
              <a:t> Access to COVID-19 testing:</a:t>
            </a:r>
          </a:p>
          <a:p>
            <a:pPr lvl="1"/>
            <a:r>
              <a:rPr lang="en-US" sz="2000" dirty="0">
                <a:latin typeface="Arial"/>
                <a:cs typeface="Arial"/>
              </a:rPr>
              <a:t>The MDH Testing Center at the River’s Edge Convention Center has been extended into the month of </a:t>
            </a:r>
            <a:r>
              <a:rPr lang="en-US" sz="2000" dirty="0" smtClean="0">
                <a:latin typeface="Arial"/>
                <a:cs typeface="Arial"/>
              </a:rPr>
              <a:t>February  </a:t>
            </a:r>
            <a:endParaRPr lang="en-US" sz="2000" dirty="0"/>
          </a:p>
          <a:p>
            <a:pPr lvl="1"/>
            <a:r>
              <a:rPr lang="en-US" sz="2000" dirty="0" smtClean="0">
                <a:latin typeface="Arial"/>
                <a:cs typeface="Arial"/>
              </a:rPr>
              <a:t>Students </a:t>
            </a:r>
            <a:r>
              <a:rPr lang="en-US" sz="2000" dirty="0">
                <a:latin typeface="Arial"/>
                <a:cs typeface="Arial"/>
              </a:rPr>
              <a:t>are encouraged to contact the SCSU Medical Clinic for testing</a:t>
            </a:r>
          </a:p>
          <a:p>
            <a:pPr lvl="2"/>
            <a:r>
              <a:rPr lang="en-US" sz="1800" dirty="0">
                <a:latin typeface="Arial"/>
                <a:cs typeface="Arial"/>
              </a:rPr>
              <a:t>320-308-3191</a:t>
            </a:r>
          </a:p>
          <a:p>
            <a:pPr lvl="1"/>
            <a:r>
              <a:rPr lang="en-US" sz="2000" dirty="0">
                <a:latin typeface="Arial"/>
                <a:cs typeface="Arial"/>
              </a:rPr>
              <a:t>Employees are encouraged to contact their health care provider</a:t>
            </a:r>
          </a:p>
          <a:p>
            <a:pPr lvl="1"/>
            <a:r>
              <a:rPr lang="en-US" sz="2000" dirty="0">
                <a:latin typeface="Arial"/>
                <a:cs typeface="Arial"/>
              </a:rPr>
              <a:t>Additional local testing options are available on the Bring Huskies Home website</a:t>
            </a:r>
            <a:endParaRPr lang="en-US" sz="800" dirty="0">
              <a:latin typeface="Arial"/>
              <a:cs typeface="Arial"/>
            </a:endParaRPr>
          </a:p>
          <a:p>
            <a:r>
              <a:rPr lang="en-US" dirty="0">
                <a:latin typeface="Arial"/>
                <a:cs typeface="Arial"/>
              </a:rPr>
              <a:t>Upcoming campus testing events:</a:t>
            </a:r>
          </a:p>
          <a:p>
            <a:pPr lvl="1"/>
            <a:r>
              <a:rPr lang="en-US" sz="2000" dirty="0">
                <a:latin typeface="Arial"/>
                <a:cs typeface="Arial"/>
              </a:rPr>
              <a:t>Wednesday, March 3</a:t>
            </a:r>
            <a:r>
              <a:rPr lang="en-US" sz="2000" baseline="30000" dirty="0">
                <a:latin typeface="Arial"/>
                <a:cs typeface="Arial"/>
              </a:rPr>
              <a:t>rd</a:t>
            </a:r>
            <a:endParaRPr lang="en-US" sz="2000" dirty="0">
              <a:latin typeface="Arial"/>
              <a:cs typeface="Arial"/>
            </a:endParaRPr>
          </a:p>
          <a:p>
            <a:pPr lvl="1"/>
            <a:r>
              <a:rPr lang="en-US" sz="2000" dirty="0">
                <a:latin typeface="Arial"/>
                <a:cs typeface="Arial"/>
              </a:rPr>
              <a:t>Monday, March 15</a:t>
            </a:r>
            <a:r>
              <a:rPr lang="en-US" sz="2000" baseline="30000" dirty="0">
                <a:latin typeface="Arial"/>
                <a:cs typeface="Arial"/>
              </a:rPr>
              <a:t>th</a:t>
            </a:r>
            <a:endParaRPr lang="en-US" sz="2000" dirty="0">
              <a:latin typeface="Arial"/>
              <a:cs typeface="Arial"/>
            </a:endParaRPr>
          </a:p>
          <a:p>
            <a:pPr lvl="1"/>
            <a:r>
              <a:rPr lang="en-US" sz="2000" dirty="0">
                <a:latin typeface="Arial"/>
                <a:cs typeface="Arial"/>
              </a:rPr>
              <a:t>Stay tuned for other possible testing events</a:t>
            </a:r>
          </a:p>
          <a:p>
            <a:pPr lvl="1"/>
            <a:endParaRPr lang="en-US" sz="800" dirty="0">
              <a:latin typeface="Arial"/>
              <a:cs typeface="Arial"/>
            </a:endParaRPr>
          </a:p>
        </p:txBody>
      </p:sp>
      <p:pic>
        <p:nvPicPr>
          <p:cNvPr id="4" name="Picture 3"/>
          <p:cNvPicPr/>
          <p:nvPr/>
        </p:nvPicPr>
        <p:blipFill rotWithShape="1">
          <a:blip r:embed="rId2"/>
          <a:srcRect l="31128" t="14163" r="15877" b="75165"/>
          <a:stretch/>
        </p:blipFill>
        <p:spPr bwMode="auto">
          <a:xfrm>
            <a:off x="3224597" y="5977355"/>
            <a:ext cx="6054090" cy="685800"/>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D630083A-C853-B54B-8849-751A23F0CFD5}"/>
              </a:ext>
            </a:extLst>
          </p:cNvPr>
          <p:cNvSpPr txBox="1">
            <a:spLocks/>
          </p:cNvSpPr>
          <p:nvPr/>
        </p:nvSpPr>
        <p:spPr>
          <a:xfrm>
            <a:off x="876132" y="179972"/>
            <a:ext cx="10515600" cy="13232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COVID-19 Bring Huskies Home Update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a:ea typeface="Calibri" panose="020F0502020204030204" pitchFamily="34" charset="0"/>
                <a:cs typeface="Arial"/>
              </a:rPr>
              <a:t>Campus Operations </a:t>
            </a:r>
            <a:endPar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354747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1612900"/>
            <a:ext cx="11104984" cy="4351338"/>
          </a:xfrm>
        </p:spPr>
        <p:txBody>
          <a:bodyPr anchor="t">
            <a:noAutofit/>
          </a:bodyPr>
          <a:lstStyle/>
          <a:p>
            <a:pPr marL="0" indent="0">
              <a:spcBef>
                <a:spcPts val="1200"/>
              </a:spcBef>
              <a:spcAft>
                <a:spcPts val="1200"/>
              </a:spcAft>
              <a:buNone/>
            </a:pPr>
            <a:endParaRPr lang="en-US" sz="3600" dirty="0"/>
          </a:p>
          <a:p>
            <a:pPr>
              <a:spcBef>
                <a:spcPts val="1200"/>
              </a:spcBef>
              <a:spcAft>
                <a:spcPts val="1200"/>
              </a:spcAft>
            </a:pPr>
            <a:endParaRPr lang="en-US" i="1" dirty="0"/>
          </a:p>
          <a:p>
            <a:pPr marL="0" indent="0">
              <a:spcBef>
                <a:spcPts val="1200"/>
              </a:spcBef>
              <a:spcAft>
                <a:spcPts val="1200"/>
              </a:spcAft>
              <a:buNone/>
            </a:pPr>
            <a:endParaRPr lang="en-US" sz="4400" i="1" dirty="0"/>
          </a:p>
        </p:txBody>
      </p:sp>
      <p:pic>
        <p:nvPicPr>
          <p:cNvPr id="3" name="Picture 2"/>
          <p:cNvPicPr/>
          <p:nvPr/>
        </p:nvPicPr>
        <p:blipFill rotWithShape="1">
          <a:blip r:embed="rId3"/>
          <a:srcRect l="31128" t="14163" r="15877" b="75165"/>
          <a:stretch/>
        </p:blipFill>
        <p:spPr bwMode="auto">
          <a:xfrm>
            <a:off x="2835491" y="5877938"/>
            <a:ext cx="6054090" cy="685800"/>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D630083A-C853-B54B-8849-751A23F0CFD5}"/>
              </a:ext>
            </a:extLst>
          </p:cNvPr>
          <p:cNvSpPr txBox="1">
            <a:spLocks noGrp="1"/>
          </p:cNvSpPr>
          <p:nvPr>
            <p:ph type="title"/>
          </p:nvPr>
        </p:nvSpPr>
        <p:spPr>
          <a:xfrm>
            <a:off x="838200" y="287338"/>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1" kern="1200">
                <a:solidFill>
                  <a:schemeClr val="tx1"/>
                </a:solidFill>
                <a:latin typeface="Arial" panose="020B0604020202020204" pitchFamily="34" charset="0"/>
                <a:ea typeface="+mj-ea"/>
                <a:cs typeface="Arial" panose="020B0604020202020204" pitchFamily="34" charset="0"/>
              </a:defRPr>
            </a:lvl1pPr>
          </a:lstStyle>
          <a:p>
            <a:pPr lvl="0" algn="ctr">
              <a:defRPr/>
            </a:pPr>
            <a:r>
              <a:rPr lang="en-US" i="0" dirty="0">
                <a:ea typeface="Calibri" panose="020F0502020204030204" pitchFamily="34" charset="0"/>
              </a:rPr>
              <a:t>COVID-19 Bring Huskies Home Update</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i="0" dirty="0">
                <a:solidFill>
                  <a:srgbClr val="C00000"/>
                </a:solidFill>
                <a:ea typeface="Roboto Condensed" panose="02000000000000000000" pitchFamily="2" charset="0"/>
              </a:rPr>
              <a:t>Strategic Enrollment Management</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2" name="TextBox 1"/>
          <p:cNvSpPr txBox="1"/>
          <p:nvPr/>
        </p:nvSpPr>
        <p:spPr>
          <a:xfrm>
            <a:off x="1957574" y="2033745"/>
            <a:ext cx="793184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MARCH COMMENCEMENT</a:t>
            </a:r>
          </a:p>
        </p:txBody>
      </p:sp>
      <p:pic>
        <p:nvPicPr>
          <p:cNvPr id="1026" name="Picture 2"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883" y="2654048"/>
            <a:ext cx="67532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62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31128" t="14163" r="15877" b="75165"/>
          <a:stretch/>
        </p:blipFill>
        <p:spPr bwMode="auto">
          <a:xfrm>
            <a:off x="2835491" y="5877938"/>
            <a:ext cx="6054090" cy="685800"/>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D630083A-C853-B54B-8849-751A23F0CFD5}"/>
              </a:ext>
            </a:extLst>
          </p:cNvPr>
          <p:cNvSpPr txBox="1">
            <a:spLocks noGrp="1"/>
          </p:cNvSpPr>
          <p:nvPr>
            <p:ph type="title"/>
          </p:nvPr>
        </p:nvSpPr>
        <p:spPr>
          <a:xfrm>
            <a:off x="838200" y="287338"/>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1" kern="1200">
                <a:solidFill>
                  <a:schemeClr val="tx1"/>
                </a:solidFill>
                <a:latin typeface="Arial" panose="020B0604020202020204" pitchFamily="34" charset="0"/>
                <a:ea typeface="+mj-ea"/>
                <a:cs typeface="Arial" panose="020B0604020202020204" pitchFamily="34" charset="0"/>
              </a:defRPr>
            </a:lvl1pPr>
          </a:lstStyle>
          <a:p>
            <a:pPr lvl="0" algn="ctr">
              <a:defRPr/>
            </a:pPr>
            <a:r>
              <a:rPr lang="en-US" i="0" dirty="0">
                <a:ea typeface="Calibri" panose="020F0502020204030204" pitchFamily="34" charset="0"/>
              </a:rPr>
              <a:t>COVID-19 Bring Huskies Home Update</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i="0" dirty="0">
                <a:solidFill>
                  <a:srgbClr val="C00000"/>
                </a:solidFill>
                <a:ea typeface="Roboto Condensed" panose="02000000000000000000" pitchFamily="2" charset="0"/>
              </a:rPr>
              <a:t>Strategic Enrollment Management</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4" name="Rectangle 3"/>
          <p:cNvSpPr/>
          <p:nvPr/>
        </p:nvSpPr>
        <p:spPr>
          <a:xfrm>
            <a:off x="374468" y="1612900"/>
            <a:ext cx="11573692" cy="484716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Guiding Principle: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The office of Records and Registration has the sole responsibility for coordinating and organizing all aspects of SCSU’s official </a:t>
            </a: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commencement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ceremony(</a:t>
            </a:r>
            <a:r>
              <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ies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Focus for Students: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Face to Face ceremony (when possible)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Option for at least two family members participating per graduate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Ability for graduates to walk across the stage</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Current Operating Guidelines: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150 people</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5 Ceremonies (9:00am, 11:00am, 1:00pm, 3:00pm, 5:00pm)</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Almost 400 people have registered (message sent week of January 25)</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658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31128" t="14163" r="15877" b="75165"/>
          <a:stretch/>
        </p:blipFill>
        <p:spPr bwMode="auto">
          <a:xfrm>
            <a:off x="2835491" y="5877938"/>
            <a:ext cx="6054090" cy="685800"/>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D630083A-C853-B54B-8849-751A23F0CFD5}"/>
              </a:ext>
            </a:extLst>
          </p:cNvPr>
          <p:cNvSpPr txBox="1">
            <a:spLocks noGrp="1"/>
          </p:cNvSpPr>
          <p:nvPr>
            <p:ph type="title"/>
          </p:nvPr>
        </p:nvSpPr>
        <p:spPr>
          <a:xfrm>
            <a:off x="838200" y="287338"/>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1" kern="1200">
                <a:solidFill>
                  <a:schemeClr val="tx1"/>
                </a:solidFill>
                <a:latin typeface="Arial" panose="020B0604020202020204" pitchFamily="34" charset="0"/>
                <a:ea typeface="+mj-ea"/>
                <a:cs typeface="Arial" panose="020B0604020202020204" pitchFamily="34" charset="0"/>
              </a:defRPr>
            </a:lvl1pPr>
          </a:lstStyle>
          <a:p>
            <a:pPr lvl="0" algn="ctr">
              <a:defRPr/>
            </a:pPr>
            <a:r>
              <a:rPr lang="en-US" i="0" dirty="0">
                <a:ea typeface="Calibri" panose="020F0502020204030204" pitchFamily="34" charset="0"/>
              </a:rPr>
              <a:t>COVID-19 Bring Huskies Home Update</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i="0" dirty="0">
                <a:solidFill>
                  <a:srgbClr val="C00000"/>
                </a:solidFill>
                <a:ea typeface="Roboto Condensed" panose="02000000000000000000" pitchFamily="2" charset="0"/>
              </a:rPr>
              <a:t>Strategic Enrollment Management</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4" name="Rectangle 3"/>
          <p:cNvSpPr/>
          <p:nvPr/>
        </p:nvSpPr>
        <p:spPr>
          <a:xfrm>
            <a:off x="984070" y="2017486"/>
            <a:ext cx="11059886" cy="374134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a:ea typeface="+mn-ea"/>
                <a:cs typeface="+mn-cs"/>
              </a:rPr>
              <a:t>9:00 a.m. 					3:00 p.m.				</a:t>
            </a:r>
            <a:endParaRPr kumimoji="0" lang="en-US" sz="2000" b="0" i="0" u="none" strike="noStrike" kern="1200" cap="none" spc="0" normalizeH="0" baseline="0" noProof="0" dirty="0">
              <a:ln>
                <a:noFill/>
              </a:ln>
              <a:solidFill>
                <a:prstClr val="black"/>
              </a:solidFill>
              <a:effectLst/>
              <a:uLnTx/>
              <a:uFillTx/>
              <a:latin typeface="Cambria" panose="02040503050406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a:ea typeface="+mn-ea"/>
                <a:cs typeface="+mn-cs"/>
              </a:rPr>
              <a:t>School of Health and Human Services		</a:t>
            </a:r>
            <a:r>
              <a:rPr kumimoji="0" lang="en-US" sz="2000" b="0" i="0" u="none" strike="noStrike" kern="1200" cap="none" spc="0" normalizeH="0" baseline="0" noProof="0" dirty="0" err="1">
                <a:ln>
                  <a:noFill/>
                </a:ln>
                <a:solidFill>
                  <a:prstClr val="black"/>
                </a:solidFill>
                <a:effectLst/>
                <a:uLnTx/>
                <a:uFillTx/>
                <a:latin typeface="Cambria" panose="02040503050406030204"/>
                <a:ea typeface="+mn-ea"/>
                <a:cs typeface="+mn-cs"/>
              </a:rPr>
              <a:t>Herberger</a:t>
            </a:r>
            <a:r>
              <a:rPr kumimoji="0" lang="en-US" sz="2000" b="0" i="0" u="none" strike="noStrike" kern="1200" cap="none" spc="0" normalizeH="0" baseline="0" noProof="0" dirty="0">
                <a:ln>
                  <a:noFill/>
                </a:ln>
                <a:solidFill>
                  <a:prstClr val="black"/>
                </a:solidFill>
                <a:effectLst/>
                <a:uLnTx/>
                <a:uFillTx/>
                <a:latin typeface="Cambria" panose="02040503050406030204"/>
                <a:ea typeface="+mn-ea"/>
                <a:cs typeface="+mn-cs"/>
              </a:rPr>
              <a:t> Business School (Undergraduates)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a:ea typeface="+mn-ea"/>
                <a:cs typeface="+mn-cs"/>
              </a:rPr>
              <a:t>University College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a:ea typeface="+mn-ea"/>
                <a:cs typeface="+mn-cs"/>
              </a:rPr>
              <a:t>11:00 a.m. 					5:00 p.m.</a:t>
            </a:r>
            <a:endParaRPr kumimoji="0" lang="en-US" sz="2000" b="0" i="0" u="none" strike="noStrike" kern="1200" cap="none" spc="0" normalizeH="0" baseline="0" noProof="0" dirty="0">
              <a:ln>
                <a:noFill/>
              </a:ln>
              <a:solidFill>
                <a:prstClr val="black"/>
              </a:solidFill>
              <a:effectLst/>
              <a:uLnTx/>
              <a:uFillTx/>
              <a:latin typeface="Cambria" panose="02040503050406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a:ea typeface="+mn-ea"/>
                <a:cs typeface="+mn-cs"/>
              </a:rPr>
              <a:t>College of Liberal Arts and School of The Arts	</a:t>
            </a:r>
            <a:r>
              <a:rPr kumimoji="0" lang="en-US" sz="2000" b="0" i="0" u="none" strike="noStrike" kern="1200" cap="none" spc="0" normalizeH="0" baseline="0" noProof="0" dirty="0" err="1">
                <a:ln>
                  <a:noFill/>
                </a:ln>
                <a:solidFill>
                  <a:prstClr val="black"/>
                </a:solidFill>
                <a:effectLst/>
                <a:uLnTx/>
                <a:uFillTx/>
                <a:latin typeface="Cambria" panose="02040503050406030204"/>
                <a:ea typeface="+mn-ea"/>
                <a:cs typeface="+mn-cs"/>
              </a:rPr>
              <a:t>Herberger</a:t>
            </a:r>
            <a:r>
              <a:rPr kumimoji="0" lang="en-US" sz="2000" b="0" i="0" u="none" strike="noStrike" kern="1200" cap="none" spc="0" normalizeH="0" baseline="0" noProof="0" dirty="0">
                <a:ln>
                  <a:noFill/>
                </a:ln>
                <a:solidFill>
                  <a:prstClr val="black"/>
                </a:solidFill>
                <a:effectLst/>
                <a:uLnTx/>
                <a:uFillTx/>
                <a:latin typeface="Cambria" panose="02040503050406030204"/>
                <a:ea typeface="+mn-ea"/>
                <a:cs typeface="+mn-cs"/>
              </a:rPr>
              <a:t> Business School (Graduate programs)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a:ea typeface="+mn-ea"/>
                <a:cs typeface="+mn-cs"/>
              </a:rPr>
              <a:t>School of Public Affairs				School of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a:ea typeface="+mn-ea"/>
                <a:cs typeface="+mn-cs"/>
              </a:rPr>
              <a:t>1:00 p.m.</a:t>
            </a:r>
            <a:endParaRPr kumimoji="0" lang="en-US" sz="2000" b="0" i="0" u="none" strike="noStrike" kern="1200" cap="none" spc="0" normalizeH="0" baseline="0" noProof="0" dirty="0">
              <a:ln>
                <a:noFill/>
              </a:ln>
              <a:solidFill>
                <a:prstClr val="black"/>
              </a:solidFill>
              <a:effectLst/>
              <a:uLnTx/>
              <a:uFillTx/>
              <a:latin typeface="Cambria" panose="02040503050406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a:ea typeface="+mn-ea"/>
                <a:cs typeface="+mn-cs"/>
              </a:rPr>
              <a:t>College of Science and Engineering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a:ea typeface="+mn-ea"/>
                <a:cs typeface="+mn-cs"/>
              </a:rPr>
              <a:t>School of Computer, Engineering, and Environment</a:t>
            </a:r>
          </a:p>
        </p:txBody>
      </p:sp>
      <p:sp>
        <p:nvSpPr>
          <p:cNvPr id="2" name="Rectangle 1"/>
          <p:cNvSpPr/>
          <p:nvPr/>
        </p:nvSpPr>
        <p:spPr>
          <a:xfrm>
            <a:off x="1924208" y="1667546"/>
            <a:ext cx="8143286"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a:ea typeface="+mn-ea"/>
                <a:cs typeface="+mn-cs"/>
              </a:rPr>
              <a:t>Ceremony times in </a:t>
            </a:r>
            <a:r>
              <a:rPr kumimoji="0" lang="en-US" sz="2400" b="1" i="0" u="none" strike="noStrike" kern="1200" cap="none" spc="0" normalizeH="0" baseline="0" noProof="0" dirty="0" err="1">
                <a:ln>
                  <a:noFill/>
                </a:ln>
                <a:solidFill>
                  <a:prstClr val="black"/>
                </a:solidFill>
                <a:effectLst/>
                <a:uLnTx/>
                <a:uFillTx/>
                <a:latin typeface="Cambria" panose="02040503050406030204"/>
                <a:ea typeface="+mn-ea"/>
                <a:cs typeface="+mn-cs"/>
              </a:rPr>
              <a:t>Ritsche</a:t>
            </a:r>
            <a:r>
              <a:rPr kumimoji="0" lang="en-US" sz="2400" b="1" i="0" u="none" strike="noStrike" kern="1200" cap="none" spc="0" normalizeH="0" baseline="0" noProof="0" dirty="0">
                <a:ln>
                  <a:noFill/>
                </a:ln>
                <a:solidFill>
                  <a:prstClr val="black"/>
                </a:solidFill>
                <a:effectLst/>
                <a:uLnTx/>
                <a:uFillTx/>
                <a:latin typeface="Cambria" panose="02040503050406030204"/>
                <a:ea typeface="+mn-ea"/>
                <a:cs typeface="+mn-cs"/>
              </a:rPr>
              <a:t> for each College/School</a:t>
            </a:r>
          </a:p>
        </p:txBody>
      </p:sp>
    </p:spTree>
    <p:extLst>
      <p:ext uri="{BB962C8B-B14F-4D97-AF65-F5344CB8AC3E}">
        <p14:creationId xmlns:p14="http://schemas.microsoft.com/office/powerpoint/2010/main" val="233669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1612900"/>
            <a:ext cx="11104984" cy="4351338"/>
          </a:xfrm>
        </p:spPr>
        <p:txBody>
          <a:bodyPr anchor="t">
            <a:noAutofit/>
          </a:bodyPr>
          <a:lstStyle/>
          <a:p>
            <a:pPr marL="0" indent="0">
              <a:spcBef>
                <a:spcPts val="1200"/>
              </a:spcBef>
              <a:spcAft>
                <a:spcPts val="1200"/>
              </a:spcAft>
              <a:buNone/>
            </a:pPr>
            <a:endParaRPr lang="en-US" sz="3600" dirty="0"/>
          </a:p>
          <a:p>
            <a:pPr>
              <a:spcBef>
                <a:spcPts val="1200"/>
              </a:spcBef>
              <a:spcAft>
                <a:spcPts val="1200"/>
              </a:spcAft>
            </a:pPr>
            <a:endParaRPr lang="en-US" i="1" dirty="0"/>
          </a:p>
          <a:p>
            <a:pPr marL="0" indent="0">
              <a:spcBef>
                <a:spcPts val="1200"/>
              </a:spcBef>
              <a:spcAft>
                <a:spcPts val="1200"/>
              </a:spcAft>
              <a:buNone/>
            </a:pPr>
            <a:endParaRPr lang="en-US" sz="4400" i="1" dirty="0"/>
          </a:p>
        </p:txBody>
      </p:sp>
      <p:pic>
        <p:nvPicPr>
          <p:cNvPr id="3" name="Picture 2"/>
          <p:cNvPicPr/>
          <p:nvPr/>
        </p:nvPicPr>
        <p:blipFill rotWithShape="1">
          <a:blip r:embed="rId3"/>
          <a:srcRect l="31128" t="14163" r="15877" b="75165"/>
          <a:stretch/>
        </p:blipFill>
        <p:spPr bwMode="auto">
          <a:xfrm>
            <a:off x="2835491" y="5877938"/>
            <a:ext cx="6054090" cy="685800"/>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D630083A-C853-B54B-8849-751A23F0CFD5}"/>
              </a:ext>
            </a:extLst>
          </p:cNvPr>
          <p:cNvSpPr txBox="1">
            <a:spLocks noGrp="1"/>
          </p:cNvSpPr>
          <p:nvPr>
            <p:ph type="title"/>
          </p:nvPr>
        </p:nvSpPr>
        <p:spPr>
          <a:xfrm>
            <a:off x="838200" y="287338"/>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1" kern="1200">
                <a:solidFill>
                  <a:schemeClr val="tx1"/>
                </a:solidFill>
                <a:latin typeface="Arial" panose="020B0604020202020204" pitchFamily="34" charset="0"/>
                <a:ea typeface="+mj-ea"/>
                <a:cs typeface="Arial" panose="020B0604020202020204" pitchFamily="34" charset="0"/>
              </a:defRPr>
            </a:lvl1pPr>
          </a:lstStyle>
          <a:p>
            <a:pPr lvl="0" algn="ctr">
              <a:defRPr/>
            </a:pPr>
            <a:r>
              <a:rPr lang="en-US" i="0" dirty="0">
                <a:ea typeface="Calibri" panose="020F0502020204030204" pitchFamily="34" charset="0"/>
              </a:rPr>
              <a:t>COVID-19 Bring Huskies Home Update</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i="0" dirty="0">
                <a:solidFill>
                  <a:srgbClr val="C00000"/>
                </a:solidFill>
                <a:ea typeface="Roboto Condensed" panose="02000000000000000000" pitchFamily="2" charset="0"/>
              </a:rPr>
              <a:t>Strategic Enrollment Management</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4" name="Rectangle 3"/>
          <p:cNvSpPr/>
          <p:nvPr/>
        </p:nvSpPr>
        <p:spPr>
          <a:xfrm>
            <a:off x="278674" y="1708695"/>
            <a:ext cx="11913326" cy="401122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Cancelling Ceremonies: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Ceremonies will be cancelled 4 weeks prior to the event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7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Cancel Date for March 12</a:t>
            </a:r>
            <a:r>
              <a:rPr kumimoji="0" lang="en-US" sz="2000" b="0" i="1"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Ceremony: February 12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7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Cancel Date for May 7</a:t>
            </a:r>
            <a:r>
              <a:rPr kumimoji="0" lang="en-US" sz="2000" b="0" i="1"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Ceremony: April 1</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If the March ceremony is cancelled, student will have the option of attending the May 7</a:t>
            </a:r>
            <a:r>
              <a:rPr kumimoji="0" lang="en-US" sz="2000" b="0" i="0" u="none" strike="noStrike" kern="1200" cap="none" spc="0" normalizeH="0" baseline="3000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th</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ceremony</a:t>
            </a:r>
            <a:endPar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Reasons for cancelling:</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Weather</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Federal and/or State directives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46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4714" y="1501860"/>
            <a:ext cx="12101100" cy="16389"/>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0" y="6258910"/>
            <a:ext cx="12076386" cy="22818"/>
          </a:xfrm>
          <a:prstGeom prst="line">
            <a:avLst/>
          </a:prstGeom>
          <a:ln w="508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603471" y="2276619"/>
            <a:ext cx="11014098" cy="4008138"/>
          </a:xfrm>
          <a:prstGeom prst="rect">
            <a:avLst/>
          </a:prstGeom>
        </p:spPr>
      </p:pic>
      <p:sp>
        <p:nvSpPr>
          <p:cNvPr id="5" name="Title 1">
            <a:extLst>
              <a:ext uri="{FF2B5EF4-FFF2-40B4-BE49-F238E27FC236}">
                <a16:creationId xmlns:a16="http://schemas.microsoft.com/office/drawing/2014/main" id="{4ABE3523-079C-9549-83B3-7120017F9781}"/>
              </a:ext>
            </a:extLst>
          </p:cNvPr>
          <p:cNvSpPr txBox="1">
            <a:spLocks/>
          </p:cNvSpPr>
          <p:nvPr/>
        </p:nvSpPr>
        <p:spPr>
          <a:xfrm>
            <a:off x="603471" y="2276619"/>
            <a:ext cx="11014098" cy="4005109"/>
          </a:xfrm>
          <a:prstGeom prst="rect">
            <a:avLst/>
          </a:prstGeom>
          <a:solidFill>
            <a:schemeClr val="tx1">
              <a:alpha val="2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Bahnschrift SemiBold" panose="020B0502040204020203" pitchFamily="34" charset="0"/>
                <a:ea typeface="Roboto Condensed" panose="02000000000000000000" pitchFamily="2" charset="0"/>
                <a:cs typeface="Calibri" panose="020F0502020204030204" pitchFamily="34" charset="0"/>
              </a:rPr>
              <a:t>Questions?</a:t>
            </a:r>
            <a:endParaRPr kumimoji="0" lang="en-US" sz="6000" b="1" i="0" u="none" strike="noStrike" kern="1200" cap="none" spc="0" normalizeH="0" baseline="0" noProof="0" dirty="0">
              <a:ln>
                <a:noFill/>
              </a:ln>
              <a:solidFill>
                <a:schemeClr val="bg1"/>
              </a:solidFill>
              <a:effectLst/>
              <a:uLnTx/>
              <a:uFillTx/>
              <a:latin typeface="Bahnschrift SemiBold" panose="020B0502040204020203" pitchFamily="34" charset="0"/>
              <a:ea typeface="Roboto Condensed" panose="02000000000000000000" pitchFamily="2"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schemeClr val="bg1"/>
              </a:solidFill>
              <a:effectLst/>
              <a:uLnTx/>
              <a:uFillTx/>
              <a:latin typeface="Bahnschrift SemiBold" panose="020B0502040204020203" pitchFamily="34" charset="0"/>
              <a:ea typeface="Roboto Condensed" panose="02000000000000000000" pitchFamily="2"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u="none" strike="noStrike" kern="1200" cap="none" spc="0" normalizeH="0" noProof="0" dirty="0">
                <a:ln>
                  <a:noFill/>
                </a:ln>
                <a:solidFill>
                  <a:schemeClr val="bg1"/>
                </a:solidFill>
                <a:effectLst/>
                <a:uLnTx/>
                <a:uFillTx/>
                <a:latin typeface="Bahnschrift SemiBold" panose="020B0502040204020203" pitchFamily="34" charset="0"/>
                <a:cs typeface="Calibri" panose="020F0502020204030204" pitchFamily="34" charset="0"/>
              </a:rPr>
              <a:t>Next Town Hall – Feb 16</a:t>
            </a:r>
            <a:r>
              <a:rPr kumimoji="0" lang="en-US" sz="6000" u="none" strike="noStrike" kern="1200" cap="none" spc="0" normalizeH="0" baseline="30000" noProof="0" dirty="0">
                <a:ln>
                  <a:noFill/>
                </a:ln>
                <a:solidFill>
                  <a:schemeClr val="bg1"/>
                </a:solidFill>
                <a:effectLst/>
                <a:uLnTx/>
                <a:uFillTx/>
                <a:latin typeface="Bahnschrift SemiBold" panose="020B0502040204020203" pitchFamily="34" charset="0"/>
                <a:cs typeface="Calibri" panose="020F0502020204030204" pitchFamily="34" charset="0"/>
              </a:rPr>
              <a:t>th</a:t>
            </a:r>
            <a:r>
              <a:rPr kumimoji="0" lang="en-US" sz="6000" u="none" strike="noStrike" kern="1200" cap="none" spc="0" normalizeH="0" noProof="0" dirty="0">
                <a:ln>
                  <a:noFill/>
                </a:ln>
                <a:solidFill>
                  <a:schemeClr val="bg1"/>
                </a:solidFill>
                <a:effectLst/>
                <a:uLnTx/>
                <a:uFillTx/>
                <a:latin typeface="Bahnschrift SemiBold" panose="020B0502040204020203" pitchFamily="34" charset="0"/>
                <a:cs typeface="Calibri" panose="020F0502020204030204" pitchFamily="34" charset="0"/>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u="none" strike="noStrike" kern="1200" cap="none" spc="0" normalizeH="0" noProof="0" dirty="0" smtClean="0">
                <a:ln>
                  <a:noFill/>
                </a:ln>
                <a:solidFill>
                  <a:schemeClr val="bg1"/>
                </a:solidFill>
                <a:effectLst/>
                <a:uLnTx/>
                <a:uFillTx/>
                <a:latin typeface="Bahnschrift SemiBold" panose="020B0502040204020203" pitchFamily="34" charset="0"/>
                <a:cs typeface="Calibri" panose="020F0502020204030204" pitchFamily="34" charset="0"/>
              </a:rPr>
              <a:t>12:15-12:45</a:t>
            </a:r>
            <a:endPar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ndParaRPr>
          </a:p>
        </p:txBody>
      </p:sp>
    </p:spTree>
    <p:extLst>
      <p:ext uri="{BB962C8B-B14F-4D97-AF65-F5344CB8AC3E}">
        <p14:creationId xmlns:p14="http://schemas.microsoft.com/office/powerpoint/2010/main" val="329118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0083A-C853-B54B-8849-751A23F0CFD5}"/>
              </a:ext>
            </a:extLst>
          </p:cNvPr>
          <p:cNvSpPr>
            <a:spLocks noGrp="1"/>
          </p:cNvSpPr>
          <p:nvPr>
            <p:ph type="title"/>
          </p:nvPr>
        </p:nvSpPr>
        <p:spPr>
          <a:xfrm>
            <a:off x="541638" y="86497"/>
            <a:ext cx="10515600" cy="824165"/>
          </a:xfrm>
        </p:spPr>
        <p:txBody>
          <a:bodyPr/>
          <a:lstStyle/>
          <a:p>
            <a:pPr algn="ctr"/>
            <a:r>
              <a:rPr lang="en-US" i="0" dirty="0">
                <a:solidFill>
                  <a:srgbClr val="C00000"/>
                </a:solidFill>
                <a:ea typeface="Calibri" panose="020F0502020204030204" pitchFamily="34" charset="0"/>
              </a:rPr>
              <a:t>ZOOM </a:t>
            </a:r>
            <a:r>
              <a:rPr lang="en-US" i="0" dirty="0">
                <a:ea typeface="Calibri" panose="020F0502020204030204" pitchFamily="34" charset="0"/>
              </a:rPr>
              <a:t>Tips</a:t>
            </a:r>
            <a:endParaRPr lang="en-US" i="0" dirty="0">
              <a:ea typeface="Roboto Condensed" panose="02000000000000000000" pitchFamily="2" charset="0"/>
            </a:endParaRPr>
          </a:p>
        </p:txBody>
      </p:sp>
      <p:sp>
        <p:nvSpPr>
          <p:cNvPr id="5" name="Content Placeholder 2"/>
          <p:cNvSpPr>
            <a:spLocks noGrp="1"/>
          </p:cNvSpPr>
          <p:nvPr>
            <p:ph idx="1"/>
          </p:nvPr>
        </p:nvSpPr>
        <p:spPr>
          <a:xfrm>
            <a:off x="541638" y="1835204"/>
            <a:ext cx="11110430" cy="3621760"/>
          </a:xfrm>
        </p:spPr>
        <p:txBody>
          <a:bodyPr anchor="t">
            <a:noAutofit/>
          </a:bodyPr>
          <a:lstStyle/>
          <a:p>
            <a:pPr lvl="0">
              <a:spcBef>
                <a:spcPts val="1200"/>
              </a:spcBef>
              <a:spcAft>
                <a:spcPts val="1200"/>
              </a:spcAft>
            </a:pPr>
            <a:r>
              <a:rPr lang="en-US" sz="3600" dirty="0">
                <a:solidFill>
                  <a:prstClr val="black"/>
                </a:solidFill>
              </a:rPr>
              <a:t>To ask questions - Use Q&amp;A option NOT Chat</a:t>
            </a:r>
          </a:p>
          <a:p>
            <a:pPr lvl="0">
              <a:spcBef>
                <a:spcPts val="1200"/>
              </a:spcBef>
              <a:spcAft>
                <a:spcPts val="1200"/>
              </a:spcAft>
            </a:pPr>
            <a:r>
              <a:rPr lang="en-US" sz="3600" dirty="0">
                <a:solidFill>
                  <a:prstClr val="black"/>
                </a:solidFill>
              </a:rPr>
              <a:t>Meredith will post your question in Chat </a:t>
            </a:r>
          </a:p>
          <a:p>
            <a:pPr lvl="0">
              <a:spcBef>
                <a:spcPts val="1200"/>
              </a:spcBef>
              <a:spcAft>
                <a:spcPts val="1200"/>
              </a:spcAft>
            </a:pPr>
            <a:r>
              <a:rPr lang="en-US" sz="3600" dirty="0">
                <a:solidFill>
                  <a:prstClr val="black"/>
                </a:solidFill>
              </a:rPr>
              <a:t>The presenters will answer your </a:t>
            </a:r>
            <a:r>
              <a:rPr lang="en-US" sz="3600">
                <a:solidFill>
                  <a:prstClr val="black"/>
                </a:solidFill>
              </a:rPr>
              <a:t>questions via </a:t>
            </a:r>
            <a:r>
              <a:rPr lang="en-US" sz="3600" dirty="0">
                <a:solidFill>
                  <a:prstClr val="black"/>
                </a:solidFill>
              </a:rPr>
              <a:t>Chat verbally</a:t>
            </a:r>
          </a:p>
          <a:p>
            <a:pPr>
              <a:spcBef>
                <a:spcPts val="1200"/>
              </a:spcBef>
              <a:spcAft>
                <a:spcPts val="1200"/>
              </a:spcAft>
            </a:pPr>
            <a:r>
              <a:rPr lang="en-US" sz="3600" dirty="0">
                <a:latin typeface="Arial"/>
                <a:ea typeface="Calibri" panose="020F0502020204030204" pitchFamily="34" charset="0"/>
                <a:cs typeface="Arial"/>
              </a:rPr>
              <a:t>This session will be closed captioned   </a:t>
            </a:r>
            <a:endParaRPr lang="en-US" sz="3600" i="0" dirty="0">
              <a:latin typeface="Arial"/>
              <a:ea typeface="Calibri" panose="020F0502020204030204" pitchFamily="34" charset="0"/>
            </a:endParaRPr>
          </a:p>
          <a:p>
            <a:pPr marL="0" indent="0">
              <a:spcBef>
                <a:spcPts val="0"/>
              </a:spcBef>
              <a:buNone/>
            </a:pPr>
            <a:endParaRPr lang="en-US" dirty="0">
              <a:latin typeface="Book Antiqua" panose="02040602050305030304" pitchFamily="18" charset="0"/>
              <a:ea typeface="Calibri" panose="020F0502020204030204" pitchFamily="34" charset="0"/>
            </a:endParaRPr>
          </a:p>
        </p:txBody>
      </p:sp>
    </p:spTree>
    <p:extLst>
      <p:ext uri="{BB962C8B-B14F-4D97-AF65-F5344CB8AC3E}">
        <p14:creationId xmlns:p14="http://schemas.microsoft.com/office/powerpoint/2010/main" val="293285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98" y="278460"/>
            <a:ext cx="10515600" cy="732155"/>
          </a:xfrm>
        </p:spPr>
        <p:txBody>
          <a:bodyPr>
            <a:normAutofit/>
          </a:bodyPr>
          <a:lstStyle/>
          <a:p>
            <a:pPr algn="ctr"/>
            <a:r>
              <a:rPr lang="en-US" sz="4000" i="0" dirty="0">
                <a:ea typeface="Calibri" panose="020F0502020204030204" pitchFamily="34" charset="0"/>
              </a:rPr>
              <a:t>Today’s Agenda</a:t>
            </a:r>
            <a:endParaRPr lang="en-US" sz="4000" dirty="0"/>
          </a:p>
        </p:txBody>
      </p:sp>
      <p:sp>
        <p:nvSpPr>
          <p:cNvPr id="3" name="Content Placeholder 2"/>
          <p:cNvSpPr>
            <a:spLocks noGrp="1"/>
          </p:cNvSpPr>
          <p:nvPr>
            <p:ph idx="1"/>
          </p:nvPr>
        </p:nvSpPr>
        <p:spPr>
          <a:xfrm>
            <a:off x="632298" y="1263535"/>
            <a:ext cx="10927098" cy="4358112"/>
          </a:xfrm>
        </p:spPr>
        <p:txBody>
          <a:bodyPr>
            <a:normAutofit/>
          </a:bodyPr>
          <a:lstStyle/>
          <a:p>
            <a:pPr>
              <a:lnSpc>
                <a:spcPct val="100000"/>
              </a:lnSpc>
              <a:spcBef>
                <a:spcPts val="600"/>
              </a:spcBef>
              <a:spcAft>
                <a:spcPts val="600"/>
              </a:spcAft>
            </a:pPr>
            <a:r>
              <a:rPr lang="en-US" sz="3000" dirty="0">
                <a:ea typeface="Calibri" panose="020F0502020204030204" pitchFamily="34" charset="0"/>
              </a:rPr>
              <a:t>COVID-19 Update – </a:t>
            </a:r>
          </a:p>
          <a:p>
            <a:pPr lvl="1">
              <a:lnSpc>
                <a:spcPct val="100000"/>
              </a:lnSpc>
              <a:spcBef>
                <a:spcPts val="600"/>
              </a:spcBef>
              <a:spcAft>
                <a:spcPts val="600"/>
              </a:spcAft>
            </a:pPr>
            <a:r>
              <a:rPr lang="en-US" sz="2600" dirty="0">
                <a:ea typeface="Calibri" panose="020F0502020204030204" pitchFamily="34" charset="0"/>
              </a:rPr>
              <a:t>University – dialing back – President Wacker</a:t>
            </a:r>
          </a:p>
          <a:p>
            <a:pPr lvl="1">
              <a:lnSpc>
                <a:spcPct val="100000"/>
              </a:lnSpc>
              <a:spcBef>
                <a:spcPts val="600"/>
              </a:spcBef>
              <a:spcAft>
                <a:spcPts val="600"/>
              </a:spcAft>
            </a:pPr>
            <a:r>
              <a:rPr lang="en-US" sz="2600" dirty="0">
                <a:ea typeface="Calibri" panose="020F0502020204030204" pitchFamily="34" charset="0"/>
              </a:rPr>
              <a:t>Health Matters - Dr. Brent Nielsen </a:t>
            </a:r>
          </a:p>
          <a:p>
            <a:pPr lvl="1">
              <a:lnSpc>
                <a:spcPct val="100000"/>
              </a:lnSpc>
              <a:spcBef>
                <a:spcPts val="600"/>
              </a:spcBef>
              <a:spcAft>
                <a:spcPts val="600"/>
              </a:spcAft>
            </a:pPr>
            <a:r>
              <a:rPr lang="en-US" sz="2600" dirty="0">
                <a:ea typeface="Calibri" panose="020F0502020204030204" pitchFamily="34" charset="0"/>
              </a:rPr>
              <a:t>Campus Ops – Jenn Furan Super </a:t>
            </a:r>
          </a:p>
          <a:p>
            <a:pPr>
              <a:lnSpc>
                <a:spcPct val="100000"/>
              </a:lnSpc>
              <a:spcBef>
                <a:spcPts val="600"/>
              </a:spcBef>
              <a:spcAft>
                <a:spcPts val="600"/>
              </a:spcAft>
            </a:pPr>
            <a:r>
              <a:rPr lang="en-US" sz="3000" dirty="0">
                <a:ea typeface="Calibri" panose="020F0502020204030204" pitchFamily="34" charset="0"/>
              </a:rPr>
              <a:t>SEM – Commencement – Dr. Woods</a:t>
            </a:r>
          </a:p>
          <a:p>
            <a:pPr>
              <a:lnSpc>
                <a:spcPct val="100000"/>
              </a:lnSpc>
              <a:spcBef>
                <a:spcPts val="600"/>
              </a:spcBef>
              <a:spcAft>
                <a:spcPts val="600"/>
              </a:spcAft>
            </a:pPr>
            <a:r>
              <a:rPr lang="en-US" sz="3000" dirty="0">
                <a:ea typeface="Calibri" panose="020F0502020204030204" pitchFamily="34" charset="0"/>
              </a:rPr>
              <a:t>Questions</a:t>
            </a:r>
          </a:p>
          <a:p>
            <a:pPr lvl="1">
              <a:lnSpc>
                <a:spcPct val="100000"/>
              </a:lnSpc>
              <a:spcBef>
                <a:spcPts val="600"/>
              </a:spcBef>
              <a:spcAft>
                <a:spcPts val="600"/>
              </a:spcAft>
            </a:pPr>
            <a:r>
              <a:rPr lang="en-US" sz="2600" dirty="0">
                <a:ea typeface="Calibri" panose="020F0502020204030204" pitchFamily="34" charset="0"/>
              </a:rPr>
              <a:t>President and cabinet members are available for questions</a:t>
            </a:r>
          </a:p>
          <a:p>
            <a:pPr marL="0" indent="0">
              <a:lnSpc>
                <a:spcPct val="100000"/>
              </a:lnSpc>
              <a:spcBef>
                <a:spcPts val="600"/>
              </a:spcBef>
              <a:spcAft>
                <a:spcPts val="600"/>
              </a:spcAft>
              <a:buNone/>
            </a:pPr>
            <a:endParaRPr lang="en-US" sz="3000" dirty="0">
              <a:ea typeface="Calibri" panose="020F0502020204030204" pitchFamily="34" charset="0"/>
            </a:endParaRPr>
          </a:p>
          <a:p>
            <a:pPr marL="0" indent="0">
              <a:lnSpc>
                <a:spcPct val="100000"/>
              </a:lnSpc>
              <a:spcBef>
                <a:spcPts val="600"/>
              </a:spcBef>
              <a:spcAft>
                <a:spcPts val="600"/>
              </a:spcAft>
              <a:buNone/>
            </a:pPr>
            <a:endParaRPr lang="en-US" sz="3000" dirty="0">
              <a:ea typeface="Calibri" panose="020F0502020204030204" pitchFamily="34" charset="0"/>
            </a:endParaRPr>
          </a:p>
          <a:p>
            <a:endParaRPr lang="en-US" dirty="0"/>
          </a:p>
        </p:txBody>
      </p:sp>
      <p:pic>
        <p:nvPicPr>
          <p:cNvPr id="4" name="Picture 3"/>
          <p:cNvPicPr>
            <a:picLocks noChangeAspect="1"/>
          </p:cNvPicPr>
          <p:nvPr/>
        </p:nvPicPr>
        <p:blipFill>
          <a:blip r:embed="rId2"/>
          <a:stretch>
            <a:fillRect/>
          </a:stretch>
        </p:blipFill>
        <p:spPr>
          <a:xfrm>
            <a:off x="2825882" y="5944478"/>
            <a:ext cx="6053853" cy="688908"/>
          </a:xfrm>
          <a:prstGeom prst="rect">
            <a:avLst/>
          </a:prstGeom>
        </p:spPr>
      </p:pic>
    </p:spTree>
    <p:extLst>
      <p:ext uri="{BB962C8B-B14F-4D97-AF65-F5344CB8AC3E}">
        <p14:creationId xmlns:p14="http://schemas.microsoft.com/office/powerpoint/2010/main" val="423547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72" y="105917"/>
            <a:ext cx="10515600" cy="1039875"/>
          </a:xfrm>
        </p:spPr>
        <p:txBody>
          <a:bodyPr/>
          <a:lstStyle/>
          <a:p>
            <a:r>
              <a:rPr lang="en-US" i="0" dirty="0"/>
              <a:t>University</a:t>
            </a:r>
            <a:r>
              <a:rPr lang="en-US" dirty="0"/>
              <a:t> </a:t>
            </a:r>
          </a:p>
        </p:txBody>
      </p:sp>
      <p:sp>
        <p:nvSpPr>
          <p:cNvPr id="3" name="Content Placeholder 2"/>
          <p:cNvSpPr>
            <a:spLocks noGrp="1"/>
          </p:cNvSpPr>
          <p:nvPr>
            <p:ph idx="1"/>
          </p:nvPr>
        </p:nvSpPr>
        <p:spPr>
          <a:xfrm>
            <a:off x="467868" y="1470671"/>
            <a:ext cx="11256264" cy="4950079"/>
          </a:xfrm>
        </p:spPr>
        <p:txBody>
          <a:bodyPr>
            <a:noAutofit/>
          </a:bodyPr>
          <a:lstStyle/>
          <a:p>
            <a:r>
              <a:rPr lang="en-US" sz="3200" dirty="0"/>
              <a:t>Thank you!  The semester is off to a great start! Reported cases are very low. </a:t>
            </a:r>
          </a:p>
          <a:p>
            <a:r>
              <a:rPr lang="en-US" sz="3200" dirty="0"/>
              <a:t>We have transitioned to larger in-person events.  </a:t>
            </a:r>
          </a:p>
          <a:p>
            <a:r>
              <a:rPr lang="en-US" sz="3200" dirty="0"/>
              <a:t>We hope to have a reduced number of spectators attending Huskies athletic events in the coming weeks.  </a:t>
            </a:r>
          </a:p>
          <a:p>
            <a:r>
              <a:rPr lang="en-US" sz="3200" dirty="0"/>
              <a:t>Please continue to wear masks, maintain physical distancing, and complete the daily self-assessment. Thank you!!!</a:t>
            </a:r>
          </a:p>
        </p:txBody>
      </p:sp>
    </p:spTree>
    <p:extLst>
      <p:ext uri="{BB962C8B-B14F-4D97-AF65-F5344CB8AC3E}">
        <p14:creationId xmlns:p14="http://schemas.microsoft.com/office/powerpoint/2010/main" val="84700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28726" y="1785112"/>
            <a:ext cx="11010411" cy="4688734"/>
          </a:xfrm>
        </p:spPr>
        <p:txBody>
          <a:bodyPr anchor="t">
            <a:noAutofit/>
          </a:bodyPr>
          <a:lstStyle/>
          <a:p>
            <a:pPr marL="0" indent="0">
              <a:buNone/>
            </a:pPr>
            <a:r>
              <a:rPr lang="en-US" sz="4000" dirty="0">
                <a:latin typeface="Arial"/>
                <a:cs typeface="Arial"/>
              </a:rPr>
              <a:t>COVID-19 Vaccine Planning and Access:</a:t>
            </a:r>
          </a:p>
          <a:p>
            <a:pPr lvl="1"/>
            <a:r>
              <a:rPr lang="en-US" sz="3200" dirty="0">
                <a:latin typeface="Arial"/>
                <a:cs typeface="Arial"/>
              </a:rPr>
              <a:t>Local Public Health (LPH) and CentraCare currently have vaccine in our community.</a:t>
            </a:r>
          </a:p>
          <a:p>
            <a:pPr lvl="1"/>
            <a:r>
              <a:rPr lang="en-US" sz="3200" dirty="0">
                <a:latin typeface="Arial"/>
                <a:cs typeface="Arial"/>
              </a:rPr>
              <a:t>There is currently not enough doses of vaccine for all persons interested so LPH and Medical Entities are following State of Minnesota and Minnesota Department of Health guidelines directing who they can target to vaccinate.</a:t>
            </a:r>
          </a:p>
        </p:txBody>
      </p:sp>
      <p:pic>
        <p:nvPicPr>
          <p:cNvPr id="4" name="Picture 3"/>
          <p:cNvPicPr/>
          <p:nvPr/>
        </p:nvPicPr>
        <p:blipFill rotWithShape="1">
          <a:blip r:embed="rId2"/>
          <a:srcRect l="31128" t="14163" r="15877" b="75165"/>
          <a:stretch/>
        </p:blipFill>
        <p:spPr bwMode="auto">
          <a:xfrm>
            <a:off x="3224597" y="5977355"/>
            <a:ext cx="6054090" cy="685800"/>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D630083A-C853-B54B-8849-751A23F0CFD5}"/>
              </a:ext>
            </a:extLst>
          </p:cNvPr>
          <p:cNvSpPr txBox="1">
            <a:spLocks/>
          </p:cNvSpPr>
          <p:nvPr/>
        </p:nvSpPr>
        <p:spPr>
          <a:xfrm>
            <a:off x="876132" y="179972"/>
            <a:ext cx="10515600" cy="13232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COVID-19 Bring Huskies Home Update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smtClean="0">
                <a:ln>
                  <a:noFill/>
                </a:ln>
                <a:solidFill>
                  <a:srgbClr val="C00000"/>
                </a:solidFill>
                <a:effectLst/>
                <a:uLnTx/>
                <a:uFillTx/>
                <a:latin typeface="Arial"/>
                <a:ea typeface="Calibri" panose="020F0502020204030204" pitchFamily="34" charset="0"/>
                <a:cs typeface="Arial"/>
              </a:rPr>
              <a:t>Health </a:t>
            </a:r>
            <a:r>
              <a:rPr kumimoji="0" lang="en-US" sz="4400" b="1" i="0" u="none" strike="noStrike" kern="1200" cap="none" spc="0" normalizeH="0" baseline="0" noProof="0" dirty="0">
                <a:ln>
                  <a:noFill/>
                </a:ln>
                <a:solidFill>
                  <a:srgbClr val="C00000"/>
                </a:solidFill>
                <a:effectLst/>
                <a:uLnTx/>
                <a:uFillTx/>
                <a:latin typeface="Arial"/>
                <a:ea typeface="Calibri" panose="020F0502020204030204" pitchFamily="34" charset="0"/>
                <a:cs typeface="Arial"/>
              </a:rPr>
              <a:t>Matters </a:t>
            </a:r>
            <a:endPar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16189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46436" y="1794671"/>
            <a:ext cx="11010411" cy="4182684"/>
          </a:xfrm>
        </p:spPr>
        <p:txBody>
          <a:bodyPr anchor="t">
            <a:noAutofit/>
          </a:bodyPr>
          <a:lstStyle/>
          <a:p>
            <a:pPr marL="0" indent="0">
              <a:buNone/>
            </a:pPr>
            <a:r>
              <a:rPr lang="en-US" dirty="0">
                <a:latin typeface="Arial"/>
                <a:cs typeface="Arial"/>
              </a:rPr>
              <a:t> </a:t>
            </a:r>
            <a:r>
              <a:rPr lang="en-US" sz="3600" dirty="0">
                <a:latin typeface="Arial"/>
                <a:cs typeface="Arial"/>
              </a:rPr>
              <a:t>COVID-19 Vaccine Planning and Access</a:t>
            </a:r>
            <a:r>
              <a:rPr lang="en-US" dirty="0">
                <a:latin typeface="Arial"/>
                <a:cs typeface="Arial"/>
              </a:rPr>
              <a:t>:</a:t>
            </a:r>
          </a:p>
          <a:p>
            <a:pPr lvl="1"/>
            <a:r>
              <a:rPr lang="en-US" sz="3200" dirty="0">
                <a:latin typeface="Arial"/>
                <a:cs typeface="Arial"/>
              </a:rPr>
              <a:t>Currently categories being targeted are </a:t>
            </a:r>
          </a:p>
          <a:p>
            <a:pPr lvl="2"/>
            <a:r>
              <a:rPr lang="en-US" sz="2800" dirty="0">
                <a:latin typeface="Arial"/>
                <a:cs typeface="Arial"/>
              </a:rPr>
              <a:t>healthcare </a:t>
            </a:r>
            <a:r>
              <a:rPr lang="en-US" sz="2800" dirty="0" smtClean="0">
                <a:latin typeface="Arial"/>
                <a:cs typeface="Arial"/>
              </a:rPr>
              <a:t>workers</a:t>
            </a:r>
          </a:p>
          <a:p>
            <a:pPr lvl="2"/>
            <a:r>
              <a:rPr lang="en-US" sz="2800" dirty="0" smtClean="0">
                <a:latin typeface="Arial"/>
                <a:cs typeface="Arial"/>
              </a:rPr>
              <a:t>emergency </a:t>
            </a:r>
            <a:r>
              <a:rPr lang="en-US" sz="2800" dirty="0">
                <a:latin typeface="Arial"/>
                <a:cs typeface="Arial"/>
              </a:rPr>
              <a:t>services </a:t>
            </a:r>
            <a:r>
              <a:rPr lang="en-US" sz="2800" dirty="0" smtClean="0">
                <a:latin typeface="Arial"/>
                <a:cs typeface="Arial"/>
              </a:rPr>
              <a:t>personnel </a:t>
            </a:r>
            <a:endParaRPr lang="en-US" sz="2800" dirty="0">
              <a:latin typeface="Arial"/>
              <a:cs typeface="Arial"/>
            </a:endParaRPr>
          </a:p>
          <a:p>
            <a:pPr lvl="2"/>
            <a:r>
              <a:rPr lang="en-US" sz="2800" dirty="0">
                <a:latin typeface="Arial"/>
                <a:cs typeface="Arial"/>
              </a:rPr>
              <a:t>mental health </a:t>
            </a:r>
            <a:r>
              <a:rPr lang="en-US" sz="2800" dirty="0" smtClean="0">
                <a:latin typeface="Arial"/>
                <a:cs typeface="Arial"/>
              </a:rPr>
              <a:t>professionals </a:t>
            </a:r>
            <a:endParaRPr lang="en-US" sz="2800" dirty="0">
              <a:latin typeface="Arial"/>
              <a:cs typeface="Arial"/>
            </a:endParaRPr>
          </a:p>
          <a:p>
            <a:pPr lvl="2"/>
            <a:r>
              <a:rPr lang="en-US" sz="2800" dirty="0">
                <a:latin typeface="Arial"/>
                <a:cs typeface="Arial"/>
              </a:rPr>
              <a:t>long term care residents and workers, and group home residents and workers to name a </a:t>
            </a:r>
            <a:r>
              <a:rPr lang="en-US" sz="2800" dirty="0" smtClean="0">
                <a:latin typeface="Arial"/>
                <a:cs typeface="Arial"/>
              </a:rPr>
              <a:t>few  </a:t>
            </a:r>
            <a:endParaRPr lang="en-US" sz="2800" dirty="0">
              <a:latin typeface="Arial"/>
              <a:cs typeface="Arial"/>
            </a:endParaRPr>
          </a:p>
          <a:p>
            <a:pPr lvl="2"/>
            <a:r>
              <a:rPr lang="en-US" sz="2800" dirty="0">
                <a:latin typeface="Arial"/>
                <a:cs typeface="Arial"/>
              </a:rPr>
              <a:t>CentraCare has added 65+ to their target group and local public health is working toward K-12 and childcare </a:t>
            </a:r>
            <a:r>
              <a:rPr lang="en-US" sz="2800" dirty="0" smtClean="0">
                <a:latin typeface="Arial"/>
                <a:cs typeface="Arial"/>
              </a:rPr>
              <a:t>workers</a:t>
            </a:r>
            <a:endParaRPr lang="en-US" sz="2800" dirty="0">
              <a:latin typeface="Arial"/>
              <a:cs typeface="Arial"/>
            </a:endParaRPr>
          </a:p>
        </p:txBody>
      </p:sp>
      <p:pic>
        <p:nvPicPr>
          <p:cNvPr id="4" name="Picture 3"/>
          <p:cNvPicPr/>
          <p:nvPr/>
        </p:nvPicPr>
        <p:blipFill rotWithShape="1">
          <a:blip r:embed="rId2"/>
          <a:srcRect l="31128" t="14163" r="15877" b="75165"/>
          <a:stretch/>
        </p:blipFill>
        <p:spPr bwMode="auto">
          <a:xfrm>
            <a:off x="3224597" y="5977355"/>
            <a:ext cx="6054090" cy="685800"/>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D630083A-C853-B54B-8849-751A23F0CFD5}"/>
              </a:ext>
            </a:extLst>
          </p:cNvPr>
          <p:cNvSpPr txBox="1">
            <a:spLocks/>
          </p:cNvSpPr>
          <p:nvPr/>
        </p:nvSpPr>
        <p:spPr>
          <a:xfrm>
            <a:off x="876132" y="179972"/>
            <a:ext cx="10515600" cy="13232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COVID-19 Bring Huskies Home Update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Arial"/>
                <a:ea typeface="Calibri" panose="020F0502020204030204" pitchFamily="34" charset="0"/>
                <a:cs typeface="Arial"/>
              </a:rPr>
              <a:t>Health </a:t>
            </a:r>
            <a:r>
              <a:rPr kumimoji="0" lang="en-US" sz="4400" b="1" i="0" u="none" strike="noStrike" kern="1200" cap="none" spc="0" normalizeH="0" baseline="0" noProof="0" dirty="0">
                <a:ln>
                  <a:noFill/>
                </a:ln>
                <a:solidFill>
                  <a:srgbClr val="C00000"/>
                </a:solidFill>
                <a:effectLst/>
                <a:uLnTx/>
                <a:uFillTx/>
                <a:latin typeface="Arial"/>
                <a:ea typeface="Calibri" panose="020F0502020204030204" pitchFamily="34" charset="0"/>
                <a:cs typeface="Arial"/>
              </a:rPr>
              <a:t>Matters </a:t>
            </a:r>
            <a:endPar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82213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28726" y="1738204"/>
            <a:ext cx="11010411" cy="4688734"/>
          </a:xfrm>
        </p:spPr>
        <p:txBody>
          <a:bodyPr anchor="t">
            <a:noAutofit/>
          </a:bodyPr>
          <a:lstStyle/>
          <a:p>
            <a:pPr marL="0" indent="0">
              <a:buNone/>
            </a:pPr>
            <a:r>
              <a:rPr lang="en-US" sz="3600" dirty="0">
                <a:latin typeface="Arial"/>
                <a:cs typeface="Arial"/>
              </a:rPr>
              <a:t>COVID-19 Vaccine Planning and Access:</a:t>
            </a:r>
          </a:p>
          <a:p>
            <a:pPr lvl="1"/>
            <a:r>
              <a:rPr lang="en-US" sz="3200" dirty="0"/>
              <a:t>At this time if you meet any of these above criteria, you should contact your healthcare provider to get vaccinated.  </a:t>
            </a:r>
            <a:endParaRPr lang="en-US" sz="3200" dirty="0">
              <a:latin typeface="Arial"/>
              <a:cs typeface="Arial"/>
            </a:endParaRPr>
          </a:p>
          <a:p>
            <a:pPr lvl="1"/>
            <a:r>
              <a:rPr lang="en-US" sz="3200" dirty="0">
                <a:latin typeface="Arial"/>
                <a:cs typeface="Arial"/>
              </a:rPr>
              <a:t>The University sent a survey to all campus this past week that is due at the end of the day today.  If you meet any of the above criteria you should complete that survey </a:t>
            </a:r>
            <a:r>
              <a:rPr lang="en-US" sz="3200" dirty="0" smtClean="0">
                <a:latin typeface="Arial"/>
                <a:cs typeface="Arial"/>
              </a:rPr>
              <a:t>today.</a:t>
            </a:r>
            <a:endParaRPr lang="en-US" sz="3200" dirty="0">
              <a:latin typeface="Arial"/>
              <a:cs typeface="Arial"/>
            </a:endParaRPr>
          </a:p>
        </p:txBody>
      </p:sp>
      <p:pic>
        <p:nvPicPr>
          <p:cNvPr id="4" name="Picture 3"/>
          <p:cNvPicPr/>
          <p:nvPr/>
        </p:nvPicPr>
        <p:blipFill rotWithShape="1">
          <a:blip r:embed="rId2"/>
          <a:srcRect l="31128" t="14163" r="15877" b="75165"/>
          <a:stretch/>
        </p:blipFill>
        <p:spPr bwMode="auto">
          <a:xfrm>
            <a:off x="3224597" y="5977355"/>
            <a:ext cx="6054090" cy="685800"/>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D630083A-C853-B54B-8849-751A23F0CFD5}"/>
              </a:ext>
            </a:extLst>
          </p:cNvPr>
          <p:cNvSpPr txBox="1">
            <a:spLocks/>
          </p:cNvSpPr>
          <p:nvPr/>
        </p:nvSpPr>
        <p:spPr>
          <a:xfrm>
            <a:off x="876132" y="179972"/>
            <a:ext cx="10515600" cy="13232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COVID-19 Bring Huskies Home Update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Arial"/>
                <a:ea typeface="Calibri" panose="020F0502020204030204" pitchFamily="34" charset="0"/>
                <a:cs typeface="Arial"/>
              </a:rPr>
              <a:t>Health </a:t>
            </a:r>
            <a:r>
              <a:rPr kumimoji="0" lang="en-US" sz="4400" b="1" i="0" u="none" strike="noStrike" kern="1200" cap="none" spc="0" normalizeH="0" baseline="0" noProof="0" dirty="0">
                <a:ln>
                  <a:noFill/>
                </a:ln>
                <a:solidFill>
                  <a:srgbClr val="C00000"/>
                </a:solidFill>
                <a:effectLst/>
                <a:uLnTx/>
                <a:uFillTx/>
                <a:latin typeface="Arial"/>
                <a:ea typeface="Calibri" panose="020F0502020204030204" pitchFamily="34" charset="0"/>
                <a:cs typeface="Arial"/>
              </a:rPr>
              <a:t>Matters </a:t>
            </a:r>
            <a:endPar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122501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90794" y="1841714"/>
            <a:ext cx="11010411" cy="3797148"/>
          </a:xfrm>
        </p:spPr>
        <p:txBody>
          <a:bodyPr anchor="t">
            <a:noAutofit/>
          </a:bodyPr>
          <a:lstStyle/>
          <a:p>
            <a:pPr marL="0" indent="0">
              <a:buNone/>
            </a:pPr>
            <a:r>
              <a:rPr lang="en-US" sz="3600" dirty="0">
                <a:latin typeface="Arial"/>
                <a:cs typeface="Arial"/>
              </a:rPr>
              <a:t>COVID-19 Vaccine Planning and Access</a:t>
            </a:r>
            <a:r>
              <a:rPr lang="en-US" dirty="0">
                <a:latin typeface="Arial"/>
                <a:cs typeface="Arial"/>
              </a:rPr>
              <a:t>:</a:t>
            </a:r>
          </a:p>
          <a:p>
            <a:pPr lvl="1"/>
            <a:r>
              <a:rPr lang="en-US" sz="2800" dirty="0">
                <a:latin typeface="Arial"/>
                <a:cs typeface="Arial"/>
              </a:rPr>
              <a:t>Completing that form will in essence give your contact information and category that qualifies you for vaccine to local public health so that they can contact you about a vaccination clinic when vaccination becomes available.</a:t>
            </a:r>
          </a:p>
          <a:p>
            <a:pPr lvl="1"/>
            <a:r>
              <a:rPr lang="en-US" sz="2800" dirty="0">
                <a:latin typeface="Arial"/>
                <a:cs typeface="Arial"/>
              </a:rPr>
              <a:t>We expect to send out future surveys when new categories open up.</a:t>
            </a:r>
          </a:p>
          <a:p>
            <a:pPr lvl="1"/>
            <a:r>
              <a:rPr lang="en-US" sz="2800" dirty="0">
                <a:latin typeface="Arial"/>
                <a:cs typeface="Arial"/>
              </a:rPr>
              <a:t>We hear now that higher education will likely fall somewhere after K-12 and Childcare, but things are always </a:t>
            </a:r>
            <a:r>
              <a:rPr lang="en-US" sz="2800" dirty="0" smtClean="0">
                <a:latin typeface="Arial"/>
                <a:cs typeface="Arial"/>
              </a:rPr>
              <a:t>evolving.</a:t>
            </a:r>
            <a:endParaRPr lang="en-US" sz="2800" dirty="0">
              <a:latin typeface="Arial"/>
              <a:cs typeface="Arial"/>
            </a:endParaRPr>
          </a:p>
        </p:txBody>
      </p:sp>
      <p:pic>
        <p:nvPicPr>
          <p:cNvPr id="4" name="Picture 3"/>
          <p:cNvPicPr/>
          <p:nvPr/>
        </p:nvPicPr>
        <p:blipFill rotWithShape="1">
          <a:blip r:embed="rId2"/>
          <a:srcRect l="31128" t="14163" r="15877" b="75165"/>
          <a:stretch/>
        </p:blipFill>
        <p:spPr bwMode="auto">
          <a:xfrm>
            <a:off x="3224597" y="5977355"/>
            <a:ext cx="6054090" cy="685800"/>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D630083A-C853-B54B-8849-751A23F0CFD5}"/>
              </a:ext>
            </a:extLst>
          </p:cNvPr>
          <p:cNvSpPr txBox="1">
            <a:spLocks/>
          </p:cNvSpPr>
          <p:nvPr/>
        </p:nvSpPr>
        <p:spPr>
          <a:xfrm>
            <a:off x="876132" y="179972"/>
            <a:ext cx="10515600" cy="13232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COVID-19 Bring Huskies Home Update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Arial"/>
                <a:ea typeface="Calibri" panose="020F0502020204030204" pitchFamily="34" charset="0"/>
                <a:cs typeface="Arial"/>
              </a:rPr>
              <a:t>Health </a:t>
            </a:r>
            <a:r>
              <a:rPr kumimoji="0" lang="en-US" sz="4400" b="1" i="0" u="none" strike="noStrike" kern="1200" cap="none" spc="0" normalizeH="0" baseline="0" noProof="0" dirty="0">
                <a:ln>
                  <a:noFill/>
                </a:ln>
                <a:solidFill>
                  <a:srgbClr val="C00000"/>
                </a:solidFill>
                <a:effectLst/>
                <a:uLnTx/>
                <a:uFillTx/>
                <a:latin typeface="Arial"/>
                <a:ea typeface="Calibri" panose="020F0502020204030204" pitchFamily="34" charset="0"/>
                <a:cs typeface="Arial"/>
              </a:rPr>
              <a:t>Matters </a:t>
            </a:r>
            <a:endPar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245160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13367" y="1402727"/>
            <a:ext cx="11010411" cy="4688734"/>
          </a:xfrm>
        </p:spPr>
        <p:txBody>
          <a:bodyPr anchor="t">
            <a:noAutofit/>
          </a:bodyPr>
          <a:lstStyle/>
          <a:p>
            <a:pPr marL="0" indent="0">
              <a:buNone/>
            </a:pPr>
            <a:r>
              <a:rPr lang="en-US" sz="3600" dirty="0">
                <a:latin typeface="Arial"/>
                <a:cs typeface="Arial"/>
              </a:rPr>
              <a:t>COVID-19 Vaccine Planning and Access</a:t>
            </a:r>
            <a:r>
              <a:rPr lang="en-US" dirty="0">
                <a:latin typeface="Arial"/>
                <a:cs typeface="Arial"/>
              </a:rPr>
              <a:t>:</a:t>
            </a:r>
          </a:p>
          <a:p>
            <a:pPr lvl="1"/>
            <a:r>
              <a:rPr lang="en-US" dirty="0">
                <a:latin typeface="Arial"/>
                <a:cs typeface="Arial"/>
              </a:rPr>
              <a:t>It is OK to take an opportunity to get vaccinated when it presents as the process is changing rapidly.  For example if you fill out this survey and want to contact CentraCare or your local provider, that is fine.</a:t>
            </a:r>
          </a:p>
          <a:p>
            <a:pPr lvl="1"/>
            <a:r>
              <a:rPr lang="en-US" dirty="0">
                <a:latin typeface="Arial"/>
                <a:cs typeface="Arial"/>
              </a:rPr>
              <a:t>Once you commit to getting vaccinated somewhere you will need to go back to the same place for the second dose which will occur 21-28 days later.</a:t>
            </a:r>
          </a:p>
          <a:p>
            <a:pPr lvl="1"/>
            <a:r>
              <a:rPr lang="en-US" dirty="0">
                <a:latin typeface="Arial"/>
                <a:cs typeface="Arial"/>
              </a:rPr>
              <a:t>If the SCSU Medical Clinic is notified that we are getting vaccine we intend to only vaccinate SCSU employees and students.  How we prioritize our distribution will depend on how many doses we receive and where we are at in our community process of allocating doses when we get it.</a:t>
            </a:r>
            <a:endParaRPr lang="en-US" dirty="0"/>
          </a:p>
        </p:txBody>
      </p:sp>
      <p:pic>
        <p:nvPicPr>
          <p:cNvPr id="4" name="Picture 3"/>
          <p:cNvPicPr/>
          <p:nvPr/>
        </p:nvPicPr>
        <p:blipFill rotWithShape="1">
          <a:blip r:embed="rId2"/>
          <a:srcRect l="31128" t="14163" r="15877" b="75165"/>
          <a:stretch/>
        </p:blipFill>
        <p:spPr bwMode="auto">
          <a:xfrm>
            <a:off x="3224597" y="5977355"/>
            <a:ext cx="6054090" cy="685800"/>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D630083A-C853-B54B-8849-751A23F0CFD5}"/>
              </a:ext>
            </a:extLst>
          </p:cNvPr>
          <p:cNvSpPr txBox="1">
            <a:spLocks/>
          </p:cNvSpPr>
          <p:nvPr/>
        </p:nvSpPr>
        <p:spPr>
          <a:xfrm>
            <a:off x="876132" y="179972"/>
            <a:ext cx="10515600" cy="13232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COVID-19 Bring Huskies Home Update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Arial"/>
                <a:ea typeface="Calibri" panose="020F0502020204030204" pitchFamily="34" charset="0"/>
                <a:cs typeface="Arial"/>
              </a:rPr>
              <a:t>Health </a:t>
            </a:r>
            <a:r>
              <a:rPr kumimoji="0" lang="en-US" sz="4400" b="1" i="0" u="none" strike="noStrike" kern="1200" cap="none" spc="0" normalizeH="0" baseline="0" noProof="0" dirty="0">
                <a:ln>
                  <a:noFill/>
                </a:ln>
                <a:solidFill>
                  <a:srgbClr val="C00000"/>
                </a:solidFill>
                <a:effectLst/>
                <a:uLnTx/>
                <a:uFillTx/>
                <a:latin typeface="Arial"/>
                <a:ea typeface="Calibri" panose="020F0502020204030204" pitchFamily="34" charset="0"/>
                <a:cs typeface="Arial"/>
              </a:rPr>
              <a:t>Matters </a:t>
            </a:r>
            <a:endPar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334096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leashed.potx" id="{EDE33EBF-1988-49C1-8005-568B6DDC7EA7}" vid="{0C6609F2-C58B-4655-A004-823031BECB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18F537B15A754D83B13C72F8BA5408" ma:contentTypeVersion="14" ma:contentTypeDescription="Create a new document." ma:contentTypeScope="" ma:versionID="f5ffa44319471fb13e3d5ce6d2ce548b">
  <xsd:schema xmlns:xsd="http://www.w3.org/2001/XMLSchema" xmlns:xs="http://www.w3.org/2001/XMLSchema" xmlns:p="http://schemas.microsoft.com/office/2006/metadata/properties" xmlns:ns3="67c78a81-2e74-4889-b58f-819eec7c466a" xmlns:ns4="d7796119-c67d-4e6d-882e-2f3d8b76d962" targetNamespace="http://schemas.microsoft.com/office/2006/metadata/properties" ma:root="true" ma:fieldsID="3510f00718b2affa53f9d1cc4f245264" ns3:_="" ns4:_="">
    <xsd:import namespace="67c78a81-2e74-4889-b58f-819eec7c466a"/>
    <xsd:import namespace="d7796119-c67d-4e6d-882e-2f3d8b76d96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78a81-2e74-4889-b58f-819eec7c4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96119-c67d-4e6d-882e-2f3d8b76d96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410C40-7566-4DE3-9BA3-E8B5A587C932}">
  <ds:schemaRefs>
    <ds:schemaRef ds:uri="http://schemas.microsoft.com/sharepoint/v3/contenttype/forms"/>
  </ds:schemaRefs>
</ds:datastoreItem>
</file>

<file path=customXml/itemProps2.xml><?xml version="1.0" encoding="utf-8"?>
<ds:datastoreItem xmlns:ds="http://schemas.openxmlformats.org/officeDocument/2006/customXml" ds:itemID="{CEAC2EDB-9998-465D-B192-D91FFFAC6A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78a81-2e74-4889-b58f-819eec7c466a"/>
    <ds:schemaRef ds:uri="d7796119-c67d-4e6d-882e-2f3d8b76d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1914C7-5758-4226-AB8A-4BA74A43C7E5}">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d7796119-c67d-4e6d-882e-2f3d8b76d962"/>
    <ds:schemaRef ds:uri="67c78a81-2e74-4889-b58f-819eec7c466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250</TotalTime>
  <Words>963</Words>
  <Application>Microsoft Office PowerPoint</Application>
  <PresentationFormat>Widescreen</PresentationFormat>
  <Paragraphs>124</Paragraphs>
  <Slides>15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Bahnschrift SemiBold</vt:lpstr>
      <vt:lpstr>Book Antiqua</vt:lpstr>
      <vt:lpstr>Calibri</vt:lpstr>
      <vt:lpstr>Cambria</vt:lpstr>
      <vt:lpstr>Roboto Condensed</vt:lpstr>
      <vt:lpstr>Times New Roman</vt:lpstr>
      <vt:lpstr>1_Office Theme</vt:lpstr>
      <vt:lpstr>PowerPoint Presentation</vt:lpstr>
      <vt:lpstr>ZOOM Tips</vt:lpstr>
      <vt:lpstr>Today’s Agenda</vt:lpstr>
      <vt:lpstr>University </vt:lpstr>
      <vt:lpstr>PowerPoint Presentation</vt:lpstr>
      <vt:lpstr>PowerPoint Presentation</vt:lpstr>
      <vt:lpstr>PowerPoint Presentation</vt:lpstr>
      <vt:lpstr>PowerPoint Presentation</vt:lpstr>
      <vt:lpstr>PowerPoint Presentation</vt:lpstr>
      <vt:lpstr>PowerPoint Presentation</vt:lpstr>
      <vt:lpstr>COVID-19 Bring Huskies Home Update Strategic Enrollment Management</vt:lpstr>
      <vt:lpstr>COVID-19 Bring Huskies Home Update Strategic Enrollment Management</vt:lpstr>
      <vt:lpstr>COVID-19 Bring Huskies Home Update Strategic Enrollment Management</vt:lpstr>
      <vt:lpstr>COVID-19 Bring Huskies Home Update Strategic Enrollment Management</vt:lpstr>
      <vt:lpstr>PowerPoint Presentation</vt:lpstr>
    </vt:vector>
  </TitlesOfParts>
  <Company>St. Cloud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Wacker, Robbyn R.</dc:creator>
  <cp:lastModifiedBy>Kloby, Kathryn</cp:lastModifiedBy>
  <cp:revision>75</cp:revision>
  <dcterms:created xsi:type="dcterms:W3CDTF">2020-06-27T11:59:14Z</dcterms:created>
  <dcterms:modified xsi:type="dcterms:W3CDTF">2021-02-01T17:15:18Z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0x0101008318F537B15A754D83B13C72F8BA5408</vt:lpwstr>
  </property>
</Properties>
</file>