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305" r:id="rId2"/>
    <p:sldId id="257" r:id="rId3"/>
    <p:sldId id="258" r:id="rId4"/>
    <p:sldId id="259" r:id="rId5"/>
    <p:sldId id="260" r:id="rId6"/>
    <p:sldId id="261" r:id="rId7"/>
    <p:sldId id="306" r:id="rId8"/>
    <p:sldId id="307" r:id="rId9"/>
    <p:sldId id="308" r:id="rId10"/>
    <p:sldId id="309" r:id="rId11"/>
    <p:sldId id="262" r:id="rId12"/>
    <p:sldId id="263" r:id="rId13"/>
    <p:sldId id="264" r:id="rId14"/>
    <p:sldId id="265" r:id="rId15"/>
    <p:sldId id="268" r:id="rId16"/>
    <p:sldId id="269" r:id="rId17"/>
    <p:sldId id="304"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9" r:id="rId46"/>
    <p:sldId id="300" r:id="rId47"/>
    <p:sldId id="301" r:id="rId48"/>
    <p:sldId id="302" r:id="rId49"/>
    <p:sldId id="303"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8" d="100"/>
          <a:sy n="38" d="100"/>
        </p:scale>
        <p:origin x="-840"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528552-360E-4B79-A259-779FDD8842CF}" type="datetimeFigureOut">
              <a:rPr lang="en-US" smtClean="0"/>
              <a:pPr/>
              <a:t>12/29/2012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3ECA0C-955D-4ADF-BD98-0D5661C4DE3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32520C-C49D-4D4B-B769-2AAA79238795}" type="datetimeFigureOut">
              <a:rPr lang="en-US" smtClean="0"/>
              <a:pPr/>
              <a:t>12/29/2012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0A1D1A-29B2-498A-A786-C8FB15A44AB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D3D556-DF54-494A-B850-4C614FDA1F3A}" type="slidenum">
              <a:rPr lang="en-US"/>
              <a:pPr/>
              <a:t>5</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381000" y="4267200"/>
            <a:ext cx="5638800" cy="4419600"/>
          </a:xfrm>
        </p:spPr>
        <p:txBody>
          <a:bodyPr/>
          <a:lstStyle/>
          <a:p>
            <a:pPr>
              <a:spcBef>
                <a:spcPts val="500"/>
              </a:spcBef>
              <a:spcAft>
                <a:spcPts val="500"/>
              </a:spcAft>
            </a:pPr>
            <a:r>
              <a:rPr lang="en-US"/>
              <a:t>Even in the absence of disease, changes associated with aging affect all the major organ systems. Changes in the cardiovascular system include decreased elasticity in blood vessel walls, increases in blood pressure, and myocardial hypertrophy resulting in decreased end-diastolic filling and cardiac output.</a:t>
            </a:r>
            <a:r>
              <a:rPr lang="en-US" baseline="30000"/>
              <a:t>6</a:t>
            </a:r>
            <a:r>
              <a:rPr lang="en-US"/>
              <a:t> After the age of 25, maximum oxygen uptake (Vo</a:t>
            </a:r>
            <a:r>
              <a:rPr lang="en-US" baseline="-25000"/>
              <a:t>2</a:t>
            </a:r>
            <a:r>
              <a:rPr lang="en-US"/>
              <a:t>max) by exercising muscles decreases by 5% to 25% per decade.</a:t>
            </a:r>
            <a:r>
              <a:rPr lang="en-US" baseline="30000"/>
              <a:t>7</a:t>
            </a:r>
            <a:r>
              <a:rPr lang="en-US"/>
              <a:t> Pulmonary effects include loss of tissue elasticity as well as a gradual decline in the number of alveolar sacs. These normal changes will impair an elderly patient's abilities to tolerate an aerobic exercise challenge. </a:t>
            </a:r>
          </a:p>
          <a:p>
            <a:pPr>
              <a:spcBef>
                <a:spcPts val="500"/>
              </a:spcBef>
              <a:spcAft>
                <a:spcPts val="500"/>
              </a:spcAft>
            </a:pPr>
            <a:r>
              <a:rPr lang="en-US"/>
              <a:t>As humans age, they experience neuronal cell loss, decreases in reaction time, decreases in overall balance, and decreases in nerve conduction velocities.</a:t>
            </a:r>
            <a:r>
              <a:rPr lang="en-US" baseline="30000"/>
              <a:t>8</a:t>
            </a:r>
            <a:r>
              <a:rPr lang="en-US"/>
              <a:t> Aging decreases estrogen, androgen, and growth hormone levels. Rates of depression increase with age, while motivation decreases, leading to a decrement in daily function and increased hospital mortality. </a:t>
            </a:r>
          </a:p>
          <a:p>
            <a:pPr>
              <a:spcBef>
                <a:spcPts val="500"/>
              </a:spcBef>
              <a:spcAft>
                <a:spcPts val="500"/>
              </a:spcAft>
            </a:pPr>
            <a:r>
              <a:rPr lang="en-US"/>
              <a:t>The most noticeable changes observed with aging are those involving the musculoskeletal system. Lean body mass decreases, interstitial fat content increases, joint motion diminishes, and muscle strength and endurance decrease.</a:t>
            </a:r>
            <a:r>
              <a:rPr lang="en-US" baseline="30000"/>
              <a:t>8</a:t>
            </a:r>
            <a:r>
              <a:rPr lang="en-US"/>
              <a:t> Muscle strength is maintained well up until the fifth decade of life, but in each of the next 2 decades, it is normal to see up to a 15% drop in muscle strength.</a:t>
            </a:r>
            <a:r>
              <a:rPr lang="en-US" baseline="30000"/>
              <a:t>9</a:t>
            </a:r>
            <a:r>
              <a:rPr lang="en-US"/>
              <a:t> Progressive loss of bone density is also a concern. Women maintain bone density until age 35, while men do so until about age 55. By age 70, most people have lost 10% to 15% of their peak bone density.</a:t>
            </a:r>
            <a:r>
              <a:rPr lang="en-US" baseline="30000"/>
              <a:t>10</a:t>
            </a:r>
            <a:r>
              <a:rPr lang="en-US"/>
              <a:t> When prescribing exercise, providers must factor in these normal changes to maximize exercise benefit and minimize injury risk. </a:t>
            </a:r>
          </a:p>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B25A23-5CAD-4947-8DF1-85BFFE13EFBF}" type="slidenum">
              <a:rPr lang="en-US"/>
              <a:pPr/>
              <a:t>11</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F6FA86-A165-4BE2-8D6B-37B6DDE9D343}" type="slidenum">
              <a:rPr lang="en-US"/>
              <a:pPr/>
              <a:t>12</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41A231-2E2B-4A33-BBDA-141902E3A1FF}" type="slidenum">
              <a:rPr lang="en-US"/>
              <a:pPr/>
              <a:t>14</a:t>
            </a:fld>
            <a:endParaRPr lang="en-US"/>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EB06AC6-C0B2-4D96-863C-52FAB1FE2EEE}" type="datetimeFigureOut">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B6763-9D60-413A-8543-2030A7DCEF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06AC6-C0B2-4D96-863C-52FAB1FE2EEE}" type="datetimeFigureOut">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B6763-9D60-413A-8543-2030A7DCEF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06AC6-C0B2-4D96-863C-52FAB1FE2EEE}" type="datetimeFigureOut">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B6763-9D60-413A-8543-2030A7DCEF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B06AC6-C0B2-4D96-863C-52FAB1FE2EEE}" type="datetimeFigureOut">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B6763-9D60-413A-8543-2030A7DCEF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06AC6-C0B2-4D96-863C-52FAB1FE2EEE}" type="datetimeFigureOut">
              <a:rPr lang="en-US" smtClean="0"/>
              <a:pPr/>
              <a:t>12/29/2012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75B6763-9D60-413A-8543-2030A7DCEF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EB06AC6-C0B2-4D96-863C-52FAB1FE2EEE}" type="datetimeFigureOut">
              <a:rPr lang="en-US" smtClean="0"/>
              <a:pPr/>
              <a:t>12/29/2012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B6763-9D60-413A-8543-2030A7DCEF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EB06AC6-C0B2-4D96-863C-52FAB1FE2EEE}" type="datetimeFigureOut">
              <a:rPr lang="en-US" smtClean="0"/>
              <a:pPr/>
              <a:t>12/29/2012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75B6763-9D60-413A-8543-2030A7DCEF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B06AC6-C0B2-4D96-863C-52FAB1FE2EEE}" type="datetimeFigureOut">
              <a:rPr lang="en-US" smtClean="0"/>
              <a:pPr/>
              <a:t>12/29/2012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75B6763-9D60-413A-8543-2030A7DCEF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06AC6-C0B2-4D96-863C-52FAB1FE2EEE}" type="datetimeFigureOut">
              <a:rPr lang="en-US" smtClean="0"/>
              <a:pPr/>
              <a:t>12/29/2012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75B6763-9D60-413A-8543-2030A7DCEF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06AC6-C0B2-4D96-863C-52FAB1FE2EEE}" type="datetimeFigureOut">
              <a:rPr lang="en-US" smtClean="0"/>
              <a:pPr/>
              <a:t>12/29/2012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B6763-9D60-413A-8543-2030A7DCEF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06AC6-C0B2-4D96-863C-52FAB1FE2EEE}" type="datetimeFigureOut">
              <a:rPr lang="en-US" smtClean="0"/>
              <a:pPr/>
              <a:t>12/29/2012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75B6763-9D60-413A-8543-2030A7DCEF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06AC6-C0B2-4D96-863C-52FAB1FE2EEE}" type="datetimeFigureOut">
              <a:rPr lang="en-US" smtClean="0"/>
              <a:pPr/>
              <a:t>12/29/2012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5B6763-9D60-413A-8543-2030A7DCEF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19200" y="3200400"/>
            <a:ext cx="6400800" cy="1752600"/>
          </a:xfrm>
        </p:spPr>
        <p:txBody>
          <a:bodyPr>
            <a:normAutofit fontScale="92500"/>
          </a:bodyPr>
          <a:lstStyle/>
          <a:p>
            <a:r>
              <a:rPr lang="en-US" i="1" dirty="0" smtClean="0">
                <a:solidFill>
                  <a:schemeClr val="tx1">
                    <a:lumMod val="85000"/>
                    <a:lumOff val="15000"/>
                  </a:schemeClr>
                </a:solidFill>
                <a:effectLst>
                  <a:outerShdw blurRad="38100" dist="38100" dir="2700000" algn="tl">
                    <a:srgbClr val="000000">
                      <a:alpha val="43137"/>
                    </a:srgbClr>
                  </a:outerShdw>
                </a:effectLst>
                <a:latin typeface="Arial Black" pitchFamily="34" charset="0"/>
              </a:rPr>
              <a:t>EXERCISE HEALTH BENIFITS</a:t>
            </a:r>
            <a:endParaRPr lang="en-US" i="1" baseline="30000" dirty="0" smtClean="0">
              <a:solidFill>
                <a:schemeClr val="tx1">
                  <a:lumMod val="85000"/>
                  <a:lumOff val="15000"/>
                </a:schemeClr>
              </a:solidFill>
              <a:effectLst>
                <a:outerShdw blurRad="38100" dist="38100" dir="2700000" algn="tl">
                  <a:srgbClr val="000000">
                    <a:alpha val="43137"/>
                  </a:srgbClr>
                </a:outerShdw>
              </a:effectLst>
              <a:latin typeface="Arial Black" pitchFamily="34" charset="0"/>
            </a:endParaRPr>
          </a:p>
          <a:p>
            <a:endParaRPr lang="en-US" i="1" dirty="0" smtClean="0">
              <a:solidFill>
                <a:schemeClr val="tx1">
                  <a:lumMod val="75000"/>
                  <a:lumOff val="25000"/>
                </a:schemeClr>
              </a:solidFill>
            </a:endParaRPr>
          </a:p>
          <a:p>
            <a:r>
              <a:rPr lang="en-US" dirty="0" smtClean="0">
                <a:solidFill>
                  <a:schemeClr val="tx1">
                    <a:lumMod val="75000"/>
                    <a:lumOff val="25000"/>
                  </a:schemeClr>
                </a:solidFill>
              </a:rPr>
              <a:t>Joel Baumgartner MD</a:t>
            </a:r>
            <a:endParaRPr lang="en-US" dirty="0">
              <a:solidFill>
                <a:schemeClr val="tx1">
                  <a:lumMod val="75000"/>
                  <a:lumOff val="25000"/>
                </a:schemeClr>
              </a:solidFill>
            </a:endParaRPr>
          </a:p>
        </p:txBody>
      </p:sp>
      <p:pic>
        <p:nvPicPr>
          <p:cNvPr id="40961" name="Picture 1"/>
          <p:cNvPicPr>
            <a:picLocks noChangeAspect="1" noChangeArrowheads="1"/>
          </p:cNvPicPr>
          <p:nvPr/>
        </p:nvPicPr>
        <p:blipFill>
          <a:blip r:embed="rId2" cstate="print"/>
          <a:srcRect/>
          <a:stretch>
            <a:fillRect/>
          </a:stretch>
        </p:blipFill>
        <p:spPr bwMode="auto">
          <a:xfrm>
            <a:off x="1447800" y="4340087"/>
            <a:ext cx="6096000" cy="2517913"/>
          </a:xfrm>
          <a:prstGeom prst="rect">
            <a:avLst/>
          </a:prstGeom>
          <a:noFill/>
          <a:ln w="9525">
            <a:noFill/>
            <a:miter lim="800000"/>
            <a:headEnd/>
            <a:tailEnd/>
          </a:ln>
        </p:spPr>
      </p:pic>
      <p:pic>
        <p:nvPicPr>
          <p:cNvPr id="54274" name="Picture 2" descr="http://www.vend123.com/images/cms/Image/healthy%20food.jpg"/>
          <p:cNvPicPr>
            <a:picLocks noChangeAspect="1" noChangeArrowheads="1"/>
          </p:cNvPicPr>
          <p:nvPr/>
        </p:nvPicPr>
        <p:blipFill>
          <a:blip r:embed="rId3" cstate="print"/>
          <a:srcRect t="35185" b="20370"/>
          <a:stretch>
            <a:fillRect/>
          </a:stretch>
        </p:blipFill>
        <p:spPr bwMode="auto">
          <a:xfrm>
            <a:off x="0" y="0"/>
            <a:ext cx="9144000" cy="1828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Subtitle 2"/>
          <p:cNvSpPr txBox="1">
            <a:spLocks/>
          </p:cNvSpPr>
          <p:nvPr/>
        </p:nvSpPr>
        <p:spPr>
          <a:xfrm>
            <a:off x="1295400" y="3124200"/>
            <a:ext cx="6400800" cy="17526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smtClean="0">
              <a:ln>
                <a:noFill/>
              </a:ln>
              <a:solidFill>
                <a:schemeClr val="tx1">
                  <a:lumMod val="75000"/>
                  <a:lumOff val="25000"/>
                </a:schemeClr>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200" b="0" i="0" u="none" strike="noStrike" kern="1200" cap="none" spc="0" normalizeH="0" baseline="0" noProof="0" smtClean="0">
                <a:ln>
                  <a:noFill/>
                </a:ln>
                <a:solidFill>
                  <a:schemeClr val="tx1">
                    <a:lumMod val="75000"/>
                    <a:lumOff val="25000"/>
                  </a:schemeClr>
                </a:solidFill>
                <a:effectLst/>
                <a:uLnTx/>
                <a:uFillTx/>
                <a:latin typeface="+mn-lt"/>
                <a:ea typeface="+mn-ea"/>
                <a:cs typeface="+mn-cs"/>
              </a:rPr>
              <a:t>Joel Baumgartner MD</a:t>
            </a:r>
            <a:endParaRPr kumimoji="0" lang="en-US" sz="3200" b="0" i="0" u="none" strike="noStrike" kern="1200" cap="none" spc="0" normalizeH="0" baseline="0" noProof="0" dirty="0">
              <a:ln>
                <a:noFill/>
              </a:ln>
              <a:solidFill>
                <a:schemeClr val="tx1">
                  <a:lumMod val="75000"/>
                  <a:lumOff val="25000"/>
                </a:schemeClr>
              </a:solidFill>
              <a:effectLst/>
              <a:uLnTx/>
              <a:uFillTx/>
              <a:latin typeface="+mn-lt"/>
              <a:ea typeface="+mn-ea"/>
              <a:cs typeface="+mn-cs"/>
            </a:endParaRPr>
          </a:p>
        </p:txBody>
      </p:sp>
      <p:pic>
        <p:nvPicPr>
          <p:cNvPr id="54275" name="Picture 3"/>
          <p:cNvPicPr>
            <a:picLocks noChangeAspect="1" noChangeArrowheads="1"/>
          </p:cNvPicPr>
          <p:nvPr/>
        </p:nvPicPr>
        <p:blipFill>
          <a:blip r:embed="rId4" cstate="print"/>
          <a:srcRect/>
          <a:stretch>
            <a:fillRect/>
          </a:stretch>
        </p:blipFill>
        <p:spPr bwMode="auto">
          <a:xfrm>
            <a:off x="2590800" y="228600"/>
            <a:ext cx="3887346" cy="25908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MENOPAUSE and WEIGHT GAIN</a:t>
            </a:r>
            <a:endParaRPr lang="en-US" dirty="0"/>
          </a:p>
        </p:txBody>
      </p:sp>
      <p:sp>
        <p:nvSpPr>
          <p:cNvPr id="3" name="Content Placeholder 2"/>
          <p:cNvSpPr>
            <a:spLocks noGrp="1"/>
          </p:cNvSpPr>
          <p:nvPr>
            <p:ph idx="1"/>
          </p:nvPr>
        </p:nvSpPr>
        <p:spPr>
          <a:xfrm>
            <a:off x="76200" y="1600200"/>
            <a:ext cx="8915400" cy="4525963"/>
          </a:xfrm>
        </p:spPr>
        <p:txBody>
          <a:bodyPr/>
          <a:lstStyle/>
          <a:p>
            <a:r>
              <a:rPr lang="en-US" dirty="0" smtClean="0"/>
              <a:t>Leads to imbalance of hormones</a:t>
            </a:r>
          </a:p>
          <a:p>
            <a:pPr lvl="1"/>
            <a:r>
              <a:rPr lang="en-US" dirty="0" smtClean="0"/>
              <a:t>E1, E2, E3, Progesterone, DHEA, Testosterone, Cortisol</a:t>
            </a:r>
          </a:p>
          <a:p>
            <a:pPr lvl="1"/>
            <a:r>
              <a:rPr lang="en-US" dirty="0" smtClean="0"/>
              <a:t>Higher stress and Cortisol levels lead to weight gain</a:t>
            </a:r>
          </a:p>
          <a:p>
            <a:pPr lvl="1"/>
            <a:r>
              <a:rPr lang="en-US" dirty="0" smtClean="0"/>
              <a:t>FAT increases E1-leads to increase risk of breast cancer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r>
              <a:rPr lang="en-US" b="1" dirty="0" smtClean="0"/>
              <a:t>BENEFITS</a:t>
            </a:r>
            <a:r>
              <a:rPr lang="en-US" dirty="0" smtClean="0"/>
              <a:t> of Exercise and Weight Loss</a:t>
            </a:r>
            <a:endParaRPr lang="en-US" dirty="0"/>
          </a:p>
        </p:txBody>
      </p:sp>
      <p:sp>
        <p:nvSpPr>
          <p:cNvPr id="11267" name="Rectangle 3"/>
          <p:cNvSpPr>
            <a:spLocks noGrp="1" noChangeArrowheads="1"/>
          </p:cNvSpPr>
          <p:nvPr>
            <p:ph type="body" idx="1"/>
          </p:nvPr>
        </p:nvSpPr>
        <p:spPr/>
        <p:txBody>
          <a:bodyPr/>
          <a:lstStyle/>
          <a:p>
            <a:r>
              <a:rPr lang="en-US"/>
              <a:t>Cardiovascular</a:t>
            </a:r>
          </a:p>
          <a:p>
            <a:r>
              <a:rPr lang="en-US"/>
              <a:t>DM type 2</a:t>
            </a:r>
          </a:p>
          <a:p>
            <a:r>
              <a:rPr lang="en-US"/>
              <a:t>Osteoporosis</a:t>
            </a:r>
          </a:p>
          <a:p>
            <a:r>
              <a:rPr lang="en-US"/>
              <a:t>Osteoarthritis</a:t>
            </a:r>
          </a:p>
          <a:p>
            <a:r>
              <a:rPr lang="en-US"/>
              <a:t>Neuropsychologic</a:t>
            </a:r>
          </a:p>
          <a:p>
            <a:r>
              <a:rPr lang="en-US"/>
              <a:t>Cancer</a:t>
            </a:r>
          </a:p>
          <a:p>
            <a:r>
              <a:rPr lang="en-US"/>
              <a:t>Other……..</a:t>
            </a:r>
          </a:p>
        </p:txBody>
      </p:sp>
      <p:pic>
        <p:nvPicPr>
          <p:cNvPr id="11270" name="Picture 6"/>
          <p:cNvPicPr>
            <a:picLocks noChangeAspect="1" noChangeArrowheads="1"/>
          </p:cNvPicPr>
          <p:nvPr/>
        </p:nvPicPr>
        <p:blipFill>
          <a:blip r:embed="rId3" cstate="print"/>
          <a:srcRect/>
          <a:stretch>
            <a:fillRect/>
          </a:stretch>
        </p:blipFill>
        <p:spPr bwMode="auto">
          <a:xfrm>
            <a:off x="4343400" y="1600200"/>
            <a:ext cx="3048000" cy="2208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71" name="Picture 7"/>
          <p:cNvPicPr>
            <a:picLocks noChangeAspect="1" noChangeArrowheads="1"/>
          </p:cNvPicPr>
          <p:nvPr/>
        </p:nvPicPr>
        <p:blipFill>
          <a:blip r:embed="rId4" cstate="print"/>
          <a:srcRect/>
          <a:stretch>
            <a:fillRect/>
          </a:stretch>
        </p:blipFill>
        <p:spPr bwMode="auto">
          <a:xfrm>
            <a:off x="5791200" y="4114800"/>
            <a:ext cx="2562225" cy="2173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dirty="0"/>
              <a:t>Benefits </a:t>
            </a:r>
            <a:r>
              <a:rPr lang="en-US" dirty="0" smtClean="0"/>
              <a:t> </a:t>
            </a:r>
            <a:r>
              <a:rPr lang="en-US" dirty="0"/>
              <a:t/>
            </a:r>
            <a:br>
              <a:rPr lang="en-US" dirty="0"/>
            </a:br>
            <a:r>
              <a:rPr lang="en-US" dirty="0" smtClean="0"/>
              <a:t>CARDIOVASCULAR</a:t>
            </a:r>
            <a:endParaRPr lang="en-US" dirty="0"/>
          </a:p>
        </p:txBody>
      </p:sp>
      <p:sp>
        <p:nvSpPr>
          <p:cNvPr id="10243" name="Rectangle 3"/>
          <p:cNvSpPr>
            <a:spLocks noGrp="1" noChangeArrowheads="1"/>
          </p:cNvSpPr>
          <p:nvPr>
            <p:ph type="body" idx="1"/>
          </p:nvPr>
        </p:nvSpPr>
        <p:spPr/>
        <p:txBody>
          <a:bodyPr/>
          <a:lstStyle/>
          <a:p>
            <a:r>
              <a:rPr lang="en-US"/>
              <a:t>Improves physiologic parameters</a:t>
            </a:r>
          </a:p>
          <a:p>
            <a:pPr lvl="1"/>
            <a:r>
              <a:rPr lang="en-US"/>
              <a:t>VO2 max and CO</a:t>
            </a:r>
          </a:p>
          <a:p>
            <a:r>
              <a:rPr lang="en-US"/>
              <a:t>Improves blood pressure</a:t>
            </a:r>
          </a:p>
          <a:p>
            <a:r>
              <a:rPr lang="en-US"/>
              <a:t>Decrease risk for  CADz</a:t>
            </a:r>
          </a:p>
          <a:p>
            <a:r>
              <a:rPr lang="en-US"/>
              <a:t>Improves CHF symptoms </a:t>
            </a:r>
          </a:p>
          <a:p>
            <a:r>
              <a:rPr lang="en-US"/>
              <a:t>Improves Cholesterol profiles</a:t>
            </a:r>
          </a:p>
          <a:p>
            <a:pPr lvl="1"/>
            <a:r>
              <a:rPr lang="en-US"/>
              <a:t>increases HDL/decreases LDL</a:t>
            </a:r>
          </a:p>
          <a:p>
            <a:endParaRPr lang="en-US"/>
          </a:p>
          <a:p>
            <a:endParaRPr lang="en-US"/>
          </a:p>
          <a:p>
            <a:endParaRPr lang="en-US"/>
          </a:p>
          <a:p>
            <a:endParaRPr lang="en-US"/>
          </a:p>
        </p:txBody>
      </p:sp>
      <p:pic>
        <p:nvPicPr>
          <p:cNvPr id="10244" name="Picture 4"/>
          <p:cNvPicPr>
            <a:picLocks noChangeAspect="1" noChangeArrowheads="1"/>
          </p:cNvPicPr>
          <p:nvPr/>
        </p:nvPicPr>
        <p:blipFill>
          <a:blip r:embed="rId3" cstate="print"/>
          <a:srcRect/>
          <a:stretch>
            <a:fillRect/>
          </a:stretch>
        </p:blipFill>
        <p:spPr bwMode="auto">
          <a:xfrm>
            <a:off x="6172200" y="2590800"/>
            <a:ext cx="2209800" cy="220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normAutofit fontScale="90000"/>
          </a:bodyPr>
          <a:lstStyle/>
          <a:p>
            <a:r>
              <a:rPr lang="en-US" dirty="0"/>
              <a:t>Benefits </a:t>
            </a:r>
            <a:r>
              <a:rPr lang="en-US" dirty="0" smtClean="0"/>
              <a:t> </a:t>
            </a:r>
            <a:r>
              <a:rPr lang="en-US" dirty="0"/>
              <a:t/>
            </a:r>
            <a:br>
              <a:rPr lang="en-US" dirty="0"/>
            </a:br>
            <a:r>
              <a:rPr lang="en-US" dirty="0" smtClean="0"/>
              <a:t>LEAN MUSCLE AND STRENGTH</a:t>
            </a:r>
            <a:endParaRPr lang="en-US" dirty="0"/>
          </a:p>
        </p:txBody>
      </p:sp>
      <p:sp>
        <p:nvSpPr>
          <p:cNvPr id="59395" name="Rectangle 3"/>
          <p:cNvSpPr>
            <a:spLocks noGrp="1" noChangeArrowheads="1"/>
          </p:cNvSpPr>
          <p:nvPr>
            <p:ph type="body" idx="1"/>
          </p:nvPr>
        </p:nvSpPr>
        <p:spPr>
          <a:xfrm>
            <a:off x="0" y="1981200"/>
            <a:ext cx="9144000" cy="4114800"/>
          </a:xfrm>
        </p:spPr>
        <p:txBody>
          <a:bodyPr>
            <a:normAutofit fontScale="92500"/>
          </a:bodyPr>
          <a:lstStyle/>
          <a:p>
            <a:r>
              <a:rPr lang="en-US"/>
              <a:t>Most dramatic benefits seen</a:t>
            </a:r>
          </a:p>
          <a:p>
            <a:r>
              <a:rPr lang="en-US"/>
              <a:t>Strength gains similar to younger training individuals</a:t>
            </a:r>
          </a:p>
          <a:p>
            <a:r>
              <a:rPr lang="en-US"/>
              <a:t>Classic Study</a:t>
            </a:r>
          </a:p>
          <a:p>
            <a:pPr lvl="1"/>
            <a:r>
              <a:rPr lang="en-US"/>
              <a:t>10 frail NH residents-8wks of weight training</a:t>
            </a:r>
          </a:p>
          <a:p>
            <a:pPr lvl="1"/>
            <a:r>
              <a:rPr lang="en-US"/>
              <a:t>All had  increased strength</a:t>
            </a:r>
          </a:p>
          <a:p>
            <a:pPr lvl="2"/>
            <a:r>
              <a:rPr lang="en-US"/>
              <a:t>mean of 74% in quadriceps</a:t>
            </a:r>
          </a:p>
          <a:p>
            <a:pPr lvl="2"/>
            <a:r>
              <a:rPr lang="en-US"/>
              <a:t>gait speed increased 50%</a:t>
            </a:r>
          </a:p>
          <a:p>
            <a:pPr lvl="2"/>
            <a:r>
              <a:rPr lang="en-US"/>
              <a:t>2 no longer needed  canes to walk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r>
              <a:rPr lang="en-US" dirty="0"/>
              <a:t>Benefits </a:t>
            </a:r>
            <a:r>
              <a:rPr lang="en-US" dirty="0" smtClean="0"/>
              <a:t> </a:t>
            </a:r>
            <a:r>
              <a:rPr lang="en-US" dirty="0"/>
              <a:t/>
            </a:r>
            <a:br>
              <a:rPr lang="en-US" dirty="0"/>
            </a:br>
            <a:r>
              <a:rPr lang="en-US" dirty="0" smtClean="0"/>
              <a:t>DM </a:t>
            </a:r>
            <a:r>
              <a:rPr lang="en-US" dirty="0"/>
              <a:t>Type 2</a:t>
            </a:r>
          </a:p>
        </p:txBody>
      </p:sp>
      <p:sp>
        <p:nvSpPr>
          <p:cNvPr id="12291" name="Rectangle 3"/>
          <p:cNvSpPr>
            <a:spLocks noGrp="1" noChangeArrowheads="1"/>
          </p:cNvSpPr>
          <p:nvPr>
            <p:ph type="body" idx="1"/>
          </p:nvPr>
        </p:nvSpPr>
        <p:spPr/>
        <p:txBody>
          <a:bodyPr/>
          <a:lstStyle/>
          <a:p>
            <a:r>
              <a:rPr lang="en-US"/>
              <a:t>Decrease incidence (36%)</a:t>
            </a:r>
          </a:p>
          <a:p>
            <a:pPr lvl="1"/>
            <a:r>
              <a:rPr lang="en-US"/>
              <a:t>Physicians Health Study</a:t>
            </a:r>
          </a:p>
          <a:p>
            <a:r>
              <a:rPr lang="en-US"/>
              <a:t>Improves control of sugars</a:t>
            </a:r>
          </a:p>
          <a:p>
            <a:r>
              <a:rPr lang="en-US"/>
              <a:t>Decreases HgA1c levels</a:t>
            </a:r>
          </a:p>
          <a:p>
            <a:r>
              <a:rPr lang="en-US"/>
              <a:t>Improves insulin sensitivity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r>
              <a:rPr lang="en-US" dirty="0"/>
              <a:t>Benefits </a:t>
            </a:r>
            <a:r>
              <a:rPr lang="en-US" dirty="0" smtClean="0"/>
              <a:t> </a:t>
            </a:r>
            <a:r>
              <a:rPr lang="en-US" dirty="0"/>
              <a:t/>
            </a:r>
            <a:br>
              <a:rPr lang="en-US" dirty="0"/>
            </a:br>
            <a:r>
              <a:rPr lang="en-US" dirty="0" smtClean="0"/>
              <a:t>OSTEOARTHRITIS</a:t>
            </a:r>
            <a:endParaRPr lang="en-US" dirty="0"/>
          </a:p>
        </p:txBody>
      </p:sp>
      <p:sp>
        <p:nvSpPr>
          <p:cNvPr id="14339" name="Rectangle 3"/>
          <p:cNvSpPr>
            <a:spLocks noGrp="1" noChangeArrowheads="1"/>
          </p:cNvSpPr>
          <p:nvPr>
            <p:ph type="body" idx="1"/>
          </p:nvPr>
        </p:nvSpPr>
        <p:spPr>
          <a:xfrm>
            <a:off x="0" y="1981200"/>
            <a:ext cx="9144000" cy="4114800"/>
          </a:xfrm>
        </p:spPr>
        <p:txBody>
          <a:bodyPr/>
          <a:lstStyle/>
          <a:p>
            <a:r>
              <a:rPr lang="en-US"/>
              <a:t>FAST (Fitness and Arthritis in Seniors Trial)</a:t>
            </a:r>
          </a:p>
          <a:p>
            <a:pPr lvl="1"/>
            <a:r>
              <a:rPr lang="en-US"/>
              <a:t>Improves function</a:t>
            </a:r>
          </a:p>
          <a:p>
            <a:pPr lvl="1"/>
            <a:r>
              <a:rPr lang="en-US"/>
              <a:t>Decreases pain</a:t>
            </a:r>
          </a:p>
          <a:p>
            <a:pPr lvl="1"/>
            <a:r>
              <a:rPr lang="en-US"/>
              <a:t>No increase in overall injuries</a:t>
            </a:r>
          </a:p>
          <a:p>
            <a:pPr lvl="1"/>
            <a:r>
              <a:rPr lang="en-US"/>
              <a:t>Resistance training increased:</a:t>
            </a:r>
          </a:p>
          <a:p>
            <a:pPr lvl="2"/>
            <a:r>
              <a:rPr lang="en-US"/>
              <a:t>speed, strength, and stair climbing</a:t>
            </a:r>
          </a:p>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200" y="304800"/>
            <a:ext cx="7162800" cy="1143000"/>
          </a:xfrm>
        </p:spPr>
        <p:txBody>
          <a:bodyPr>
            <a:normAutofit fontScale="90000"/>
          </a:bodyPr>
          <a:lstStyle/>
          <a:p>
            <a:r>
              <a:rPr lang="en-US" dirty="0"/>
              <a:t>Benefits </a:t>
            </a:r>
            <a:r>
              <a:rPr lang="en-US" dirty="0" smtClean="0"/>
              <a:t> </a:t>
            </a:r>
            <a:r>
              <a:rPr lang="en-US" dirty="0"/>
              <a:t/>
            </a:r>
            <a:br>
              <a:rPr lang="en-US" dirty="0"/>
            </a:br>
            <a:r>
              <a:rPr lang="en-US" dirty="0" smtClean="0"/>
              <a:t>MENTAL HEALTH</a:t>
            </a:r>
            <a:endParaRPr lang="en-US" dirty="0"/>
          </a:p>
        </p:txBody>
      </p:sp>
      <p:sp>
        <p:nvSpPr>
          <p:cNvPr id="15363" name="Rectangle 3"/>
          <p:cNvSpPr>
            <a:spLocks noGrp="1" noChangeArrowheads="1"/>
          </p:cNvSpPr>
          <p:nvPr>
            <p:ph type="body" idx="1"/>
          </p:nvPr>
        </p:nvSpPr>
        <p:spPr>
          <a:xfrm>
            <a:off x="533400" y="2590800"/>
            <a:ext cx="8229600" cy="3992563"/>
          </a:xfrm>
        </p:spPr>
        <p:txBody>
          <a:bodyPr/>
          <a:lstStyle/>
          <a:p>
            <a:r>
              <a:rPr lang="en-US" dirty="0"/>
              <a:t>Improves sleep quality</a:t>
            </a:r>
          </a:p>
          <a:p>
            <a:r>
              <a:rPr lang="en-US" dirty="0"/>
              <a:t>Improves cognitive function</a:t>
            </a:r>
          </a:p>
          <a:p>
            <a:r>
              <a:rPr lang="en-US" dirty="0"/>
              <a:t>Decreased rates of depression</a:t>
            </a:r>
          </a:p>
          <a:p>
            <a:r>
              <a:rPr lang="en-US" dirty="0" smtClean="0"/>
              <a:t>Improves </a:t>
            </a:r>
            <a:r>
              <a:rPr lang="en-US" dirty="0"/>
              <a:t>short term memory</a:t>
            </a:r>
            <a:r>
              <a:rPr lang="en-US" dirty="0" smtClean="0"/>
              <a:t>!</a:t>
            </a:r>
          </a:p>
          <a:p>
            <a:r>
              <a:rPr lang="en-US" dirty="0" smtClean="0"/>
              <a:t>Exercise HIGH</a:t>
            </a:r>
            <a:endParaRPr lang="en-US" dirty="0"/>
          </a:p>
        </p:txBody>
      </p:sp>
      <p:pic>
        <p:nvPicPr>
          <p:cNvPr id="15366" name="Picture 6"/>
          <p:cNvPicPr>
            <a:picLocks noChangeAspect="1" noChangeArrowheads="1"/>
          </p:cNvPicPr>
          <p:nvPr/>
        </p:nvPicPr>
        <p:blipFill>
          <a:blip r:embed="rId2" cstate="print"/>
          <a:srcRect/>
          <a:stretch>
            <a:fillRect/>
          </a:stretch>
        </p:blipFill>
        <p:spPr bwMode="auto">
          <a:xfrm>
            <a:off x="6248400" y="2514600"/>
            <a:ext cx="2590800" cy="40778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5842" name="Picture 2" descr="http://www.topnews.in/files/deep-sleep.jpg"/>
          <p:cNvPicPr>
            <a:picLocks noChangeAspect="1" noChangeArrowheads="1"/>
          </p:cNvPicPr>
          <p:nvPr/>
        </p:nvPicPr>
        <p:blipFill>
          <a:blip r:embed="rId3" cstate="print"/>
          <a:srcRect/>
          <a:stretch>
            <a:fillRect/>
          </a:stretch>
        </p:blipFill>
        <p:spPr bwMode="auto">
          <a:xfrm>
            <a:off x="152400" y="152400"/>
            <a:ext cx="2549390" cy="190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600200"/>
          </a:xfrm>
        </p:spPr>
        <p:txBody>
          <a:bodyPr>
            <a:normAutofit/>
          </a:bodyPr>
          <a:lstStyle/>
          <a:p>
            <a:r>
              <a:rPr lang="en-US" dirty="0" smtClean="0"/>
              <a:t>Benefits  </a:t>
            </a:r>
            <a:br>
              <a:rPr lang="en-US" dirty="0" smtClean="0"/>
            </a:br>
            <a:r>
              <a:rPr lang="en-US" dirty="0" smtClean="0"/>
              <a:t>HORMONES</a:t>
            </a:r>
            <a:endParaRPr lang="en-US" dirty="0"/>
          </a:p>
        </p:txBody>
      </p:sp>
      <p:sp>
        <p:nvSpPr>
          <p:cNvPr id="3" name="Content Placeholder 2"/>
          <p:cNvSpPr>
            <a:spLocks noGrp="1"/>
          </p:cNvSpPr>
          <p:nvPr>
            <p:ph idx="1"/>
          </p:nvPr>
        </p:nvSpPr>
        <p:spPr>
          <a:xfrm>
            <a:off x="381000" y="1905000"/>
            <a:ext cx="8229600" cy="4068763"/>
          </a:xfrm>
        </p:spPr>
        <p:txBody>
          <a:bodyPr>
            <a:normAutofit fontScale="92500" lnSpcReduction="10000"/>
          </a:bodyPr>
          <a:lstStyle/>
          <a:p>
            <a:pPr>
              <a:buNone/>
            </a:pPr>
            <a:r>
              <a:rPr lang="en-US" dirty="0" smtClean="0"/>
              <a:t>Increased </a:t>
            </a:r>
            <a:r>
              <a:rPr lang="en-US" b="1" dirty="0" smtClean="0"/>
              <a:t>GH and Testosterone</a:t>
            </a:r>
          </a:p>
          <a:p>
            <a:pPr>
              <a:buNone/>
            </a:pPr>
            <a:r>
              <a:rPr lang="en-US" dirty="0" smtClean="0"/>
              <a:t>         	Study show after a cardio workout or 	resistance workout anabolic hormones 	remain elevated for hours after</a:t>
            </a:r>
          </a:p>
          <a:p>
            <a:pPr>
              <a:buNone/>
            </a:pPr>
            <a:r>
              <a:rPr lang="en-US" dirty="0" smtClean="0"/>
              <a:t>Decreased </a:t>
            </a:r>
            <a:r>
              <a:rPr lang="en-US" b="1" dirty="0" smtClean="0"/>
              <a:t>Fat</a:t>
            </a:r>
          </a:p>
          <a:p>
            <a:pPr>
              <a:buNone/>
            </a:pPr>
            <a:r>
              <a:rPr lang="en-US" dirty="0" smtClean="0"/>
              <a:t>	Decreased Aromatization and Estrogens (Estrogen maintains fat stores)</a:t>
            </a:r>
          </a:p>
          <a:p>
            <a:pPr>
              <a:buNone/>
            </a:pPr>
            <a:r>
              <a:rPr lang="en-US" dirty="0" smtClean="0"/>
              <a:t>		Male and Female</a:t>
            </a:r>
            <a:endParaRPr lang="en-US" dirty="0"/>
          </a:p>
        </p:txBody>
      </p:sp>
      <p:pic>
        <p:nvPicPr>
          <p:cNvPr id="67586" name="Picture 2" descr="http://www.tvcc.edu/depts/biology/Study%20Resources/A&amp;P/images/adipose_tissue.jpg"/>
          <p:cNvPicPr>
            <a:picLocks noChangeAspect="1" noChangeArrowheads="1"/>
          </p:cNvPicPr>
          <p:nvPr/>
        </p:nvPicPr>
        <p:blipFill>
          <a:blip r:embed="rId2" cstate="print"/>
          <a:srcRect/>
          <a:stretch>
            <a:fillRect/>
          </a:stretch>
        </p:blipFill>
        <p:spPr bwMode="auto">
          <a:xfrm>
            <a:off x="6382772" y="0"/>
            <a:ext cx="2761228" cy="2209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7588" name="Picture 4" descr="http://www.plasticsurgery4u.com/images/breast_male/klinefelter_gyne_4a.jpg"/>
          <p:cNvPicPr>
            <a:picLocks noChangeAspect="1" noChangeArrowheads="1"/>
          </p:cNvPicPr>
          <p:nvPr/>
        </p:nvPicPr>
        <p:blipFill>
          <a:blip r:embed="rId3" cstate="print"/>
          <a:srcRect/>
          <a:stretch>
            <a:fillRect/>
          </a:stretch>
        </p:blipFill>
        <p:spPr bwMode="auto">
          <a:xfrm>
            <a:off x="6324600" y="4746090"/>
            <a:ext cx="2819400" cy="21119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fontScale="90000"/>
          </a:bodyPr>
          <a:lstStyle/>
          <a:p>
            <a:r>
              <a:rPr lang="en-US" dirty="0" smtClean="0"/>
              <a:t>Benefits</a:t>
            </a:r>
            <a:br>
              <a:rPr lang="en-US" dirty="0" smtClean="0"/>
            </a:br>
            <a:r>
              <a:rPr lang="en-US" dirty="0" smtClean="0"/>
              <a:t>CANCER</a:t>
            </a:r>
            <a:endParaRPr lang="en-US" dirty="0"/>
          </a:p>
        </p:txBody>
      </p:sp>
      <p:sp>
        <p:nvSpPr>
          <p:cNvPr id="16387" name="Rectangle 3"/>
          <p:cNvSpPr>
            <a:spLocks noGrp="1" noChangeArrowheads="1"/>
          </p:cNvSpPr>
          <p:nvPr>
            <p:ph type="body" idx="1"/>
          </p:nvPr>
        </p:nvSpPr>
        <p:spPr/>
        <p:txBody>
          <a:bodyPr/>
          <a:lstStyle/>
          <a:p>
            <a:r>
              <a:rPr lang="en-US" dirty="0"/>
              <a:t>Potential decrease risk</a:t>
            </a:r>
          </a:p>
          <a:p>
            <a:pPr lvl="1"/>
            <a:r>
              <a:rPr lang="en-US" dirty="0"/>
              <a:t>Colon, Breast, Prostate and </a:t>
            </a:r>
            <a:r>
              <a:rPr lang="en-US" dirty="0" smtClean="0"/>
              <a:t>Rectum</a:t>
            </a:r>
            <a:endParaRPr lang="en-US" dirty="0"/>
          </a:p>
          <a:p>
            <a:r>
              <a:rPr lang="en-US" dirty="0"/>
              <a:t>Improves quality of life</a:t>
            </a:r>
          </a:p>
          <a:p>
            <a:r>
              <a:rPr lang="en-US" dirty="0"/>
              <a:t>Decreased fatigue</a:t>
            </a:r>
          </a:p>
          <a:p>
            <a:endParaRPr lang="en-US" dirty="0"/>
          </a:p>
          <a:p>
            <a:endParaRPr lang="en-US" dirty="0"/>
          </a:p>
        </p:txBody>
      </p:sp>
      <p:pic>
        <p:nvPicPr>
          <p:cNvPr id="16388" name="Picture 4"/>
          <p:cNvPicPr>
            <a:picLocks noChangeAspect="1" noChangeArrowheads="1"/>
          </p:cNvPicPr>
          <p:nvPr/>
        </p:nvPicPr>
        <p:blipFill>
          <a:blip r:embed="rId2" cstate="print"/>
          <a:srcRect/>
          <a:stretch>
            <a:fillRect/>
          </a:stretch>
        </p:blipFill>
        <p:spPr bwMode="auto">
          <a:xfrm>
            <a:off x="5334000" y="3741738"/>
            <a:ext cx="3429000" cy="25542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rmAutofit fontScale="90000"/>
          </a:bodyPr>
          <a:lstStyle/>
          <a:p>
            <a:r>
              <a:rPr lang="en-US" dirty="0"/>
              <a:t>Benefits </a:t>
            </a:r>
            <a:r>
              <a:rPr lang="en-US" dirty="0" smtClean="0"/>
              <a:t> </a:t>
            </a:r>
            <a:r>
              <a:rPr lang="en-US" dirty="0"/>
              <a:t/>
            </a:r>
            <a:br>
              <a:rPr lang="en-US" dirty="0"/>
            </a:br>
            <a:r>
              <a:rPr lang="en-US" dirty="0"/>
              <a:t>Other…..</a:t>
            </a:r>
          </a:p>
        </p:txBody>
      </p:sp>
      <p:sp>
        <p:nvSpPr>
          <p:cNvPr id="17411" name="Rectangle 3"/>
          <p:cNvSpPr>
            <a:spLocks noGrp="1" noChangeArrowheads="1"/>
          </p:cNvSpPr>
          <p:nvPr>
            <p:ph type="body" idx="1"/>
          </p:nvPr>
        </p:nvSpPr>
        <p:spPr/>
        <p:txBody>
          <a:bodyPr/>
          <a:lstStyle/>
          <a:p>
            <a:r>
              <a:rPr lang="en-US" dirty="0"/>
              <a:t>Decrease all cause mortality</a:t>
            </a:r>
          </a:p>
          <a:p>
            <a:r>
              <a:rPr lang="en-US" dirty="0"/>
              <a:t>Decrease all cause morbidity</a:t>
            </a:r>
          </a:p>
          <a:p>
            <a:r>
              <a:rPr lang="en-US" dirty="0"/>
              <a:t>Decrease risk of </a:t>
            </a:r>
            <a:r>
              <a:rPr lang="en-US" dirty="0" smtClean="0"/>
              <a:t>obesity </a:t>
            </a:r>
            <a:endParaRPr lang="en-US" dirty="0"/>
          </a:p>
          <a:p>
            <a:r>
              <a:rPr lang="en-US" dirty="0"/>
              <a:t>Improves </a:t>
            </a:r>
            <a:r>
              <a:rPr lang="en-US" dirty="0" smtClean="0"/>
              <a:t>circulation and symptoms </a:t>
            </a:r>
            <a:r>
              <a:rPr lang="en-US" dirty="0"/>
              <a:t>of </a:t>
            </a:r>
            <a:r>
              <a:rPr lang="en-US" dirty="0" err="1"/>
              <a:t>PVDz</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Exercise??</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Overweight  and Out of shape people:</a:t>
            </a:r>
          </a:p>
          <a:p>
            <a:pPr>
              <a:buNone/>
            </a:pPr>
            <a:r>
              <a:rPr lang="en-US" dirty="0"/>
              <a:t>	</a:t>
            </a:r>
            <a:r>
              <a:rPr lang="en-US" dirty="0" smtClean="0"/>
              <a:t>Die young</a:t>
            </a:r>
          </a:p>
          <a:p>
            <a:pPr>
              <a:buNone/>
            </a:pPr>
            <a:r>
              <a:rPr lang="en-US" dirty="0"/>
              <a:t>	</a:t>
            </a:r>
            <a:r>
              <a:rPr lang="en-US" dirty="0" smtClean="0"/>
              <a:t>Premature disability</a:t>
            </a:r>
          </a:p>
          <a:p>
            <a:pPr>
              <a:buNone/>
            </a:pPr>
            <a:r>
              <a:rPr lang="en-US" dirty="0"/>
              <a:t> </a:t>
            </a:r>
            <a:r>
              <a:rPr lang="en-US" dirty="0" smtClean="0"/>
              <a:t>	Increased cancer risk</a:t>
            </a:r>
          </a:p>
          <a:p>
            <a:pPr>
              <a:buNone/>
            </a:pPr>
            <a:r>
              <a:rPr lang="en-US" dirty="0"/>
              <a:t>	</a:t>
            </a:r>
            <a:r>
              <a:rPr lang="en-US" dirty="0" smtClean="0"/>
              <a:t>Increased chronic disease risk</a:t>
            </a:r>
          </a:p>
          <a:p>
            <a:pPr>
              <a:buNone/>
            </a:pPr>
            <a:r>
              <a:rPr lang="en-US" dirty="0"/>
              <a:t>	</a:t>
            </a:r>
            <a:r>
              <a:rPr lang="en-US" dirty="0" smtClean="0"/>
              <a:t>	DM, Heart </a:t>
            </a:r>
            <a:r>
              <a:rPr lang="en-US" dirty="0" err="1" smtClean="0"/>
              <a:t>dz</a:t>
            </a:r>
            <a:r>
              <a:rPr lang="en-US" dirty="0" smtClean="0"/>
              <a:t>, Stroke, HTN</a:t>
            </a:r>
          </a:p>
          <a:p>
            <a:pPr>
              <a:buNone/>
            </a:pPr>
            <a:r>
              <a:rPr lang="en-US" dirty="0"/>
              <a:t>	</a:t>
            </a:r>
            <a:r>
              <a:rPr lang="en-US" dirty="0" smtClean="0"/>
              <a:t>Lower good hormone levels</a:t>
            </a:r>
          </a:p>
          <a:p>
            <a:pPr>
              <a:buNone/>
            </a:pPr>
            <a:r>
              <a:rPr lang="en-US" dirty="0"/>
              <a:t>	</a:t>
            </a:r>
            <a:r>
              <a:rPr lang="en-US" dirty="0" smtClean="0"/>
              <a:t>	Testosterone, DHEA, Progesterone, Growth Hormone</a:t>
            </a:r>
          </a:p>
          <a:p>
            <a:pPr>
              <a:buNone/>
            </a:pPr>
            <a:r>
              <a:rPr lang="en-US" dirty="0"/>
              <a:t>	</a:t>
            </a:r>
            <a:r>
              <a:rPr lang="en-US" dirty="0" smtClean="0"/>
              <a:t>Higher bad hormone levels</a:t>
            </a:r>
          </a:p>
          <a:p>
            <a:pPr>
              <a:buNone/>
            </a:pPr>
            <a:r>
              <a:rPr lang="en-US" dirty="0"/>
              <a:t>	</a:t>
            </a:r>
            <a:r>
              <a:rPr lang="en-US" dirty="0" smtClean="0"/>
              <a:t>	Estrogen, Insulin</a:t>
            </a:r>
          </a:p>
          <a:p>
            <a:pPr>
              <a:buNone/>
            </a:pPr>
            <a:r>
              <a:rPr lang="en-US" dirty="0"/>
              <a:t>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533400" y="152400"/>
            <a:ext cx="6172200" cy="1143000"/>
          </a:xfrm>
        </p:spPr>
        <p:txBody>
          <a:bodyPr/>
          <a:lstStyle/>
          <a:p>
            <a:r>
              <a:rPr lang="en-US"/>
              <a:t>Is it Too Late?</a:t>
            </a:r>
          </a:p>
        </p:txBody>
      </p:sp>
      <p:sp>
        <p:nvSpPr>
          <p:cNvPr id="18435" name="Rectangle 3"/>
          <p:cNvSpPr>
            <a:spLocks noGrp="1" noChangeArrowheads="1"/>
          </p:cNvSpPr>
          <p:nvPr>
            <p:ph type="body" idx="1"/>
          </p:nvPr>
        </p:nvSpPr>
        <p:spPr>
          <a:xfrm>
            <a:off x="457200" y="2590800"/>
            <a:ext cx="7772400" cy="4114800"/>
          </a:xfrm>
        </p:spPr>
        <p:txBody>
          <a:bodyPr/>
          <a:lstStyle/>
          <a:p>
            <a:r>
              <a:rPr lang="en-US" dirty="0"/>
              <a:t>NO!!!!</a:t>
            </a:r>
          </a:p>
          <a:p>
            <a:r>
              <a:rPr lang="en-US" dirty="0"/>
              <a:t>Even if start program after age 75</a:t>
            </a:r>
          </a:p>
          <a:p>
            <a:pPr lvl="1"/>
            <a:r>
              <a:rPr lang="en-US" dirty="0"/>
              <a:t>Reduced overall mortality rates</a:t>
            </a:r>
          </a:p>
          <a:p>
            <a:pPr lvl="1"/>
            <a:r>
              <a:rPr lang="en-US" dirty="0"/>
              <a:t>Resistance training can still increases strength by 25-100%</a:t>
            </a:r>
          </a:p>
          <a:p>
            <a:pPr lvl="2"/>
            <a:r>
              <a:rPr lang="en-US" dirty="0"/>
              <a:t>Increased muscle strength</a:t>
            </a:r>
          </a:p>
          <a:p>
            <a:pPr lvl="2"/>
            <a:r>
              <a:rPr lang="en-US" dirty="0"/>
              <a:t>Increased coordination</a:t>
            </a:r>
          </a:p>
          <a:p>
            <a:endParaRPr lang="en-US" dirty="0"/>
          </a:p>
        </p:txBody>
      </p:sp>
      <p:pic>
        <p:nvPicPr>
          <p:cNvPr id="18436" name="Picture 4"/>
          <p:cNvPicPr>
            <a:picLocks noChangeAspect="1" noChangeArrowheads="1"/>
          </p:cNvPicPr>
          <p:nvPr/>
        </p:nvPicPr>
        <p:blipFill>
          <a:blip r:embed="rId2" cstate="print"/>
          <a:srcRect/>
          <a:stretch>
            <a:fillRect/>
          </a:stretch>
        </p:blipFill>
        <p:spPr bwMode="auto">
          <a:xfrm>
            <a:off x="5410200" y="228600"/>
            <a:ext cx="3124200" cy="2952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t>Before Jumping into It...</a:t>
            </a:r>
          </a:p>
        </p:txBody>
      </p:sp>
      <p:sp>
        <p:nvSpPr>
          <p:cNvPr id="26627" name="Rectangle 3"/>
          <p:cNvSpPr>
            <a:spLocks noGrp="1" noChangeArrowheads="1"/>
          </p:cNvSpPr>
          <p:nvPr>
            <p:ph type="body" idx="1"/>
          </p:nvPr>
        </p:nvSpPr>
        <p:spPr>
          <a:xfrm>
            <a:off x="2667000" y="2438400"/>
            <a:ext cx="7772400" cy="4114800"/>
          </a:xfrm>
        </p:spPr>
        <p:txBody>
          <a:bodyPr/>
          <a:lstStyle/>
          <a:p>
            <a:r>
              <a:rPr lang="en-US"/>
              <a:t>Preparticipation Screening</a:t>
            </a:r>
          </a:p>
          <a:p>
            <a:pPr lvl="1"/>
            <a:r>
              <a:rPr lang="en-US"/>
              <a:t>Cardiovascular risks</a:t>
            </a:r>
          </a:p>
          <a:p>
            <a:pPr lvl="1"/>
            <a:r>
              <a:rPr lang="en-US"/>
              <a:t>Exertional sign/symptoms </a:t>
            </a:r>
          </a:p>
          <a:p>
            <a:pPr lvl="1"/>
            <a:r>
              <a:rPr lang="en-US"/>
              <a:t>Physical limitations</a:t>
            </a:r>
          </a:p>
        </p:txBody>
      </p:sp>
      <p:pic>
        <p:nvPicPr>
          <p:cNvPr id="26628" name="Picture 4"/>
          <p:cNvPicPr>
            <a:picLocks noChangeAspect="1" noChangeArrowheads="1"/>
          </p:cNvPicPr>
          <p:nvPr/>
        </p:nvPicPr>
        <p:blipFill>
          <a:blip r:embed="rId2" cstate="print"/>
          <a:srcRect/>
          <a:stretch>
            <a:fillRect/>
          </a:stretch>
        </p:blipFill>
        <p:spPr bwMode="auto">
          <a:xfrm>
            <a:off x="228600" y="2819400"/>
            <a:ext cx="2085975" cy="3143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914400"/>
            <a:ext cx="8763000" cy="1143000"/>
          </a:xfrm>
        </p:spPr>
        <p:txBody>
          <a:bodyPr>
            <a:normAutofit fontScale="90000"/>
          </a:bodyPr>
          <a:lstStyle/>
          <a:p>
            <a:r>
              <a:rPr lang="en-US" sz="3600" b="1">
                <a:effectLst/>
              </a:rPr>
              <a:t>  Contraindications</a:t>
            </a:r>
            <a:br>
              <a:rPr lang="en-US" sz="3600" b="1">
                <a:effectLst/>
              </a:rPr>
            </a:br>
            <a:r>
              <a:rPr lang="en-US" sz="3600" b="1">
                <a:effectLst/>
              </a:rPr>
              <a:t>Aerobic Exercise and Resistance Training</a:t>
            </a:r>
            <a:endParaRPr lang="en-US" b="1">
              <a:effectLst/>
            </a:endParaRPr>
          </a:p>
        </p:txBody>
      </p:sp>
      <p:sp>
        <p:nvSpPr>
          <p:cNvPr id="27651" name="Rectangle 3"/>
          <p:cNvSpPr>
            <a:spLocks noGrp="1" noChangeArrowheads="1"/>
          </p:cNvSpPr>
          <p:nvPr>
            <p:ph type="body" idx="1"/>
          </p:nvPr>
        </p:nvSpPr>
        <p:spPr>
          <a:xfrm>
            <a:off x="0" y="2133600"/>
            <a:ext cx="7772400" cy="4114800"/>
          </a:xfrm>
        </p:spPr>
        <p:txBody>
          <a:bodyPr/>
          <a:lstStyle/>
          <a:p>
            <a:pPr>
              <a:spcBef>
                <a:spcPts val="500"/>
              </a:spcBef>
              <a:spcAft>
                <a:spcPts val="500"/>
              </a:spcAft>
            </a:pPr>
            <a:r>
              <a:rPr lang="en-US" b="1">
                <a:effectLst/>
              </a:rPr>
              <a:t>Absolute		</a:t>
            </a:r>
            <a:r>
              <a:rPr lang="en-US">
                <a:effectLst/>
              </a:rPr>
              <a:t>		</a:t>
            </a:r>
          </a:p>
          <a:p>
            <a:pPr lvl="1">
              <a:spcBef>
                <a:spcPts val="500"/>
              </a:spcBef>
              <a:spcAft>
                <a:spcPts val="500"/>
              </a:spcAft>
            </a:pPr>
            <a:r>
              <a:rPr lang="en-US">
                <a:effectLst/>
              </a:rPr>
              <a:t>Recent ECG change or MI</a:t>
            </a:r>
          </a:p>
          <a:p>
            <a:pPr lvl="1">
              <a:spcBef>
                <a:spcPts val="500"/>
              </a:spcBef>
              <a:spcAft>
                <a:spcPts val="500"/>
              </a:spcAft>
            </a:pPr>
            <a:r>
              <a:rPr lang="en-US">
                <a:effectLst/>
              </a:rPr>
              <a:t>Unstable angina</a:t>
            </a:r>
          </a:p>
          <a:p>
            <a:pPr lvl="1">
              <a:spcBef>
                <a:spcPts val="500"/>
              </a:spcBef>
              <a:spcAft>
                <a:spcPts val="500"/>
              </a:spcAft>
            </a:pPr>
            <a:r>
              <a:rPr lang="en-US">
                <a:effectLst/>
              </a:rPr>
              <a:t>Third-degree heart block	 </a:t>
            </a:r>
          </a:p>
          <a:p>
            <a:pPr lvl="1">
              <a:spcBef>
                <a:spcPts val="500"/>
              </a:spcBef>
              <a:spcAft>
                <a:spcPts val="500"/>
              </a:spcAft>
            </a:pPr>
            <a:r>
              <a:rPr lang="en-US">
                <a:effectLst/>
              </a:rPr>
              <a:t>Acute congestive heart failure 		</a:t>
            </a:r>
          </a:p>
          <a:p>
            <a:pPr lvl="1">
              <a:spcBef>
                <a:spcPts val="500"/>
              </a:spcBef>
              <a:spcAft>
                <a:spcPts val="500"/>
              </a:spcAft>
            </a:pPr>
            <a:r>
              <a:rPr lang="en-US">
                <a:effectLst/>
              </a:rPr>
              <a:t>Uncontrolled hypertension		</a:t>
            </a:r>
          </a:p>
          <a:p>
            <a:pPr lvl="1">
              <a:spcBef>
                <a:spcPts val="500"/>
              </a:spcBef>
              <a:spcAft>
                <a:spcPts val="500"/>
              </a:spcAft>
            </a:pPr>
            <a:r>
              <a:rPr lang="en-US">
                <a:effectLst/>
              </a:rPr>
              <a:t>Uncontrolled metabolic disease		</a:t>
            </a:r>
          </a:p>
          <a:p>
            <a:pPr>
              <a:spcBef>
                <a:spcPts val="500"/>
              </a:spcBef>
              <a:spcAft>
                <a:spcPts val="500"/>
              </a:spcAft>
            </a:pPr>
            <a:endParaRPr lang="en-US">
              <a:effectLst/>
            </a:endParaRPr>
          </a:p>
          <a:p>
            <a:endParaRPr lang="en-US"/>
          </a:p>
        </p:txBody>
      </p:sp>
      <p:pic>
        <p:nvPicPr>
          <p:cNvPr id="27652" name="Picture 4"/>
          <p:cNvPicPr>
            <a:picLocks noChangeAspect="1" noChangeArrowheads="1"/>
          </p:cNvPicPr>
          <p:nvPr/>
        </p:nvPicPr>
        <p:blipFill>
          <a:blip r:embed="rId2" cstate="print"/>
          <a:srcRect/>
          <a:stretch>
            <a:fillRect/>
          </a:stretch>
        </p:blipFill>
        <p:spPr bwMode="auto">
          <a:xfrm>
            <a:off x="5791200" y="2438400"/>
            <a:ext cx="28194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228600" y="457200"/>
            <a:ext cx="7772400" cy="1447800"/>
          </a:xfrm>
        </p:spPr>
        <p:txBody>
          <a:bodyPr>
            <a:normAutofit fontScale="90000"/>
          </a:bodyPr>
          <a:lstStyle/>
          <a:p>
            <a:r>
              <a:rPr lang="en-US" sz="3600" b="1">
                <a:effectLst/>
              </a:rPr>
              <a:t>Contraindications</a:t>
            </a:r>
            <a:br>
              <a:rPr lang="en-US" sz="3600" b="1">
                <a:effectLst/>
              </a:rPr>
            </a:br>
            <a:r>
              <a:rPr lang="en-US" sz="3600" b="1">
                <a:effectLst/>
              </a:rPr>
              <a:t>Aerobic Exercise and Resistance Training</a:t>
            </a:r>
          </a:p>
        </p:txBody>
      </p:sp>
      <p:sp>
        <p:nvSpPr>
          <p:cNvPr id="28675" name="Rectangle 3"/>
          <p:cNvSpPr>
            <a:spLocks noGrp="1" noChangeArrowheads="1"/>
          </p:cNvSpPr>
          <p:nvPr>
            <p:ph type="body" idx="1"/>
          </p:nvPr>
        </p:nvSpPr>
        <p:spPr>
          <a:xfrm>
            <a:off x="152400" y="3200400"/>
            <a:ext cx="7772400" cy="2819400"/>
          </a:xfrm>
        </p:spPr>
        <p:txBody>
          <a:bodyPr/>
          <a:lstStyle/>
          <a:p>
            <a:r>
              <a:rPr lang="en-US"/>
              <a:t>Relative</a:t>
            </a:r>
          </a:p>
          <a:p>
            <a:pPr lvl="1"/>
            <a:r>
              <a:rPr lang="en-US"/>
              <a:t>Cardiomyopathy</a:t>
            </a:r>
          </a:p>
          <a:p>
            <a:pPr lvl="1"/>
            <a:r>
              <a:rPr lang="en-US"/>
              <a:t>Valvular heart disease</a:t>
            </a:r>
          </a:p>
          <a:p>
            <a:pPr lvl="1"/>
            <a:r>
              <a:rPr lang="en-US"/>
              <a:t>Complex ventricular arythmia</a:t>
            </a:r>
          </a:p>
        </p:txBody>
      </p:sp>
      <p:pic>
        <p:nvPicPr>
          <p:cNvPr id="28676" name="Picture 4"/>
          <p:cNvPicPr>
            <a:picLocks noChangeAspect="1" noChangeArrowheads="1"/>
          </p:cNvPicPr>
          <p:nvPr/>
        </p:nvPicPr>
        <p:blipFill>
          <a:blip r:embed="rId2" cstate="print"/>
          <a:srcRect/>
          <a:stretch>
            <a:fillRect/>
          </a:stretch>
        </p:blipFill>
        <p:spPr bwMode="auto">
          <a:xfrm>
            <a:off x="5410200" y="1917700"/>
            <a:ext cx="3124200" cy="2892425"/>
          </a:xfrm>
          <a:prstGeom prst="rect">
            <a:avLst/>
          </a:prstGeom>
          <a:noFill/>
          <a:ln w="9525">
            <a:noFill/>
            <a:miter lim="800000"/>
            <a:headEnd/>
            <a:tailEnd/>
          </a:ln>
          <a:effectLst/>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t>Do I need a Stress Test?</a:t>
            </a:r>
          </a:p>
        </p:txBody>
      </p:sp>
      <p:sp>
        <p:nvSpPr>
          <p:cNvPr id="29699" name="Rectangle 3"/>
          <p:cNvSpPr>
            <a:spLocks noGrp="1" noChangeArrowheads="1"/>
          </p:cNvSpPr>
          <p:nvPr>
            <p:ph type="body" idx="1"/>
          </p:nvPr>
        </p:nvSpPr>
        <p:spPr>
          <a:xfrm>
            <a:off x="0" y="1828800"/>
            <a:ext cx="9144000" cy="4114800"/>
          </a:xfrm>
        </p:spPr>
        <p:txBody>
          <a:bodyPr>
            <a:normAutofit fontScale="92500" lnSpcReduction="20000"/>
          </a:bodyPr>
          <a:lstStyle/>
          <a:p>
            <a:pPr>
              <a:spcBef>
                <a:spcPts val="500"/>
              </a:spcBef>
              <a:spcAft>
                <a:spcPts val="500"/>
              </a:spcAft>
            </a:pPr>
            <a:r>
              <a:rPr lang="en-US">
                <a:effectLst/>
              </a:rPr>
              <a:t>Men &gt;=45 years and women &gt;=55 years who plan to exercise at &gt;=60%VO</a:t>
            </a:r>
            <a:r>
              <a:rPr lang="en-US" baseline="-25000">
                <a:effectLst/>
              </a:rPr>
              <a:t>2 </a:t>
            </a:r>
            <a:r>
              <a:rPr lang="en-US">
                <a:effectLst/>
              </a:rPr>
              <a:t>max </a:t>
            </a:r>
          </a:p>
          <a:p>
            <a:pPr>
              <a:spcBef>
                <a:spcPts val="500"/>
              </a:spcBef>
              <a:spcAft>
                <a:spcPts val="500"/>
              </a:spcAft>
            </a:pPr>
            <a:r>
              <a:rPr lang="en-US">
                <a:effectLst/>
              </a:rPr>
              <a:t>Known CAD or cardiac symptoms </a:t>
            </a:r>
          </a:p>
          <a:p>
            <a:pPr>
              <a:spcBef>
                <a:spcPts val="500"/>
              </a:spcBef>
              <a:spcAft>
                <a:spcPts val="500"/>
              </a:spcAft>
            </a:pPr>
            <a:r>
              <a:rPr lang="en-US">
                <a:effectLst/>
              </a:rPr>
              <a:t>Two or more CAD risk factors* </a:t>
            </a:r>
          </a:p>
          <a:p>
            <a:pPr lvl="1">
              <a:spcBef>
                <a:spcPts val="500"/>
              </a:spcBef>
              <a:spcAft>
                <a:spcPts val="500"/>
              </a:spcAft>
            </a:pPr>
            <a:r>
              <a:rPr lang="en-US">
                <a:effectLst/>
              </a:rPr>
              <a:t>HTN, Smoker, Cholesterol, Obese, Sedentary,  Family history of early CAD</a:t>
            </a:r>
          </a:p>
          <a:p>
            <a:pPr>
              <a:spcBef>
                <a:spcPts val="500"/>
              </a:spcBef>
              <a:spcAft>
                <a:spcPts val="500"/>
              </a:spcAft>
            </a:pPr>
            <a:r>
              <a:rPr lang="en-US">
                <a:effectLst/>
              </a:rPr>
              <a:t>Diabetes </a:t>
            </a:r>
          </a:p>
          <a:p>
            <a:pPr>
              <a:spcBef>
                <a:spcPts val="500"/>
              </a:spcBef>
              <a:spcAft>
                <a:spcPts val="500"/>
              </a:spcAft>
            </a:pPr>
            <a:r>
              <a:rPr lang="en-US">
                <a:effectLst/>
              </a:rPr>
              <a:t>Known or major signs/symptoms of pulmonary or metabolic disease </a:t>
            </a:r>
          </a:p>
          <a:p>
            <a:pPr>
              <a:spcBef>
                <a:spcPts val="500"/>
              </a:spcBef>
              <a:spcAft>
                <a:spcPts val="500"/>
              </a:spcAft>
            </a:pPr>
            <a:endParaRPr lang="en-US">
              <a:effectLst/>
            </a:endParaRPr>
          </a:p>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t>What do I need to do?</a:t>
            </a:r>
          </a:p>
        </p:txBody>
      </p:sp>
      <p:sp>
        <p:nvSpPr>
          <p:cNvPr id="30723" name="Rectangle 3"/>
          <p:cNvSpPr>
            <a:spLocks noGrp="1" noChangeArrowheads="1"/>
          </p:cNvSpPr>
          <p:nvPr>
            <p:ph type="body" idx="1"/>
          </p:nvPr>
        </p:nvSpPr>
        <p:spPr/>
        <p:txBody>
          <a:bodyPr/>
          <a:lstStyle/>
          <a:p>
            <a:r>
              <a:rPr lang="en-US"/>
              <a:t>Cardiovascular</a:t>
            </a:r>
          </a:p>
          <a:p>
            <a:endParaRPr lang="en-US"/>
          </a:p>
          <a:p>
            <a:r>
              <a:rPr lang="en-US"/>
              <a:t>Strength</a:t>
            </a:r>
          </a:p>
          <a:p>
            <a:endParaRPr lang="en-US"/>
          </a:p>
          <a:p>
            <a:r>
              <a:rPr lang="en-US"/>
              <a:t>Balance and Flexibility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Cardiovascular</a:t>
            </a:r>
          </a:p>
        </p:txBody>
      </p:sp>
      <p:sp>
        <p:nvSpPr>
          <p:cNvPr id="31747" name="Rectangle 3"/>
          <p:cNvSpPr>
            <a:spLocks noGrp="1" noChangeArrowheads="1"/>
          </p:cNvSpPr>
          <p:nvPr>
            <p:ph type="body" idx="1"/>
          </p:nvPr>
        </p:nvSpPr>
        <p:spPr/>
        <p:txBody>
          <a:bodyPr/>
          <a:lstStyle/>
          <a:p>
            <a:r>
              <a:rPr lang="en-US" dirty="0"/>
              <a:t>Moderate Aerobic Activity </a:t>
            </a:r>
          </a:p>
          <a:p>
            <a:pPr lvl="1"/>
            <a:r>
              <a:rPr lang="en-US" dirty="0" smtClean="0"/>
              <a:t>At least 30 </a:t>
            </a:r>
            <a:r>
              <a:rPr lang="en-US" dirty="0"/>
              <a:t>minutes most days of the week</a:t>
            </a:r>
          </a:p>
          <a:p>
            <a:pPr lvl="1"/>
            <a:r>
              <a:rPr lang="en-US" dirty="0"/>
              <a:t>individual bouts as brief as 10 minutes</a:t>
            </a:r>
          </a:p>
        </p:txBody>
      </p:sp>
      <p:pic>
        <p:nvPicPr>
          <p:cNvPr id="31748" name="Picture 4"/>
          <p:cNvPicPr>
            <a:picLocks noChangeAspect="1" noChangeArrowheads="1"/>
          </p:cNvPicPr>
          <p:nvPr/>
        </p:nvPicPr>
        <p:blipFill>
          <a:blip r:embed="rId2" cstate="print"/>
          <a:srcRect/>
          <a:stretch>
            <a:fillRect/>
          </a:stretch>
        </p:blipFill>
        <p:spPr bwMode="auto">
          <a:xfrm>
            <a:off x="2286000" y="3810000"/>
            <a:ext cx="4267200" cy="25606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woukou.com/wp-content/uploads/2009/12/weight-lifting-for-women-115.jpg"/>
          <p:cNvPicPr>
            <a:picLocks noChangeAspect="1" noChangeArrowheads="1"/>
          </p:cNvPicPr>
          <p:nvPr/>
        </p:nvPicPr>
        <p:blipFill>
          <a:blip r:embed="rId2" cstate="print"/>
          <a:srcRect/>
          <a:stretch>
            <a:fillRect/>
          </a:stretch>
        </p:blipFill>
        <p:spPr bwMode="auto">
          <a:xfrm>
            <a:off x="152400" y="228600"/>
            <a:ext cx="2590800" cy="25713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2770" name="Rectangle 2"/>
          <p:cNvSpPr>
            <a:spLocks noGrp="1" noChangeArrowheads="1"/>
          </p:cNvSpPr>
          <p:nvPr>
            <p:ph type="title"/>
          </p:nvPr>
        </p:nvSpPr>
        <p:spPr/>
        <p:txBody>
          <a:bodyPr/>
          <a:lstStyle/>
          <a:p>
            <a:r>
              <a:rPr lang="en-US" dirty="0"/>
              <a:t>Strength</a:t>
            </a:r>
          </a:p>
        </p:txBody>
      </p:sp>
      <p:sp>
        <p:nvSpPr>
          <p:cNvPr id="32771" name="Rectangle 3"/>
          <p:cNvSpPr>
            <a:spLocks noGrp="1" noChangeArrowheads="1"/>
          </p:cNvSpPr>
          <p:nvPr>
            <p:ph type="body" idx="1"/>
          </p:nvPr>
        </p:nvSpPr>
        <p:spPr>
          <a:xfrm>
            <a:off x="2743200" y="2057400"/>
            <a:ext cx="7467600" cy="4114800"/>
          </a:xfrm>
        </p:spPr>
        <p:txBody>
          <a:bodyPr/>
          <a:lstStyle/>
          <a:p>
            <a:r>
              <a:rPr lang="en-US" dirty="0"/>
              <a:t>Single set of 10-15 repetitions</a:t>
            </a:r>
          </a:p>
          <a:p>
            <a:r>
              <a:rPr lang="en-US" dirty="0"/>
              <a:t>Do 8-10 different exercises </a:t>
            </a:r>
          </a:p>
          <a:p>
            <a:r>
              <a:rPr lang="en-US" dirty="0" smtClean="0"/>
              <a:t>3 </a:t>
            </a:r>
            <a:r>
              <a:rPr lang="en-US" dirty="0"/>
              <a:t>times a week</a:t>
            </a:r>
          </a:p>
          <a:p>
            <a:r>
              <a:rPr lang="en-US" dirty="0"/>
              <a:t>Perform slowly, entire ROM</a:t>
            </a:r>
          </a:p>
          <a:p>
            <a:r>
              <a:rPr lang="en-US" dirty="0"/>
              <a:t>DO NOT Hold breath</a:t>
            </a:r>
          </a:p>
          <a:p>
            <a:r>
              <a:rPr lang="en-US" dirty="0"/>
              <a:t>Involve all major muscle groups</a:t>
            </a:r>
          </a:p>
          <a:p>
            <a:r>
              <a:rPr lang="en-US" dirty="0"/>
              <a:t>Be patient-6wks to see changes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t>Balance and Flexibility</a:t>
            </a:r>
          </a:p>
        </p:txBody>
      </p:sp>
      <p:sp>
        <p:nvSpPr>
          <p:cNvPr id="33795" name="Rectangle 3"/>
          <p:cNvSpPr>
            <a:spLocks noGrp="1" noChangeArrowheads="1"/>
          </p:cNvSpPr>
          <p:nvPr>
            <p:ph type="body" idx="1"/>
          </p:nvPr>
        </p:nvSpPr>
        <p:spPr>
          <a:xfrm>
            <a:off x="228600" y="1371600"/>
            <a:ext cx="8229600" cy="4525963"/>
          </a:xfrm>
        </p:spPr>
        <p:txBody>
          <a:bodyPr/>
          <a:lstStyle/>
          <a:p>
            <a:r>
              <a:rPr lang="en-US" dirty="0"/>
              <a:t>Stretch major muscle groups</a:t>
            </a:r>
          </a:p>
          <a:p>
            <a:pPr lvl="1"/>
            <a:r>
              <a:rPr lang="en-US" dirty="0"/>
              <a:t>after exercise (muscle more compliant)</a:t>
            </a:r>
          </a:p>
          <a:p>
            <a:pPr lvl="1"/>
            <a:endParaRPr lang="en-US" dirty="0"/>
          </a:p>
          <a:p>
            <a:r>
              <a:rPr lang="en-US" dirty="0"/>
              <a:t>Balance and weight transfer program</a:t>
            </a:r>
          </a:p>
          <a:p>
            <a:pPr lvl="1"/>
            <a:r>
              <a:rPr lang="en-US" dirty="0"/>
              <a:t>twice a week</a:t>
            </a:r>
          </a:p>
          <a:p>
            <a:endParaRPr lang="en-US" dirty="0"/>
          </a:p>
          <a:p>
            <a:endParaRPr lang="en-US" dirty="0"/>
          </a:p>
          <a:p>
            <a:endParaRPr lang="en-US" dirty="0"/>
          </a:p>
        </p:txBody>
      </p:sp>
      <p:pic>
        <p:nvPicPr>
          <p:cNvPr id="24578" name="Picture 2" descr="http://www.padmakshiyoga.com/iStockYogaWomanTreePosture.jpg"/>
          <p:cNvPicPr>
            <a:picLocks noChangeAspect="1" noChangeArrowheads="1"/>
          </p:cNvPicPr>
          <p:nvPr/>
        </p:nvPicPr>
        <p:blipFill>
          <a:blip r:embed="rId2" cstate="print"/>
          <a:srcRect/>
          <a:stretch>
            <a:fillRect/>
          </a:stretch>
        </p:blipFill>
        <p:spPr bwMode="auto">
          <a:xfrm>
            <a:off x="6400800" y="3581401"/>
            <a:ext cx="2286000" cy="2819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a:t>How should I start aerobic training?</a:t>
            </a:r>
          </a:p>
        </p:txBody>
      </p:sp>
      <p:sp>
        <p:nvSpPr>
          <p:cNvPr id="34819" name="Rectangle 3"/>
          <p:cNvSpPr>
            <a:spLocks noGrp="1" noChangeArrowheads="1"/>
          </p:cNvSpPr>
          <p:nvPr>
            <p:ph type="body" idx="1"/>
          </p:nvPr>
        </p:nvSpPr>
        <p:spPr>
          <a:xfrm>
            <a:off x="533400" y="1981200"/>
            <a:ext cx="8229600" cy="4114800"/>
          </a:xfrm>
        </p:spPr>
        <p:txBody>
          <a:bodyPr/>
          <a:lstStyle/>
          <a:p>
            <a:r>
              <a:rPr lang="en-US"/>
              <a:t>Sedentary people should start slow</a:t>
            </a:r>
          </a:p>
          <a:p>
            <a:r>
              <a:rPr lang="en-US"/>
              <a:t>Gradually progress to moderate activity</a:t>
            </a:r>
          </a:p>
          <a:p>
            <a:pPr lvl="1"/>
            <a:r>
              <a:rPr lang="en-US"/>
              <a:t>“Talk Test”</a:t>
            </a:r>
          </a:p>
          <a:p>
            <a:r>
              <a:rPr lang="en-US"/>
              <a:t>Warm up and cool down</a:t>
            </a:r>
          </a:p>
          <a:p>
            <a:pPr lvl="1"/>
            <a:r>
              <a:rPr lang="en-US"/>
              <a:t>5-10 min of less intense activity</a:t>
            </a:r>
          </a:p>
          <a:p>
            <a:pPr lvl="1"/>
            <a:r>
              <a:rPr lang="en-US"/>
              <a:t>slow walking, balance or stretching</a:t>
            </a:r>
          </a:p>
          <a:p>
            <a:endParaRPr lang="en-US"/>
          </a:p>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1029"/>
          <p:cNvPicPr>
            <a:picLocks noChangeAspect="1" noChangeArrowheads="1"/>
          </p:cNvPicPr>
          <p:nvPr/>
        </p:nvPicPr>
        <p:blipFill>
          <a:blip r:embed="rId2" cstate="print">
            <a:lum bright="12000" contrast="-54000"/>
          </a:blip>
          <a:srcRect/>
          <a:stretch>
            <a:fillRect/>
          </a:stretch>
        </p:blipFill>
        <p:spPr bwMode="auto">
          <a:xfrm>
            <a:off x="0" y="0"/>
            <a:ext cx="9144000" cy="6858000"/>
          </a:xfrm>
          <a:prstGeom prst="rect">
            <a:avLst/>
          </a:prstGeom>
          <a:noFill/>
          <a:ln w="9525">
            <a:noFill/>
            <a:miter lim="800000"/>
            <a:headEnd/>
            <a:tailEnd/>
          </a:ln>
          <a:effectLst/>
        </p:spPr>
      </p:pic>
      <p:sp>
        <p:nvSpPr>
          <p:cNvPr id="19458" name="Rectangle 1026"/>
          <p:cNvSpPr>
            <a:spLocks noGrp="1" noChangeArrowheads="1"/>
          </p:cNvSpPr>
          <p:nvPr>
            <p:ph type="title"/>
          </p:nvPr>
        </p:nvSpPr>
        <p:spPr/>
        <p:txBody>
          <a:bodyPr/>
          <a:lstStyle/>
          <a:p>
            <a:r>
              <a:rPr lang="en-US" dirty="0">
                <a:solidFill>
                  <a:srgbClr val="000000"/>
                </a:solidFill>
                <a:effectLst>
                  <a:outerShdw blurRad="38100" dist="38100" dir="2700000" algn="tl">
                    <a:srgbClr val="FFFFFF"/>
                  </a:outerShdw>
                </a:effectLst>
              </a:rPr>
              <a:t>What happens with </a:t>
            </a:r>
            <a:r>
              <a:rPr lang="en-US" dirty="0" smtClean="0">
                <a:solidFill>
                  <a:srgbClr val="000000"/>
                </a:solidFill>
                <a:effectLst>
                  <a:outerShdw blurRad="38100" dist="38100" dir="2700000" algn="tl">
                    <a:srgbClr val="FFFFFF"/>
                  </a:outerShdw>
                </a:effectLst>
              </a:rPr>
              <a:t>weight gain?</a:t>
            </a:r>
            <a:endParaRPr lang="en-US" dirty="0"/>
          </a:p>
        </p:txBody>
      </p:sp>
      <p:sp>
        <p:nvSpPr>
          <p:cNvPr id="19459" name="Rectangle 1027"/>
          <p:cNvSpPr>
            <a:spLocks noGrp="1" noChangeArrowheads="1"/>
          </p:cNvSpPr>
          <p:nvPr>
            <p:ph type="body" idx="1"/>
          </p:nvPr>
        </p:nvSpPr>
        <p:spPr/>
        <p:txBody>
          <a:bodyPr/>
          <a:lstStyle/>
          <a:p>
            <a:r>
              <a:rPr lang="en-US" b="1" dirty="0" smtClean="0">
                <a:solidFill>
                  <a:srgbClr val="000000"/>
                </a:solidFill>
                <a:effectLst>
                  <a:outerShdw blurRad="38100" dist="38100" dir="2700000" algn="tl">
                    <a:srgbClr val="FFFFFF"/>
                  </a:outerShdw>
                </a:effectLst>
              </a:rPr>
              <a:t>CARDIOVASCULAR</a:t>
            </a:r>
            <a:endParaRPr lang="en-US" b="1" dirty="0">
              <a:solidFill>
                <a:srgbClr val="000000"/>
              </a:solidFill>
              <a:effectLst>
                <a:outerShdw blurRad="38100" dist="38100" dir="2700000" algn="tl">
                  <a:srgbClr val="FFFFFF"/>
                </a:outerShdw>
              </a:effectLst>
            </a:endParaRPr>
          </a:p>
          <a:p>
            <a:pPr lvl="1"/>
            <a:r>
              <a:rPr lang="en-US" dirty="0">
                <a:solidFill>
                  <a:srgbClr val="000000"/>
                </a:solidFill>
                <a:effectLst>
                  <a:outerShdw blurRad="38100" dist="38100" dir="2700000" algn="tl">
                    <a:srgbClr val="FFFFFF"/>
                  </a:outerShdw>
                </a:effectLst>
              </a:rPr>
              <a:t>hardening of the arteries</a:t>
            </a:r>
          </a:p>
          <a:p>
            <a:pPr lvl="1"/>
            <a:r>
              <a:rPr lang="en-US" dirty="0">
                <a:solidFill>
                  <a:srgbClr val="000000"/>
                </a:solidFill>
                <a:effectLst>
                  <a:outerShdw blurRad="38100" dist="38100" dir="2700000" algn="tl">
                    <a:srgbClr val="FFFFFF"/>
                  </a:outerShdw>
                </a:effectLst>
              </a:rPr>
              <a:t>increased blood pressure</a:t>
            </a:r>
          </a:p>
          <a:p>
            <a:pPr lvl="1"/>
            <a:r>
              <a:rPr lang="en-US" dirty="0">
                <a:solidFill>
                  <a:srgbClr val="000000"/>
                </a:solidFill>
                <a:effectLst>
                  <a:outerShdw blurRad="38100" dist="38100" dir="2700000" algn="tl">
                    <a:srgbClr val="FFFFFF"/>
                  </a:outerShdw>
                </a:effectLst>
              </a:rPr>
              <a:t>heart enlarges</a:t>
            </a:r>
          </a:p>
          <a:p>
            <a:pPr lvl="1"/>
            <a:r>
              <a:rPr lang="en-US" dirty="0">
                <a:solidFill>
                  <a:srgbClr val="000000"/>
                </a:solidFill>
                <a:effectLst>
                  <a:outerShdw blurRad="38100" dist="38100" dir="2700000" algn="tl">
                    <a:srgbClr val="FFFFFF"/>
                  </a:outerShdw>
                </a:effectLst>
              </a:rPr>
              <a:t>O2 uptake decreases (VO2Max)</a:t>
            </a:r>
          </a:p>
          <a:p>
            <a:endParaRPr lang="en-US" dirty="0">
              <a:solidFill>
                <a:srgbClr val="000000"/>
              </a:solidFill>
              <a:effectLst>
                <a:outerShdw blurRad="38100" dist="38100" dir="2700000" algn="tl">
                  <a:srgbClr val="FFFFFF"/>
                </a:outerShdw>
              </a:effectLst>
            </a:endParaRPr>
          </a:p>
          <a:p>
            <a:endParaRPr lang="en-US" dirty="0"/>
          </a:p>
          <a:p>
            <a:endParaRPr lang="en-US" dirty="0"/>
          </a:p>
          <a:p>
            <a:endParaRPr lang="en-US" dirty="0"/>
          </a:p>
          <a:p>
            <a:endParaRPr lang="en-US" dirty="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Moderate Aerobic Exercise</a:t>
            </a:r>
          </a:p>
        </p:txBody>
      </p:sp>
      <p:sp>
        <p:nvSpPr>
          <p:cNvPr id="37891" name="Rectangle 3"/>
          <p:cNvSpPr>
            <a:spLocks noGrp="1" noChangeArrowheads="1"/>
          </p:cNvSpPr>
          <p:nvPr>
            <p:ph type="body" idx="1"/>
          </p:nvPr>
        </p:nvSpPr>
        <p:spPr/>
        <p:txBody>
          <a:bodyPr/>
          <a:lstStyle/>
          <a:p>
            <a:r>
              <a:rPr lang="en-US"/>
              <a:t>Brisk walk (3-4mph)</a:t>
            </a:r>
          </a:p>
          <a:p>
            <a:r>
              <a:rPr lang="en-US"/>
              <a:t>Cycling leisurely (around 10mph)</a:t>
            </a:r>
          </a:p>
          <a:p>
            <a:r>
              <a:rPr lang="en-US"/>
              <a:t>Social Dancing</a:t>
            </a:r>
          </a:p>
        </p:txBody>
      </p:sp>
      <p:pic>
        <p:nvPicPr>
          <p:cNvPr id="37892" name="Picture 4"/>
          <p:cNvPicPr>
            <a:picLocks noChangeAspect="1" noChangeArrowheads="1"/>
          </p:cNvPicPr>
          <p:nvPr/>
        </p:nvPicPr>
        <p:blipFill>
          <a:blip r:embed="rId2" cstate="print"/>
          <a:srcRect/>
          <a:stretch>
            <a:fillRect/>
          </a:stretch>
        </p:blipFill>
        <p:spPr bwMode="auto">
          <a:xfrm>
            <a:off x="4038600" y="3505200"/>
            <a:ext cx="4648200" cy="2968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Moderate Aerobic Exercise</a:t>
            </a:r>
          </a:p>
        </p:txBody>
      </p:sp>
      <p:sp>
        <p:nvSpPr>
          <p:cNvPr id="38915" name="Rectangle 3"/>
          <p:cNvSpPr>
            <a:spLocks noGrp="1" noChangeArrowheads="1"/>
          </p:cNvSpPr>
          <p:nvPr>
            <p:ph type="body" idx="1"/>
          </p:nvPr>
        </p:nvSpPr>
        <p:spPr>
          <a:xfrm>
            <a:off x="685800" y="1981200"/>
            <a:ext cx="4724400" cy="1143000"/>
          </a:xfrm>
        </p:spPr>
        <p:txBody>
          <a:bodyPr>
            <a:normAutofit lnSpcReduction="10000"/>
          </a:bodyPr>
          <a:lstStyle/>
          <a:p>
            <a:r>
              <a:rPr lang="en-US"/>
              <a:t>Doubles tennis</a:t>
            </a:r>
          </a:p>
          <a:p>
            <a:r>
              <a:rPr lang="en-US"/>
              <a:t>Golf-using a pull cart</a:t>
            </a:r>
          </a:p>
        </p:txBody>
      </p:sp>
      <p:pic>
        <p:nvPicPr>
          <p:cNvPr id="38916" name="Picture 4"/>
          <p:cNvPicPr>
            <a:picLocks noChangeAspect="1" noChangeArrowheads="1"/>
          </p:cNvPicPr>
          <p:nvPr/>
        </p:nvPicPr>
        <p:blipFill>
          <a:blip r:embed="rId2" cstate="print"/>
          <a:srcRect/>
          <a:stretch>
            <a:fillRect/>
          </a:stretch>
        </p:blipFill>
        <p:spPr bwMode="auto">
          <a:xfrm>
            <a:off x="381000" y="3429000"/>
            <a:ext cx="4724400" cy="3006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8917" name="Picture 5"/>
          <p:cNvPicPr>
            <a:picLocks noChangeAspect="1" noChangeArrowheads="1"/>
          </p:cNvPicPr>
          <p:nvPr/>
        </p:nvPicPr>
        <p:blipFill>
          <a:blip r:embed="rId3" cstate="print"/>
          <a:srcRect/>
          <a:stretch>
            <a:fillRect/>
          </a:stretch>
        </p:blipFill>
        <p:spPr bwMode="auto">
          <a:xfrm>
            <a:off x="5791200" y="1752600"/>
            <a:ext cx="2557463"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1" name="Picture 5"/>
          <p:cNvPicPr>
            <a:picLocks noChangeAspect="1" noChangeArrowheads="1"/>
          </p:cNvPicPr>
          <p:nvPr/>
        </p:nvPicPr>
        <p:blipFill>
          <a:blip r:embed="rId2" cstate="print">
            <a:lum bright="40000" contrast="-12000"/>
          </a:blip>
          <a:srcRect/>
          <a:stretch>
            <a:fillRect/>
          </a:stretch>
        </p:blipFill>
        <p:spPr bwMode="auto">
          <a:xfrm>
            <a:off x="0" y="0"/>
            <a:ext cx="9144000" cy="6858000"/>
          </a:xfrm>
          <a:prstGeom prst="rect">
            <a:avLst/>
          </a:prstGeom>
          <a:noFill/>
          <a:ln w="9525">
            <a:noFill/>
            <a:miter lim="800000"/>
            <a:headEnd/>
            <a:tailEnd/>
          </a:ln>
          <a:effectLst/>
        </p:spPr>
      </p:pic>
      <p:sp>
        <p:nvSpPr>
          <p:cNvPr id="39938" name="Rectangle 2"/>
          <p:cNvSpPr>
            <a:spLocks noGrp="1" noChangeArrowheads="1"/>
          </p:cNvSpPr>
          <p:nvPr>
            <p:ph type="title"/>
          </p:nvPr>
        </p:nvSpPr>
        <p:spPr/>
        <p:txBody>
          <a:bodyPr/>
          <a:lstStyle/>
          <a:p>
            <a:r>
              <a:rPr lang="en-US"/>
              <a:t>Moderate Aerobic Exercise</a:t>
            </a:r>
          </a:p>
        </p:txBody>
      </p:sp>
      <p:sp>
        <p:nvSpPr>
          <p:cNvPr id="39939" name="Rectangle 3"/>
          <p:cNvSpPr>
            <a:spLocks noGrp="1" noChangeArrowheads="1"/>
          </p:cNvSpPr>
          <p:nvPr>
            <p:ph type="body" idx="1"/>
          </p:nvPr>
        </p:nvSpPr>
        <p:spPr/>
        <p:txBody>
          <a:bodyPr/>
          <a:lstStyle/>
          <a:p>
            <a:r>
              <a:rPr lang="en-US"/>
              <a:t>Fishing -stand and cast</a:t>
            </a:r>
          </a:p>
          <a:p>
            <a:r>
              <a:rPr lang="en-US"/>
              <a:t>Canoeing leisurely (2-4mph)</a:t>
            </a:r>
          </a:p>
        </p:txBody>
      </p:sp>
      <p:pic>
        <p:nvPicPr>
          <p:cNvPr id="39940" name="Picture 4"/>
          <p:cNvPicPr>
            <a:picLocks noChangeAspect="1" noChangeArrowheads="1"/>
          </p:cNvPicPr>
          <p:nvPr/>
        </p:nvPicPr>
        <p:blipFill>
          <a:blip r:embed="rId3" cstate="print"/>
          <a:srcRect b="9435"/>
          <a:stretch>
            <a:fillRect/>
          </a:stretch>
        </p:blipFill>
        <p:spPr bwMode="auto">
          <a:xfrm>
            <a:off x="304800" y="3733800"/>
            <a:ext cx="35814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t>Moderate Aerobic Exercise</a:t>
            </a:r>
          </a:p>
        </p:txBody>
      </p:sp>
      <p:sp>
        <p:nvSpPr>
          <p:cNvPr id="40963" name="Rectangle 3"/>
          <p:cNvSpPr>
            <a:spLocks noGrp="1" noChangeArrowheads="1"/>
          </p:cNvSpPr>
          <p:nvPr>
            <p:ph type="body" idx="1"/>
          </p:nvPr>
        </p:nvSpPr>
        <p:spPr/>
        <p:txBody>
          <a:bodyPr/>
          <a:lstStyle/>
          <a:p>
            <a:r>
              <a:rPr lang="en-US"/>
              <a:t>Mowing lawn  </a:t>
            </a:r>
          </a:p>
          <a:p>
            <a:r>
              <a:rPr lang="en-US"/>
              <a:t>Home repair, painting</a:t>
            </a:r>
          </a:p>
        </p:txBody>
      </p:sp>
      <p:pic>
        <p:nvPicPr>
          <p:cNvPr id="40965" name="Picture 5"/>
          <p:cNvPicPr>
            <a:picLocks noChangeAspect="1" noChangeArrowheads="1"/>
          </p:cNvPicPr>
          <p:nvPr/>
        </p:nvPicPr>
        <p:blipFill>
          <a:blip r:embed="rId2" cstate="print"/>
          <a:srcRect/>
          <a:stretch>
            <a:fillRect/>
          </a:stretch>
        </p:blipFill>
        <p:spPr bwMode="auto">
          <a:xfrm>
            <a:off x="2971800" y="3200400"/>
            <a:ext cx="2138363"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0966" name="Picture 6"/>
          <p:cNvPicPr>
            <a:picLocks noChangeAspect="1" noChangeArrowheads="1"/>
          </p:cNvPicPr>
          <p:nvPr/>
        </p:nvPicPr>
        <p:blipFill>
          <a:blip r:embed="rId3" cstate="print"/>
          <a:srcRect/>
          <a:stretch>
            <a:fillRect/>
          </a:stretch>
        </p:blipFill>
        <p:spPr bwMode="auto">
          <a:xfrm>
            <a:off x="5486400" y="1600200"/>
            <a:ext cx="2786063" cy="4267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r>
              <a:rPr lang="en-US"/>
              <a:t>What about starting weight training?</a:t>
            </a:r>
          </a:p>
        </p:txBody>
      </p:sp>
      <p:sp>
        <p:nvSpPr>
          <p:cNvPr id="35843" name="Rectangle 3"/>
          <p:cNvSpPr>
            <a:spLocks noGrp="1" noChangeArrowheads="1"/>
          </p:cNvSpPr>
          <p:nvPr>
            <p:ph type="body" idx="1"/>
          </p:nvPr>
        </p:nvSpPr>
        <p:spPr>
          <a:xfrm>
            <a:off x="1676400" y="2057400"/>
            <a:ext cx="7772400" cy="4114800"/>
          </a:xfrm>
        </p:spPr>
        <p:txBody>
          <a:bodyPr/>
          <a:lstStyle/>
          <a:p>
            <a:r>
              <a:rPr lang="en-US" dirty="0"/>
              <a:t>Start slow and increase weight</a:t>
            </a:r>
          </a:p>
          <a:p>
            <a:pPr lvl="1"/>
            <a:r>
              <a:rPr lang="en-US" dirty="0"/>
              <a:t>2 pounds or a soup can to start</a:t>
            </a:r>
          </a:p>
          <a:p>
            <a:pPr lvl="1"/>
            <a:r>
              <a:rPr lang="en-US" dirty="0"/>
              <a:t>elastic bands  </a:t>
            </a:r>
          </a:p>
          <a:p>
            <a:pPr lvl="1"/>
            <a:r>
              <a:rPr lang="en-US" dirty="0"/>
              <a:t>repetitive rising from a chair</a:t>
            </a:r>
          </a:p>
          <a:p>
            <a:pPr lvl="1"/>
            <a:r>
              <a:rPr lang="en-US" dirty="0" smtClean="0"/>
              <a:t>increase </a:t>
            </a:r>
            <a:r>
              <a:rPr lang="en-US" dirty="0"/>
              <a:t>weight till able to perform 10-15 before fatigue</a:t>
            </a:r>
          </a:p>
          <a:p>
            <a:pPr lvl="2"/>
            <a:r>
              <a:rPr lang="en-US" dirty="0"/>
              <a:t>to obtain significant gains in strength</a:t>
            </a:r>
          </a:p>
        </p:txBody>
      </p:sp>
      <p:pic>
        <p:nvPicPr>
          <p:cNvPr id="35844" name="Picture 4"/>
          <p:cNvPicPr>
            <a:picLocks noChangeAspect="1" noChangeArrowheads="1"/>
          </p:cNvPicPr>
          <p:nvPr/>
        </p:nvPicPr>
        <p:blipFill>
          <a:blip r:embed="rId2" cstate="print"/>
          <a:srcRect l="7637" t="2985" r="8353" b="2985"/>
          <a:stretch>
            <a:fillRect/>
          </a:stretch>
        </p:blipFill>
        <p:spPr bwMode="auto">
          <a:xfrm>
            <a:off x="0" y="1752600"/>
            <a:ext cx="1730375" cy="510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r>
              <a:rPr lang="en-US"/>
              <a:t>What a about stretch and balance program?</a:t>
            </a:r>
          </a:p>
        </p:txBody>
      </p:sp>
      <p:sp>
        <p:nvSpPr>
          <p:cNvPr id="36867" name="Rectangle 3"/>
          <p:cNvSpPr>
            <a:spLocks noGrp="1" noChangeArrowheads="1"/>
          </p:cNvSpPr>
          <p:nvPr>
            <p:ph type="body" idx="1"/>
          </p:nvPr>
        </p:nvSpPr>
        <p:spPr/>
        <p:txBody>
          <a:bodyPr/>
          <a:lstStyle/>
          <a:p>
            <a:r>
              <a:rPr lang="en-US" dirty="0"/>
              <a:t>Should start before aerobic training if </a:t>
            </a:r>
            <a:r>
              <a:rPr lang="en-US" dirty="0" err="1"/>
              <a:t>deconditioned</a:t>
            </a:r>
            <a:endParaRPr lang="en-US" dirty="0"/>
          </a:p>
          <a:p>
            <a:r>
              <a:rPr lang="en-US" dirty="0"/>
              <a:t>One leg balancing</a:t>
            </a:r>
          </a:p>
          <a:p>
            <a:r>
              <a:rPr lang="en-US" dirty="0"/>
              <a:t>Stop if feel </a:t>
            </a:r>
            <a:r>
              <a:rPr lang="en-US" dirty="0" smtClean="0"/>
              <a:t>pain</a:t>
            </a:r>
          </a:p>
          <a:p>
            <a:r>
              <a:rPr lang="en-US" dirty="0" smtClean="0"/>
              <a:t>DYNAMIC WARMUP</a:t>
            </a:r>
            <a:endParaRPr lang="en-US" dirty="0"/>
          </a:p>
          <a:p>
            <a:r>
              <a:rPr lang="en-US" dirty="0"/>
              <a:t>Stretch after each workout</a:t>
            </a:r>
          </a:p>
          <a:p>
            <a:r>
              <a:rPr lang="en-US" dirty="0"/>
              <a:t>Holding positions for at least 30 seconds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Oh, I can’t do that….</a:t>
            </a:r>
          </a:p>
        </p:txBody>
      </p:sp>
      <p:sp>
        <p:nvSpPr>
          <p:cNvPr id="44035" name="Rectangle 3"/>
          <p:cNvSpPr>
            <a:spLocks noGrp="1" noChangeArrowheads="1"/>
          </p:cNvSpPr>
          <p:nvPr>
            <p:ph type="body" idx="1"/>
          </p:nvPr>
        </p:nvSpPr>
        <p:spPr>
          <a:xfrm>
            <a:off x="304800" y="2362200"/>
            <a:ext cx="8610600" cy="4114800"/>
          </a:xfrm>
        </p:spPr>
        <p:txBody>
          <a:bodyPr/>
          <a:lstStyle/>
          <a:p>
            <a:pPr algn="ctr"/>
            <a:r>
              <a:rPr lang="en-US"/>
              <a:t>How to get around the ROAD BLOCKS</a:t>
            </a:r>
          </a:p>
        </p:txBody>
      </p:sp>
      <p:pic>
        <p:nvPicPr>
          <p:cNvPr id="44036" name="Picture 4"/>
          <p:cNvPicPr>
            <a:picLocks noChangeAspect="1" noChangeArrowheads="1"/>
          </p:cNvPicPr>
          <p:nvPr/>
        </p:nvPicPr>
        <p:blipFill>
          <a:blip r:embed="rId2" cstate="print"/>
          <a:srcRect/>
          <a:stretch>
            <a:fillRect/>
          </a:stretch>
        </p:blipFill>
        <p:spPr bwMode="auto">
          <a:xfrm>
            <a:off x="2209800" y="3124200"/>
            <a:ext cx="4762500" cy="3257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normAutofit fontScale="90000"/>
          </a:bodyPr>
          <a:lstStyle/>
          <a:p>
            <a:r>
              <a:rPr lang="en-US" dirty="0"/>
              <a:t>Road Block 1</a:t>
            </a:r>
            <a:br>
              <a:rPr lang="en-US" dirty="0"/>
            </a:br>
            <a:r>
              <a:rPr lang="en-US" dirty="0"/>
              <a:t>Self-efficacy: Can I do it?</a:t>
            </a:r>
          </a:p>
        </p:txBody>
      </p:sp>
      <p:sp>
        <p:nvSpPr>
          <p:cNvPr id="45059" name="Rectangle 3"/>
          <p:cNvSpPr>
            <a:spLocks noGrp="1" noChangeArrowheads="1"/>
          </p:cNvSpPr>
          <p:nvPr>
            <p:ph type="body" idx="1"/>
          </p:nvPr>
        </p:nvSpPr>
        <p:spPr/>
        <p:txBody>
          <a:bodyPr/>
          <a:lstStyle/>
          <a:p>
            <a:r>
              <a:rPr lang="en-US" dirty="0"/>
              <a:t>Start slowly with easy exercise</a:t>
            </a:r>
          </a:p>
          <a:p>
            <a:r>
              <a:rPr lang="en-US" dirty="0"/>
              <a:t>Advance gradually-build confidence</a:t>
            </a:r>
          </a:p>
          <a:p>
            <a:r>
              <a:rPr lang="en-US" dirty="0"/>
              <a:t>Get </a:t>
            </a:r>
            <a:r>
              <a:rPr lang="en-US" dirty="0" smtClean="0"/>
              <a:t>frequent encouragement</a:t>
            </a:r>
            <a:endParaRPr lang="en-US" dirty="0"/>
          </a:p>
          <a:p>
            <a:r>
              <a:rPr lang="en-US" dirty="0"/>
              <a:t>Work out </a:t>
            </a:r>
            <a:r>
              <a:rPr lang="en-US" dirty="0" smtClean="0"/>
              <a:t>with a </a:t>
            </a:r>
            <a:r>
              <a:rPr lang="en-US" dirty="0"/>
              <a:t>group or a </a:t>
            </a:r>
            <a:r>
              <a:rPr lang="en-US" dirty="0" smtClean="0"/>
              <a:t>friend</a:t>
            </a:r>
          </a:p>
          <a:p>
            <a:r>
              <a:rPr lang="en-US" dirty="0" smtClean="0"/>
              <a:t>Get a good Personal Trainer</a:t>
            </a:r>
            <a:endParaRPr lang="en-US" dirty="0"/>
          </a:p>
        </p:txBody>
      </p:sp>
      <p:pic>
        <p:nvPicPr>
          <p:cNvPr id="45060" name="Picture 4"/>
          <p:cNvPicPr>
            <a:picLocks noChangeAspect="1" noChangeArrowheads="1"/>
          </p:cNvPicPr>
          <p:nvPr/>
        </p:nvPicPr>
        <p:blipFill>
          <a:blip r:embed="rId2" cstate="print"/>
          <a:srcRect l="26667" b="5315"/>
          <a:stretch>
            <a:fillRect/>
          </a:stretch>
        </p:blipFill>
        <p:spPr bwMode="auto">
          <a:xfrm>
            <a:off x="6400800" y="3886200"/>
            <a:ext cx="2514600" cy="2743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eldercareabcblog.com/wp-content/uploads/2009/03/positive-attitude-250x300.jpg"/>
          <p:cNvPicPr>
            <a:picLocks noChangeAspect="1" noChangeArrowheads="1"/>
          </p:cNvPicPr>
          <p:nvPr/>
        </p:nvPicPr>
        <p:blipFill>
          <a:blip r:embed="rId2" cstate="print"/>
          <a:srcRect/>
          <a:stretch>
            <a:fillRect/>
          </a:stretch>
        </p:blipFill>
        <p:spPr bwMode="auto">
          <a:xfrm>
            <a:off x="4495800" y="1143000"/>
            <a:ext cx="4438650" cy="5326380"/>
          </a:xfrm>
          <a:prstGeom prst="rect">
            <a:avLst/>
          </a:prstGeom>
          <a:noFill/>
        </p:spPr>
      </p:pic>
      <p:sp>
        <p:nvSpPr>
          <p:cNvPr id="46082" name="Rectangle 2"/>
          <p:cNvSpPr>
            <a:spLocks noGrp="1" noChangeArrowheads="1"/>
          </p:cNvSpPr>
          <p:nvPr>
            <p:ph type="title"/>
          </p:nvPr>
        </p:nvSpPr>
        <p:spPr/>
        <p:txBody>
          <a:bodyPr>
            <a:normAutofit fontScale="90000"/>
          </a:bodyPr>
          <a:lstStyle/>
          <a:p>
            <a:r>
              <a:rPr lang="en-US"/>
              <a:t>Road Block 2</a:t>
            </a:r>
            <a:br>
              <a:rPr lang="en-US"/>
            </a:br>
            <a:r>
              <a:rPr lang="en-US"/>
              <a:t>Attitude</a:t>
            </a:r>
          </a:p>
        </p:txBody>
      </p:sp>
      <p:sp>
        <p:nvSpPr>
          <p:cNvPr id="46083" name="Rectangle 3"/>
          <p:cNvSpPr>
            <a:spLocks noGrp="1" noChangeArrowheads="1"/>
          </p:cNvSpPr>
          <p:nvPr>
            <p:ph type="body" idx="1"/>
          </p:nvPr>
        </p:nvSpPr>
        <p:spPr/>
        <p:txBody>
          <a:bodyPr/>
          <a:lstStyle/>
          <a:p>
            <a:r>
              <a:rPr lang="en-US"/>
              <a:t>Promote the positive benefits</a:t>
            </a:r>
          </a:p>
          <a:p>
            <a:r>
              <a:rPr lang="en-US"/>
              <a:t>Find enjoyable activities</a:t>
            </a:r>
          </a:p>
          <a:p>
            <a:r>
              <a:rPr lang="en-US"/>
              <a:t>Use music you like</a:t>
            </a:r>
          </a:p>
          <a:p>
            <a:r>
              <a:rPr lang="en-US"/>
              <a:t>Find a partner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fontScale="90000"/>
          </a:bodyPr>
          <a:lstStyle/>
          <a:p>
            <a:r>
              <a:rPr lang="en-US"/>
              <a:t>Road Block 3</a:t>
            </a:r>
            <a:br>
              <a:rPr lang="en-US"/>
            </a:br>
            <a:r>
              <a:rPr lang="en-US"/>
              <a:t> Discomfort</a:t>
            </a:r>
          </a:p>
        </p:txBody>
      </p:sp>
      <p:sp>
        <p:nvSpPr>
          <p:cNvPr id="47107" name="Rectangle 3"/>
          <p:cNvSpPr>
            <a:spLocks noGrp="1" noChangeArrowheads="1"/>
          </p:cNvSpPr>
          <p:nvPr>
            <p:ph type="body" idx="1"/>
          </p:nvPr>
        </p:nvSpPr>
        <p:spPr/>
        <p:txBody>
          <a:bodyPr/>
          <a:lstStyle/>
          <a:p>
            <a:r>
              <a:rPr lang="en-US"/>
              <a:t>Vary the intensity and exercises</a:t>
            </a:r>
          </a:p>
          <a:p>
            <a:r>
              <a:rPr lang="en-US"/>
              <a:t>Employ cross training</a:t>
            </a:r>
          </a:p>
          <a:p>
            <a:r>
              <a:rPr lang="en-US"/>
              <a:t>Allow rest and overdoing</a:t>
            </a:r>
          </a:p>
          <a:p>
            <a:r>
              <a:rPr lang="en-US"/>
              <a:t>Try the water</a:t>
            </a:r>
          </a:p>
        </p:txBody>
      </p:sp>
      <p:pic>
        <p:nvPicPr>
          <p:cNvPr id="47108" name="Picture 4"/>
          <p:cNvPicPr>
            <a:picLocks noChangeAspect="1" noChangeArrowheads="1"/>
          </p:cNvPicPr>
          <p:nvPr/>
        </p:nvPicPr>
        <p:blipFill>
          <a:blip r:embed="rId2" cstate="print"/>
          <a:srcRect/>
          <a:stretch>
            <a:fillRect/>
          </a:stretch>
        </p:blipFill>
        <p:spPr bwMode="auto">
          <a:xfrm>
            <a:off x="4572000" y="3810000"/>
            <a:ext cx="4191000" cy="2781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t>What happens with </a:t>
            </a:r>
            <a:r>
              <a:rPr lang="en-US" dirty="0" smtClean="0"/>
              <a:t>weight gain?</a:t>
            </a:r>
            <a:endParaRPr lang="en-US" dirty="0"/>
          </a:p>
        </p:txBody>
      </p:sp>
      <p:sp>
        <p:nvSpPr>
          <p:cNvPr id="20483" name="Rectangle 3"/>
          <p:cNvSpPr>
            <a:spLocks noGrp="1" noChangeArrowheads="1"/>
          </p:cNvSpPr>
          <p:nvPr>
            <p:ph type="body" idx="1"/>
          </p:nvPr>
        </p:nvSpPr>
        <p:spPr>
          <a:xfrm>
            <a:off x="228600" y="1981200"/>
            <a:ext cx="8915400" cy="4114800"/>
          </a:xfrm>
        </p:spPr>
        <p:txBody>
          <a:bodyPr/>
          <a:lstStyle/>
          <a:p>
            <a:r>
              <a:rPr lang="en-US" b="1" dirty="0" smtClean="0"/>
              <a:t>BRAIN</a:t>
            </a:r>
            <a:endParaRPr lang="en-US" b="1" dirty="0"/>
          </a:p>
          <a:p>
            <a:pPr lvl="1"/>
            <a:r>
              <a:rPr lang="en-US" dirty="0"/>
              <a:t>neuronal cell loss</a:t>
            </a:r>
          </a:p>
          <a:p>
            <a:pPr lvl="1"/>
            <a:r>
              <a:rPr lang="en-US" dirty="0"/>
              <a:t>decreased reaction time</a:t>
            </a:r>
          </a:p>
          <a:p>
            <a:pPr lvl="1"/>
            <a:r>
              <a:rPr lang="en-US" dirty="0"/>
              <a:t>decreased balance</a:t>
            </a:r>
          </a:p>
          <a:p>
            <a:r>
              <a:rPr lang="en-US" dirty="0"/>
              <a:t>Depression increases/Motivation decreases</a:t>
            </a:r>
          </a:p>
          <a:p>
            <a:endParaRPr lang="en-US" dirty="0"/>
          </a:p>
          <a:p>
            <a:endParaRPr lang="en-US" dirty="0"/>
          </a:p>
          <a:p>
            <a:endParaRPr lang="en-US" dirty="0"/>
          </a:p>
          <a:p>
            <a:endParaRPr lang="en-US" dirty="0"/>
          </a:p>
          <a:p>
            <a:endParaRPr lang="en-US" dirty="0"/>
          </a:p>
        </p:txBody>
      </p:sp>
      <p:pic>
        <p:nvPicPr>
          <p:cNvPr id="20484" name="Picture 4"/>
          <p:cNvPicPr>
            <a:picLocks noChangeAspect="1" noChangeArrowheads="1"/>
          </p:cNvPicPr>
          <p:nvPr/>
        </p:nvPicPr>
        <p:blipFill>
          <a:blip r:embed="rId2" cstate="print"/>
          <a:srcRect/>
          <a:stretch>
            <a:fillRect/>
          </a:stretch>
        </p:blipFill>
        <p:spPr bwMode="auto">
          <a:xfrm>
            <a:off x="5257800" y="1676400"/>
            <a:ext cx="3000375" cy="23653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r>
              <a:rPr lang="en-US" dirty="0"/>
              <a:t>Road Block 4</a:t>
            </a:r>
            <a:br>
              <a:rPr lang="en-US" dirty="0"/>
            </a:br>
            <a:r>
              <a:rPr lang="en-US" dirty="0"/>
              <a:t>Disability</a:t>
            </a:r>
          </a:p>
        </p:txBody>
      </p:sp>
      <p:sp>
        <p:nvSpPr>
          <p:cNvPr id="48131" name="Rectangle 3"/>
          <p:cNvSpPr>
            <a:spLocks noGrp="1" noChangeArrowheads="1"/>
          </p:cNvSpPr>
          <p:nvPr>
            <p:ph type="body" idx="1"/>
          </p:nvPr>
        </p:nvSpPr>
        <p:spPr/>
        <p:txBody>
          <a:bodyPr/>
          <a:lstStyle/>
          <a:p>
            <a:r>
              <a:rPr lang="en-US" dirty="0"/>
              <a:t>Specialized exercises</a:t>
            </a:r>
          </a:p>
          <a:p>
            <a:r>
              <a:rPr lang="en-US" dirty="0"/>
              <a:t>Personal trainer or PT</a:t>
            </a:r>
          </a:p>
          <a:p>
            <a:r>
              <a:rPr lang="en-US" dirty="0"/>
              <a:t>Again get to the water</a:t>
            </a:r>
          </a:p>
        </p:txBody>
      </p:sp>
      <p:pic>
        <p:nvPicPr>
          <p:cNvPr id="48132" name="Picture 4"/>
          <p:cNvPicPr>
            <a:picLocks noChangeAspect="1" noChangeArrowheads="1"/>
          </p:cNvPicPr>
          <p:nvPr/>
        </p:nvPicPr>
        <p:blipFill>
          <a:blip r:embed="rId2" cstate="print"/>
          <a:srcRect/>
          <a:stretch>
            <a:fillRect/>
          </a:stretch>
        </p:blipFill>
        <p:spPr bwMode="auto">
          <a:xfrm>
            <a:off x="6019800" y="1524000"/>
            <a:ext cx="2244725" cy="3276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133" name="Picture 5"/>
          <p:cNvPicPr>
            <a:picLocks noChangeAspect="1" noChangeArrowheads="1"/>
          </p:cNvPicPr>
          <p:nvPr/>
        </p:nvPicPr>
        <p:blipFill>
          <a:blip r:embed="rId3" cstate="print"/>
          <a:srcRect/>
          <a:stretch>
            <a:fillRect/>
          </a:stretch>
        </p:blipFill>
        <p:spPr bwMode="auto">
          <a:xfrm>
            <a:off x="2514600" y="4019550"/>
            <a:ext cx="2286000" cy="2286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r>
              <a:rPr lang="en-US"/>
              <a:t>Road Block 5</a:t>
            </a:r>
            <a:br>
              <a:rPr lang="en-US"/>
            </a:br>
            <a:r>
              <a:rPr lang="en-US"/>
              <a:t>Poor Balance/Ataxia</a:t>
            </a:r>
          </a:p>
        </p:txBody>
      </p:sp>
      <p:sp>
        <p:nvSpPr>
          <p:cNvPr id="49155" name="Rectangle 3"/>
          <p:cNvSpPr>
            <a:spLocks noGrp="1" noChangeArrowheads="1"/>
          </p:cNvSpPr>
          <p:nvPr>
            <p:ph type="body" idx="1"/>
          </p:nvPr>
        </p:nvSpPr>
        <p:spPr>
          <a:xfrm>
            <a:off x="3886200" y="1905000"/>
            <a:ext cx="4267200" cy="1828800"/>
          </a:xfrm>
        </p:spPr>
        <p:txBody>
          <a:bodyPr/>
          <a:lstStyle/>
          <a:p>
            <a:r>
              <a:rPr lang="en-US"/>
              <a:t>Assistive devices</a:t>
            </a:r>
          </a:p>
          <a:p>
            <a:pPr lvl="1"/>
            <a:r>
              <a:rPr lang="en-US"/>
              <a:t>increase safety</a:t>
            </a:r>
          </a:p>
          <a:p>
            <a:pPr lvl="1"/>
            <a:r>
              <a:rPr lang="en-US"/>
              <a:t>increase intensity</a:t>
            </a:r>
          </a:p>
        </p:txBody>
      </p:sp>
      <p:pic>
        <p:nvPicPr>
          <p:cNvPr id="49158" name="Picture 6"/>
          <p:cNvPicPr>
            <a:picLocks noChangeAspect="1" noChangeArrowheads="1"/>
          </p:cNvPicPr>
          <p:nvPr/>
        </p:nvPicPr>
        <p:blipFill>
          <a:blip r:embed="rId2" cstate="print"/>
          <a:srcRect/>
          <a:stretch>
            <a:fillRect/>
          </a:stretch>
        </p:blipFill>
        <p:spPr bwMode="auto">
          <a:xfrm>
            <a:off x="533400" y="2590800"/>
            <a:ext cx="3684588" cy="3943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9159" name="Picture 7"/>
          <p:cNvPicPr>
            <a:picLocks noChangeAspect="1" noChangeArrowheads="1"/>
          </p:cNvPicPr>
          <p:nvPr/>
        </p:nvPicPr>
        <p:blipFill>
          <a:blip r:embed="rId3" cstate="print"/>
          <a:srcRect/>
          <a:stretch>
            <a:fillRect/>
          </a:stretch>
        </p:blipFill>
        <p:spPr bwMode="auto">
          <a:xfrm>
            <a:off x="5638800" y="4038600"/>
            <a:ext cx="2038350" cy="2038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US"/>
              <a:t>Road Block 6</a:t>
            </a:r>
            <a:br>
              <a:rPr lang="en-US"/>
            </a:br>
            <a:r>
              <a:rPr lang="en-US"/>
              <a:t>Fear of Injury</a:t>
            </a:r>
          </a:p>
        </p:txBody>
      </p:sp>
      <p:sp>
        <p:nvSpPr>
          <p:cNvPr id="50179" name="Rectangle 3"/>
          <p:cNvSpPr>
            <a:spLocks noGrp="1" noChangeArrowheads="1"/>
          </p:cNvSpPr>
          <p:nvPr>
            <p:ph type="body" idx="1"/>
          </p:nvPr>
        </p:nvSpPr>
        <p:spPr/>
        <p:txBody>
          <a:bodyPr/>
          <a:lstStyle/>
          <a:p>
            <a:r>
              <a:rPr lang="en-US" dirty="0"/>
              <a:t>Balance and Strength training first</a:t>
            </a:r>
          </a:p>
          <a:p>
            <a:r>
              <a:rPr lang="en-US" dirty="0"/>
              <a:t>Use appropriate clothing, equipment, and </a:t>
            </a:r>
            <a:r>
              <a:rPr lang="en-US" dirty="0" smtClean="0"/>
              <a:t>trainer supervision</a:t>
            </a:r>
            <a:endParaRPr lang="en-US" dirty="0"/>
          </a:p>
          <a:p>
            <a:pPr lvl="1"/>
            <a:r>
              <a:rPr lang="en-US" dirty="0"/>
              <a:t>Loose fitting clothes</a:t>
            </a:r>
          </a:p>
          <a:p>
            <a:pPr lvl="1"/>
            <a:r>
              <a:rPr lang="en-US" dirty="0"/>
              <a:t>sturdy, well-fitting shoes</a:t>
            </a:r>
          </a:p>
          <a:p>
            <a:pPr lvl="2"/>
            <a:r>
              <a:rPr lang="en-US" dirty="0"/>
              <a:t>good arch	</a:t>
            </a:r>
          </a:p>
          <a:p>
            <a:pPr lvl="2"/>
            <a:r>
              <a:rPr lang="en-US" dirty="0"/>
              <a:t>cushioned heel to absorb shock</a:t>
            </a:r>
          </a:p>
          <a:p>
            <a:r>
              <a:rPr lang="en-US" dirty="0"/>
              <a:t>Start slowly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en-US"/>
              <a:t>Road Block 8</a:t>
            </a:r>
            <a:br>
              <a:rPr lang="en-US"/>
            </a:br>
            <a:r>
              <a:rPr lang="en-US"/>
              <a:t>Habit</a:t>
            </a:r>
          </a:p>
        </p:txBody>
      </p:sp>
      <p:sp>
        <p:nvSpPr>
          <p:cNvPr id="51203" name="Rectangle 3"/>
          <p:cNvSpPr>
            <a:spLocks noGrp="1" noChangeArrowheads="1"/>
          </p:cNvSpPr>
          <p:nvPr>
            <p:ph type="body" idx="1"/>
          </p:nvPr>
        </p:nvSpPr>
        <p:spPr>
          <a:xfrm>
            <a:off x="457200" y="1752600"/>
            <a:ext cx="8153400" cy="4114800"/>
          </a:xfrm>
        </p:spPr>
        <p:txBody>
          <a:bodyPr>
            <a:normAutofit fontScale="92500" lnSpcReduction="10000"/>
          </a:bodyPr>
          <a:lstStyle/>
          <a:p>
            <a:r>
              <a:rPr lang="en-US"/>
              <a:t>Incorporate into daily routine</a:t>
            </a:r>
          </a:p>
          <a:p>
            <a:pPr lvl="1"/>
            <a:r>
              <a:rPr lang="en-US"/>
              <a:t>build onto the OLD routine</a:t>
            </a:r>
          </a:p>
          <a:p>
            <a:pPr lvl="1"/>
            <a:r>
              <a:rPr lang="en-US"/>
              <a:t>put weights, step-ups or machines near TV</a:t>
            </a:r>
          </a:p>
          <a:p>
            <a:r>
              <a:rPr lang="en-US"/>
              <a:t>Promote active lifestyle changes</a:t>
            </a:r>
          </a:p>
          <a:p>
            <a:pPr lvl="1"/>
            <a:r>
              <a:rPr lang="en-US"/>
              <a:t>push mover</a:t>
            </a:r>
          </a:p>
          <a:p>
            <a:pPr lvl="1"/>
            <a:r>
              <a:rPr lang="en-US"/>
              <a:t>pull golf cart</a:t>
            </a:r>
          </a:p>
          <a:p>
            <a:pPr lvl="1"/>
            <a:r>
              <a:rPr lang="en-US"/>
              <a:t>park away  </a:t>
            </a:r>
          </a:p>
          <a:p>
            <a:pPr lvl="1"/>
            <a:r>
              <a:rPr lang="en-US"/>
              <a:t>gardening</a:t>
            </a:r>
          </a:p>
          <a:p>
            <a:pPr lvl="1"/>
            <a:r>
              <a:rPr lang="en-US"/>
              <a:t>take the stairs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52226" name="Rectangle 2"/>
          <p:cNvSpPr>
            <a:spLocks noGrp="1" noChangeArrowheads="1"/>
          </p:cNvSpPr>
          <p:nvPr>
            <p:ph type="title"/>
          </p:nvPr>
        </p:nvSpPr>
        <p:spPr/>
        <p:txBody>
          <a:bodyPr>
            <a:normAutofit fontScale="90000"/>
          </a:bodyPr>
          <a:lstStyle/>
          <a:p>
            <a:r>
              <a:rPr lang="en-US">
                <a:solidFill>
                  <a:srgbClr val="000000"/>
                </a:solidFill>
                <a:effectLst>
                  <a:outerShdw blurRad="38100" dist="38100" dir="2700000" algn="tl">
                    <a:srgbClr val="FFFFFF"/>
                  </a:outerShdw>
                </a:effectLst>
              </a:rPr>
              <a:t>Road Block 9</a:t>
            </a:r>
            <a:br>
              <a:rPr lang="en-US">
                <a:solidFill>
                  <a:srgbClr val="000000"/>
                </a:solidFill>
                <a:effectLst>
                  <a:outerShdw blurRad="38100" dist="38100" dir="2700000" algn="tl">
                    <a:srgbClr val="FFFFFF"/>
                  </a:outerShdw>
                </a:effectLst>
              </a:rPr>
            </a:br>
            <a:r>
              <a:rPr lang="en-US">
                <a:solidFill>
                  <a:srgbClr val="000000"/>
                </a:solidFill>
                <a:effectLst>
                  <a:outerShdw blurRad="38100" dist="38100" dir="2700000" algn="tl">
                    <a:srgbClr val="FFFFFF"/>
                  </a:outerShdw>
                </a:effectLst>
              </a:rPr>
              <a:t>Environmental factors</a:t>
            </a:r>
            <a:endParaRPr lang="en-US"/>
          </a:p>
        </p:txBody>
      </p:sp>
      <p:sp>
        <p:nvSpPr>
          <p:cNvPr id="52227" name="Rectangle 3"/>
          <p:cNvSpPr>
            <a:spLocks noGrp="1" noChangeArrowheads="1"/>
          </p:cNvSpPr>
          <p:nvPr>
            <p:ph type="body" idx="1"/>
          </p:nvPr>
        </p:nvSpPr>
        <p:spPr>
          <a:xfrm>
            <a:off x="304800" y="1828800"/>
            <a:ext cx="8610600" cy="4114800"/>
          </a:xfrm>
        </p:spPr>
        <p:txBody>
          <a:bodyPr>
            <a:normAutofit fontScale="92500" lnSpcReduction="10000"/>
          </a:bodyPr>
          <a:lstStyle/>
          <a:p>
            <a:endParaRPr lang="en-US" dirty="0"/>
          </a:p>
          <a:p>
            <a:endParaRPr lang="en-US" dirty="0"/>
          </a:p>
          <a:p>
            <a:endParaRPr lang="en-US" dirty="0"/>
          </a:p>
          <a:p>
            <a:endParaRPr lang="en-US" dirty="0"/>
          </a:p>
          <a:p>
            <a:r>
              <a:rPr lang="en-US" dirty="0">
                <a:solidFill>
                  <a:srgbClr val="000000"/>
                </a:solidFill>
                <a:effectLst>
                  <a:outerShdw blurRad="38100" dist="38100" dir="2700000" algn="tl">
                    <a:srgbClr val="FFFFFF"/>
                  </a:outerShdw>
                </a:effectLst>
              </a:rPr>
              <a:t>Walk in mall</a:t>
            </a:r>
          </a:p>
          <a:p>
            <a:r>
              <a:rPr lang="en-US" dirty="0" smtClean="0">
                <a:solidFill>
                  <a:srgbClr val="000000"/>
                </a:solidFill>
                <a:effectLst>
                  <a:outerShdw blurRad="38100" dist="38100" dir="2700000" algn="tl">
                    <a:srgbClr val="FFFFFF"/>
                  </a:outerShdw>
                </a:effectLst>
              </a:rPr>
              <a:t>Fitness center</a:t>
            </a:r>
            <a:endParaRPr lang="en-US" dirty="0">
              <a:solidFill>
                <a:srgbClr val="000000"/>
              </a:solidFill>
              <a:effectLst>
                <a:outerShdw blurRad="38100" dist="38100" dir="2700000" algn="tl">
                  <a:srgbClr val="FFFFFF"/>
                </a:outerShdw>
              </a:effectLst>
            </a:endParaRPr>
          </a:p>
          <a:p>
            <a:r>
              <a:rPr lang="en-US" dirty="0">
                <a:solidFill>
                  <a:srgbClr val="000000"/>
                </a:solidFill>
                <a:effectLst>
                  <a:outerShdw blurRad="38100" dist="38100" dir="2700000" algn="tl">
                    <a:srgbClr val="FFFFFF"/>
                  </a:outerShdw>
                </a:effectLst>
              </a:rPr>
              <a:t>Promote active lifestyles at home</a:t>
            </a:r>
          </a:p>
          <a:p>
            <a:r>
              <a:rPr lang="en-US" dirty="0">
                <a:solidFill>
                  <a:srgbClr val="000000"/>
                </a:solidFill>
                <a:effectLst>
                  <a:outerShdw blurRad="38100" dist="38100" dir="2700000" algn="tl">
                    <a:srgbClr val="FFFFFF"/>
                  </a:outerShdw>
                </a:effectLst>
              </a:rPr>
              <a:t>Educate family and friends about benefits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0" name="Picture 4"/>
          <p:cNvPicPr>
            <a:picLocks noChangeAspect="1" noChangeArrowheads="1"/>
          </p:cNvPicPr>
          <p:nvPr/>
        </p:nvPicPr>
        <p:blipFill>
          <a:blip r:embed="rId2" cstate="print">
            <a:lum bright="40000"/>
          </a:blip>
          <a:srcRect/>
          <a:stretch>
            <a:fillRect/>
          </a:stretch>
        </p:blipFill>
        <p:spPr bwMode="auto">
          <a:xfrm>
            <a:off x="0" y="0"/>
            <a:ext cx="9144000" cy="6821488"/>
          </a:xfrm>
          <a:prstGeom prst="rect">
            <a:avLst/>
          </a:prstGeom>
          <a:noFill/>
          <a:ln w="9525">
            <a:noFill/>
            <a:miter lim="800000"/>
            <a:headEnd/>
            <a:tailEnd/>
          </a:ln>
          <a:effectLst/>
        </p:spPr>
      </p:pic>
      <p:sp>
        <p:nvSpPr>
          <p:cNvPr id="55298" name="Rectangle 2"/>
          <p:cNvSpPr>
            <a:spLocks noGrp="1" noChangeArrowheads="1"/>
          </p:cNvSpPr>
          <p:nvPr>
            <p:ph type="title"/>
          </p:nvPr>
        </p:nvSpPr>
        <p:spPr/>
        <p:txBody>
          <a:bodyPr>
            <a:normAutofit fontScale="90000"/>
          </a:bodyPr>
          <a:lstStyle/>
          <a:p>
            <a:r>
              <a:rPr lang="en-US" dirty="0"/>
              <a:t>Road Block </a:t>
            </a:r>
            <a:r>
              <a:rPr lang="en-US" dirty="0" smtClean="0"/>
              <a:t>10</a:t>
            </a:r>
            <a:r>
              <a:rPr lang="en-US" dirty="0"/>
              <a:t/>
            </a:r>
            <a:br>
              <a:rPr lang="en-US" dirty="0"/>
            </a:br>
            <a:r>
              <a:rPr lang="en-US" dirty="0"/>
              <a:t>Illness/Fatigue</a:t>
            </a:r>
          </a:p>
        </p:txBody>
      </p:sp>
      <p:sp>
        <p:nvSpPr>
          <p:cNvPr id="55299" name="Rectangle 3"/>
          <p:cNvSpPr>
            <a:spLocks noGrp="1" noChangeArrowheads="1"/>
          </p:cNvSpPr>
          <p:nvPr>
            <p:ph type="body" idx="1"/>
          </p:nvPr>
        </p:nvSpPr>
        <p:spPr>
          <a:xfrm>
            <a:off x="685800" y="1600200"/>
            <a:ext cx="8077200" cy="4114800"/>
          </a:xfrm>
        </p:spPr>
        <p:txBody>
          <a:bodyPr/>
          <a:lstStyle/>
          <a:p>
            <a:endParaRPr lang="en-US" dirty="0"/>
          </a:p>
          <a:p>
            <a:endParaRPr lang="en-US" dirty="0"/>
          </a:p>
          <a:p>
            <a:endParaRPr lang="en-US" dirty="0"/>
          </a:p>
          <a:p>
            <a:endParaRPr lang="en-US" dirty="0"/>
          </a:p>
          <a:p>
            <a:r>
              <a:rPr lang="en-US" dirty="0"/>
              <a:t>Adjust intensity to meet energy </a:t>
            </a:r>
            <a:r>
              <a:rPr lang="en-US" dirty="0" smtClean="0"/>
              <a:t>levels</a:t>
            </a:r>
          </a:p>
          <a:p>
            <a:r>
              <a:rPr lang="en-US" dirty="0" smtClean="0"/>
              <a:t>Light exercise stimulates immune system</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8" name="Picture 4"/>
          <p:cNvPicPr>
            <a:picLocks noChangeAspect="1" noChangeArrowheads="1"/>
          </p:cNvPicPr>
          <p:nvPr/>
        </p:nvPicPr>
        <p:blipFill>
          <a:blip r:embed="rId2" cstate="print">
            <a:lum bright="40000" contrast="-18000"/>
          </a:blip>
          <a:srcRect l="6201" t="8888" r="6976" b="8148"/>
          <a:stretch>
            <a:fillRect/>
          </a:stretch>
        </p:blipFill>
        <p:spPr bwMode="auto">
          <a:xfrm>
            <a:off x="0" y="0"/>
            <a:ext cx="9144000" cy="6858000"/>
          </a:xfrm>
          <a:prstGeom prst="rect">
            <a:avLst/>
          </a:prstGeom>
          <a:noFill/>
          <a:ln w="9525">
            <a:noFill/>
            <a:miter lim="800000"/>
            <a:headEnd/>
            <a:tailEnd/>
          </a:ln>
          <a:effectLst/>
        </p:spPr>
      </p:pic>
      <p:sp>
        <p:nvSpPr>
          <p:cNvPr id="62466" name="Rectangle 2"/>
          <p:cNvSpPr>
            <a:spLocks noGrp="1" noChangeArrowheads="1"/>
          </p:cNvSpPr>
          <p:nvPr>
            <p:ph type="title"/>
          </p:nvPr>
        </p:nvSpPr>
        <p:spPr/>
        <p:txBody>
          <a:bodyPr/>
          <a:lstStyle/>
          <a:p>
            <a:r>
              <a:rPr lang="en-US"/>
              <a:t>What about my meds?</a:t>
            </a:r>
          </a:p>
        </p:txBody>
      </p:sp>
      <p:sp>
        <p:nvSpPr>
          <p:cNvPr id="62467" name="Rectangle 3"/>
          <p:cNvSpPr>
            <a:spLocks noGrp="1" noChangeArrowheads="1"/>
          </p:cNvSpPr>
          <p:nvPr>
            <p:ph type="body" idx="1"/>
          </p:nvPr>
        </p:nvSpPr>
        <p:spPr/>
        <p:txBody>
          <a:bodyPr/>
          <a:lstStyle/>
          <a:p>
            <a:r>
              <a:rPr lang="en-US" b="1"/>
              <a:t>Antihypertensive</a:t>
            </a:r>
            <a:r>
              <a:rPr lang="en-US"/>
              <a:t> (BB and CCB)</a:t>
            </a:r>
          </a:p>
          <a:p>
            <a:pPr lvl="1"/>
            <a:r>
              <a:rPr lang="en-US"/>
              <a:t>bradycardia and mask hypoglycemia</a:t>
            </a:r>
          </a:p>
          <a:p>
            <a:r>
              <a:rPr lang="en-US" b="1"/>
              <a:t>Diuretics</a:t>
            </a:r>
            <a:endParaRPr lang="en-US"/>
          </a:p>
          <a:p>
            <a:pPr lvl="1"/>
            <a:r>
              <a:rPr lang="en-US"/>
              <a:t>dehydration, electrolytes, cramping</a:t>
            </a:r>
          </a:p>
          <a:p>
            <a:r>
              <a:rPr lang="en-US" b="1"/>
              <a:t>Insulin and sulfonylureas</a:t>
            </a:r>
            <a:endParaRPr lang="en-US"/>
          </a:p>
          <a:p>
            <a:pPr lvl="1"/>
            <a:r>
              <a:rPr lang="en-US"/>
              <a:t>hypoglycemia</a:t>
            </a:r>
          </a:p>
          <a:p>
            <a:r>
              <a:rPr lang="en-US" b="1"/>
              <a:t>Anticoagulants</a:t>
            </a:r>
            <a:endParaRPr lang="en-US"/>
          </a:p>
          <a:p>
            <a:pPr lvl="1"/>
            <a:r>
              <a:rPr lang="en-US"/>
              <a:t>bleeding with falls or injury</a:t>
            </a:r>
          </a:p>
          <a:p>
            <a:endParaRPr lang="en-US"/>
          </a:p>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6" name="Picture 4"/>
          <p:cNvPicPr>
            <a:picLocks noChangeAspect="1" noChangeArrowheads="1"/>
          </p:cNvPicPr>
          <p:nvPr/>
        </p:nvPicPr>
        <p:blipFill>
          <a:blip r:embed="rId2" cstate="print"/>
          <a:srcRect t="24724"/>
          <a:stretch>
            <a:fillRect/>
          </a:stretch>
        </p:blipFill>
        <p:spPr bwMode="auto">
          <a:xfrm>
            <a:off x="0" y="0"/>
            <a:ext cx="9144000" cy="6858000"/>
          </a:xfrm>
          <a:prstGeom prst="rect">
            <a:avLst/>
          </a:prstGeom>
          <a:noFill/>
          <a:ln w="9525">
            <a:noFill/>
            <a:miter lim="800000"/>
            <a:headEnd/>
            <a:tailEnd/>
          </a:ln>
          <a:effectLst/>
        </p:spPr>
      </p:pic>
      <p:sp>
        <p:nvSpPr>
          <p:cNvPr id="69634" name="Rectangle 2"/>
          <p:cNvSpPr>
            <a:spLocks noGrp="1" noChangeArrowheads="1"/>
          </p:cNvSpPr>
          <p:nvPr>
            <p:ph type="title"/>
          </p:nvPr>
        </p:nvSpPr>
        <p:spPr>
          <a:xfrm>
            <a:off x="838200" y="381000"/>
            <a:ext cx="8686800" cy="5181600"/>
          </a:xfrm>
        </p:spPr>
        <p:txBody>
          <a:bodyPr/>
          <a:lstStyle/>
          <a:p>
            <a:pPr algn="l"/>
            <a:r>
              <a:rPr lang="en-US" sz="3600" dirty="0">
                <a:solidFill>
                  <a:srgbClr val="000000"/>
                </a:solidFill>
                <a:effectLst>
                  <a:outerShdw blurRad="38100" dist="38100" dir="2700000" algn="tl">
                    <a:srgbClr val="FFFFFF"/>
                  </a:outerShdw>
                </a:effectLst>
              </a:rPr>
              <a:t>   </a:t>
            </a:r>
            <a:r>
              <a:rPr lang="en-US" sz="4000" b="1" dirty="0">
                <a:solidFill>
                  <a:srgbClr val="000000"/>
                </a:solidFill>
                <a:effectLst>
                  <a:outerShdw blurRad="38100" dist="38100" dir="2700000" algn="tl">
                    <a:srgbClr val="FFFFFF"/>
                  </a:outerShdw>
                </a:effectLst>
              </a:rPr>
              <a:t>MD FIT</a:t>
            </a:r>
            <a:r>
              <a:rPr lang="en-US" sz="3600" dirty="0">
                <a:solidFill>
                  <a:srgbClr val="000000"/>
                </a:solidFill>
                <a:effectLst>
                  <a:outerShdw blurRad="38100" dist="38100" dir="2700000" algn="tl">
                    <a:srgbClr val="FFFFFF"/>
                  </a:outerShdw>
                </a:effectLst>
              </a:rPr>
              <a:t/>
            </a:r>
            <a:br>
              <a:rPr lang="en-US" sz="3600" dirty="0">
                <a:solidFill>
                  <a:srgbClr val="000000"/>
                </a:solidFill>
                <a:effectLst>
                  <a:outerShdw blurRad="38100" dist="38100" dir="2700000" algn="tl">
                    <a:srgbClr val="FFFFFF"/>
                  </a:outerShdw>
                </a:effectLst>
              </a:rPr>
            </a:br>
            <a:r>
              <a:rPr lang="en-US" sz="3600" dirty="0" smtClean="0">
                <a:solidFill>
                  <a:srgbClr val="000000"/>
                </a:solidFill>
                <a:effectLst>
                  <a:outerShdw blurRad="38100" dist="38100" dir="2700000" algn="tl">
                    <a:srgbClr val="FFFFFF"/>
                  </a:outerShdw>
                </a:effectLst>
              </a:rPr>
              <a:t>        </a:t>
            </a:r>
            <a:r>
              <a:rPr lang="en-US" sz="3600" b="1" dirty="0" smtClean="0">
                <a:solidFill>
                  <a:srgbClr val="000000"/>
                </a:solidFill>
                <a:effectLst>
                  <a:outerShdw blurRad="38100" dist="38100" dir="2700000" algn="tl">
                    <a:srgbClr val="FFFFFF"/>
                  </a:outerShdw>
                </a:effectLst>
              </a:rPr>
              <a:t>M</a:t>
            </a:r>
            <a:r>
              <a:rPr lang="en-US" sz="2800" dirty="0" smtClean="0">
                <a:solidFill>
                  <a:srgbClr val="000000"/>
                </a:solidFill>
                <a:effectLst>
                  <a:outerShdw blurRad="38100" dist="38100" dir="2700000" algn="tl">
                    <a:srgbClr val="FFFFFF"/>
                  </a:outerShdw>
                </a:effectLst>
              </a:rPr>
              <a:t>ode</a:t>
            </a:r>
            <a:r>
              <a:rPr lang="en-US" sz="2800" dirty="0">
                <a:solidFill>
                  <a:srgbClr val="000000"/>
                </a:solidFill>
                <a:effectLst>
                  <a:outerShdw blurRad="38100" dist="38100" dir="2700000" algn="tl">
                    <a:srgbClr val="FFFFFF"/>
                  </a:outerShdw>
                </a:effectLst>
              </a:rPr>
              <a:t>:  Pick activities you enjoy</a:t>
            </a:r>
            <a:br>
              <a:rPr lang="en-US" sz="2800" dirty="0">
                <a:solidFill>
                  <a:srgbClr val="000000"/>
                </a:solidFill>
                <a:effectLst>
                  <a:outerShdw blurRad="38100" dist="38100" dir="2700000" algn="tl">
                    <a:srgbClr val="FFFFFF"/>
                  </a:outerShdw>
                </a:effectLst>
              </a:rPr>
            </a:br>
            <a:r>
              <a:rPr lang="en-US" sz="2800" dirty="0">
                <a:solidFill>
                  <a:srgbClr val="000000"/>
                </a:solidFill>
                <a:effectLst>
                  <a:outerShdw blurRad="38100" dist="38100" dir="2700000" algn="tl">
                    <a:srgbClr val="FFFFFF"/>
                  </a:outerShdw>
                </a:effectLst>
              </a:rPr>
              <a:t>		   Strength, Endurance, Flexibility</a:t>
            </a:r>
            <a:br>
              <a:rPr lang="en-US" sz="2800" dirty="0">
                <a:solidFill>
                  <a:srgbClr val="000000"/>
                </a:solidFill>
                <a:effectLst>
                  <a:outerShdw blurRad="38100" dist="38100" dir="2700000" algn="tl">
                    <a:srgbClr val="FFFFFF"/>
                  </a:outerShdw>
                </a:effectLst>
              </a:rPr>
            </a:br>
            <a:r>
              <a:rPr lang="en-US" sz="2800" dirty="0">
                <a:solidFill>
                  <a:srgbClr val="000000"/>
                </a:solidFill>
                <a:effectLst>
                  <a:outerShdw blurRad="38100" dist="38100" dir="2700000" algn="tl">
                    <a:srgbClr val="FFFFFF"/>
                  </a:outerShdw>
                </a:effectLst>
              </a:rPr>
              <a:t>         </a:t>
            </a:r>
            <a:r>
              <a:rPr lang="en-US" sz="2800" dirty="0" smtClean="0">
                <a:solidFill>
                  <a:srgbClr val="000000"/>
                </a:solidFill>
                <a:effectLst>
                  <a:outerShdw blurRad="38100" dist="38100" dir="2700000" algn="tl">
                    <a:srgbClr val="FFFFFF"/>
                  </a:outerShdw>
                </a:effectLst>
              </a:rPr>
              <a:t>  </a:t>
            </a:r>
            <a:r>
              <a:rPr lang="en-US" sz="3600" b="1" dirty="0" smtClean="0">
                <a:solidFill>
                  <a:srgbClr val="000000"/>
                </a:solidFill>
                <a:effectLst>
                  <a:outerShdw blurRad="38100" dist="38100" dir="2700000" algn="tl">
                    <a:srgbClr val="FFFFFF"/>
                  </a:outerShdw>
                </a:effectLst>
              </a:rPr>
              <a:t>D</a:t>
            </a:r>
            <a:r>
              <a:rPr lang="en-US" sz="2800" dirty="0" smtClean="0">
                <a:solidFill>
                  <a:srgbClr val="000000"/>
                </a:solidFill>
                <a:effectLst>
                  <a:outerShdw blurRad="38100" dist="38100" dir="2700000" algn="tl">
                    <a:srgbClr val="FFFFFF"/>
                  </a:outerShdw>
                </a:effectLst>
              </a:rPr>
              <a:t>uration</a:t>
            </a:r>
            <a:r>
              <a:rPr lang="en-US" sz="2800" dirty="0">
                <a:solidFill>
                  <a:srgbClr val="000000"/>
                </a:solidFill>
                <a:effectLst>
                  <a:outerShdw blurRad="38100" dist="38100" dir="2700000" algn="tl">
                    <a:srgbClr val="FFFFFF"/>
                  </a:outerShdw>
                </a:effectLst>
              </a:rPr>
              <a:t>:  30 to 40 minutes</a:t>
            </a:r>
            <a:br>
              <a:rPr lang="en-US" sz="2800" dirty="0">
                <a:solidFill>
                  <a:srgbClr val="000000"/>
                </a:solidFill>
                <a:effectLst>
                  <a:outerShdw blurRad="38100" dist="38100" dir="2700000" algn="tl">
                    <a:srgbClr val="FFFFFF"/>
                  </a:outerShdw>
                </a:effectLst>
              </a:rPr>
            </a:br>
            <a:r>
              <a:rPr lang="en-US" sz="2800" dirty="0">
                <a:solidFill>
                  <a:srgbClr val="000000"/>
                </a:solidFill>
                <a:effectLst>
                  <a:outerShdw blurRad="38100" dist="38100" dir="2700000" algn="tl">
                    <a:srgbClr val="FFFFFF"/>
                  </a:outerShdw>
                </a:effectLst>
              </a:rPr>
              <a:t>	</a:t>
            </a:r>
            <a:r>
              <a:rPr lang="en-US" sz="4000" b="1" dirty="0">
                <a:solidFill>
                  <a:srgbClr val="000000"/>
                </a:solidFill>
                <a:effectLst>
                  <a:outerShdw blurRad="38100" dist="38100" dir="2700000" algn="tl">
                    <a:srgbClr val="FFFFFF"/>
                  </a:outerShdw>
                </a:effectLst>
              </a:rPr>
              <a:t>F</a:t>
            </a:r>
            <a:r>
              <a:rPr lang="en-US" sz="2800" dirty="0">
                <a:solidFill>
                  <a:srgbClr val="000000"/>
                </a:solidFill>
                <a:effectLst>
                  <a:outerShdw blurRad="38100" dist="38100" dir="2700000" algn="tl">
                    <a:srgbClr val="FFFFFF"/>
                  </a:outerShdw>
                </a:effectLst>
              </a:rPr>
              <a:t>requency:  Most days of the week</a:t>
            </a:r>
            <a:br>
              <a:rPr lang="en-US" sz="2800" dirty="0">
                <a:solidFill>
                  <a:srgbClr val="000000"/>
                </a:solidFill>
                <a:effectLst>
                  <a:outerShdw blurRad="38100" dist="38100" dir="2700000" algn="tl">
                    <a:srgbClr val="FFFFFF"/>
                  </a:outerShdw>
                </a:effectLst>
              </a:rPr>
            </a:br>
            <a:r>
              <a:rPr lang="en-US" sz="2800" dirty="0">
                <a:solidFill>
                  <a:srgbClr val="000000"/>
                </a:solidFill>
                <a:effectLst>
                  <a:outerShdw blurRad="38100" dist="38100" dir="2700000" algn="tl">
                    <a:srgbClr val="FFFFFF"/>
                  </a:outerShdw>
                </a:effectLst>
              </a:rPr>
              <a:t>	</a:t>
            </a:r>
            <a:r>
              <a:rPr lang="en-US" sz="3600" b="1" dirty="0">
                <a:solidFill>
                  <a:srgbClr val="000000"/>
                </a:solidFill>
                <a:effectLst>
                  <a:outerShdw blurRad="38100" dist="38100" dir="2700000" algn="tl">
                    <a:srgbClr val="FFFFFF"/>
                  </a:outerShdw>
                </a:effectLst>
              </a:rPr>
              <a:t>I</a:t>
            </a:r>
            <a:r>
              <a:rPr lang="en-US" sz="2800" dirty="0">
                <a:solidFill>
                  <a:srgbClr val="000000"/>
                </a:solidFill>
                <a:effectLst>
                  <a:outerShdw blurRad="38100" dist="38100" dir="2700000" algn="tl">
                    <a:srgbClr val="FFFFFF"/>
                  </a:outerShdw>
                </a:effectLst>
              </a:rPr>
              <a:t>ntensity:  Low to high depending on fitness</a:t>
            </a:r>
            <a:br>
              <a:rPr lang="en-US" sz="2800" dirty="0">
                <a:solidFill>
                  <a:srgbClr val="000000"/>
                </a:solidFill>
                <a:effectLst>
                  <a:outerShdw blurRad="38100" dist="38100" dir="2700000" algn="tl">
                    <a:srgbClr val="FFFFFF"/>
                  </a:outerShdw>
                </a:effectLst>
              </a:rPr>
            </a:br>
            <a:r>
              <a:rPr lang="en-US" sz="2800" dirty="0">
                <a:solidFill>
                  <a:srgbClr val="000000"/>
                </a:solidFill>
                <a:effectLst>
                  <a:outerShdw blurRad="38100" dist="38100" dir="2700000" algn="tl">
                    <a:srgbClr val="FFFFFF"/>
                  </a:outerShdw>
                </a:effectLst>
              </a:rPr>
              <a:t>	</a:t>
            </a:r>
            <a:r>
              <a:rPr lang="en-US" sz="3600" b="1" dirty="0">
                <a:solidFill>
                  <a:srgbClr val="000000"/>
                </a:solidFill>
                <a:effectLst>
                  <a:outerShdw blurRad="38100" dist="38100" dir="2700000" algn="tl">
                    <a:srgbClr val="FFFFFF"/>
                  </a:outerShdw>
                </a:effectLst>
              </a:rPr>
              <a:t>T</a:t>
            </a:r>
            <a:r>
              <a:rPr lang="en-US" sz="2800" dirty="0">
                <a:solidFill>
                  <a:srgbClr val="000000"/>
                </a:solidFill>
                <a:effectLst>
                  <a:outerShdw blurRad="38100" dist="38100" dir="2700000" algn="tl">
                    <a:srgbClr val="FFFFFF"/>
                  </a:outerShdw>
                </a:effectLst>
              </a:rPr>
              <a:t>imely Follow up:  See physician for 				</a:t>
            </a:r>
            <a:r>
              <a:rPr lang="en-US" sz="2800" dirty="0" smtClean="0">
                <a:solidFill>
                  <a:srgbClr val="000000"/>
                </a:solidFill>
                <a:effectLst>
                  <a:outerShdw blurRad="38100" dist="38100" dir="2700000" algn="tl">
                    <a:srgbClr val="FFFFFF"/>
                  </a:outerShdw>
                </a:effectLst>
              </a:rPr>
              <a:t>           monitoring </a:t>
            </a:r>
            <a:r>
              <a:rPr lang="en-US" sz="2800" dirty="0">
                <a:solidFill>
                  <a:srgbClr val="000000"/>
                </a:solidFill>
                <a:effectLst>
                  <a:outerShdw blurRad="38100" dist="38100" dir="2700000" algn="tl">
                    <a:srgbClr val="FFFFFF"/>
                  </a:outerShdw>
                </a:effectLst>
              </a:rPr>
              <a:t>and encouragement</a:t>
            </a:r>
            <a:r>
              <a:rPr lang="en-US" dirty="0"/>
              <a:t/>
            </a:r>
            <a:br>
              <a:rPr lang="en-US" dirty="0"/>
            </a:br>
            <a:r>
              <a:rPr lang="en-US" sz="2400" dirty="0" err="1">
                <a:solidFill>
                  <a:srgbClr val="000000"/>
                </a:solidFill>
                <a:effectLst>
                  <a:outerShdw blurRad="38100" dist="38100" dir="2700000" algn="tl">
                    <a:srgbClr val="FFFFFF"/>
                  </a:outerShdw>
                </a:effectLst>
                <a:latin typeface="Arial Unicode MS" pitchFamily="50" charset="-128"/>
              </a:rPr>
              <a:t>JBaumgartner</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228600" y="457200"/>
            <a:ext cx="5410200" cy="1143000"/>
          </a:xfrm>
        </p:spPr>
        <p:txBody>
          <a:bodyPr/>
          <a:lstStyle/>
          <a:p>
            <a:r>
              <a:rPr lang="en-US"/>
              <a:t>Call your doctor...</a:t>
            </a:r>
          </a:p>
        </p:txBody>
      </p:sp>
      <p:sp>
        <p:nvSpPr>
          <p:cNvPr id="60419" name="Rectangle 3"/>
          <p:cNvSpPr>
            <a:spLocks noGrp="1" noChangeArrowheads="1"/>
          </p:cNvSpPr>
          <p:nvPr>
            <p:ph type="body" idx="1"/>
          </p:nvPr>
        </p:nvSpPr>
        <p:spPr>
          <a:xfrm>
            <a:off x="152400" y="2438400"/>
            <a:ext cx="7772400" cy="4114800"/>
          </a:xfrm>
        </p:spPr>
        <p:txBody>
          <a:bodyPr/>
          <a:lstStyle/>
          <a:p>
            <a:r>
              <a:rPr lang="en-US"/>
              <a:t>Chest pain or pressure</a:t>
            </a:r>
          </a:p>
          <a:p>
            <a:r>
              <a:rPr lang="en-US"/>
              <a:t>Trouble breathing or SOB</a:t>
            </a:r>
          </a:p>
          <a:p>
            <a:r>
              <a:rPr lang="en-US"/>
              <a:t>Light-headedness of dizziness</a:t>
            </a:r>
          </a:p>
          <a:p>
            <a:r>
              <a:rPr lang="en-US"/>
              <a:t>Difficulty with balance</a:t>
            </a:r>
          </a:p>
          <a:p>
            <a:r>
              <a:rPr lang="en-US"/>
              <a:t>Nausea</a:t>
            </a:r>
          </a:p>
        </p:txBody>
      </p:sp>
      <p:pic>
        <p:nvPicPr>
          <p:cNvPr id="60420" name="Picture 4"/>
          <p:cNvPicPr>
            <a:picLocks noChangeAspect="1" noChangeArrowheads="1"/>
          </p:cNvPicPr>
          <p:nvPr/>
        </p:nvPicPr>
        <p:blipFill>
          <a:blip r:embed="rId2" cstate="print"/>
          <a:srcRect l="15866" t="4666" r="15866" b="18536"/>
          <a:stretch>
            <a:fillRect/>
          </a:stretch>
        </p:blipFill>
        <p:spPr bwMode="auto">
          <a:xfrm>
            <a:off x="5638800" y="152400"/>
            <a:ext cx="3276600" cy="29702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pPr algn="l"/>
            <a:r>
              <a:rPr lang="en-US" dirty="0" smtClean="0"/>
              <a:t>         The          </a:t>
            </a:r>
            <a:r>
              <a:rPr lang="en-US" dirty="0" err="1" smtClean="0"/>
              <a:t>Fini</a:t>
            </a:r>
            <a:r>
              <a:rPr lang="en-US" dirty="0" smtClean="0"/>
              <a:t>    </a:t>
            </a:r>
            <a:r>
              <a:rPr lang="en-US" dirty="0" err="1" smtClean="0"/>
              <a:t>sh</a:t>
            </a:r>
            <a:r>
              <a:rPr lang="en-US" dirty="0" smtClean="0"/>
              <a:t> Line</a:t>
            </a:r>
            <a:endParaRPr lang="en-US" dirty="0"/>
          </a:p>
        </p:txBody>
      </p:sp>
      <p:sp>
        <p:nvSpPr>
          <p:cNvPr id="56323" name="Rectangle 3"/>
          <p:cNvSpPr>
            <a:spLocks noGrp="1" noChangeArrowheads="1"/>
          </p:cNvSpPr>
          <p:nvPr>
            <p:ph type="body" idx="1"/>
          </p:nvPr>
        </p:nvSpPr>
        <p:spPr/>
        <p:txBody>
          <a:bodyPr/>
          <a:lstStyle/>
          <a:p>
            <a:endParaRPr lang="en-US" dirty="0" smtClean="0"/>
          </a:p>
          <a:p>
            <a:r>
              <a:rPr lang="en-US" dirty="0" smtClean="0"/>
              <a:t>Any </a:t>
            </a:r>
            <a:r>
              <a:rPr lang="en-US" dirty="0"/>
              <a:t>additional activity is beneficial</a:t>
            </a:r>
          </a:p>
          <a:p>
            <a:r>
              <a:rPr lang="en-US" dirty="0"/>
              <a:t>Start slow and gradually increase</a:t>
            </a:r>
          </a:p>
          <a:p>
            <a:r>
              <a:rPr lang="en-US" dirty="0"/>
              <a:t>Build on activities you enjoy</a:t>
            </a:r>
          </a:p>
          <a:p>
            <a:r>
              <a:rPr lang="en-US" dirty="0"/>
              <a:t>Work out with a </a:t>
            </a:r>
            <a:r>
              <a:rPr lang="en-US" dirty="0" smtClean="0"/>
              <a:t>partner or Trainer</a:t>
            </a:r>
            <a:endParaRPr lang="en-US" dirty="0"/>
          </a:p>
          <a:p>
            <a:r>
              <a:rPr lang="en-US" dirty="0"/>
              <a:t>Improve your </a:t>
            </a:r>
            <a:r>
              <a:rPr lang="en-US" dirty="0" smtClean="0"/>
              <a:t>NUTRITION!!!</a:t>
            </a:r>
            <a:endParaRPr lang="en-US" dirty="0"/>
          </a:p>
          <a:p>
            <a:pPr>
              <a:buNone/>
            </a:pPr>
            <a:endParaRPr lang="en-US" dirty="0"/>
          </a:p>
        </p:txBody>
      </p:sp>
      <p:pic>
        <p:nvPicPr>
          <p:cNvPr id="56325" name="Picture 5"/>
          <p:cNvPicPr>
            <a:picLocks noChangeAspect="1" noChangeArrowheads="1"/>
          </p:cNvPicPr>
          <p:nvPr/>
        </p:nvPicPr>
        <p:blipFill>
          <a:blip r:embed="rId2" cstate="print"/>
          <a:srcRect t="5653" b="60423"/>
          <a:stretch>
            <a:fillRect/>
          </a:stretch>
        </p:blipFill>
        <p:spPr bwMode="auto">
          <a:xfrm>
            <a:off x="2743200" y="304800"/>
            <a:ext cx="2914650"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457200"/>
            <a:ext cx="7010400" cy="1143000"/>
          </a:xfrm>
        </p:spPr>
        <p:txBody>
          <a:bodyPr>
            <a:normAutofit fontScale="90000"/>
          </a:bodyPr>
          <a:lstStyle/>
          <a:p>
            <a:r>
              <a:rPr lang="en-US" dirty="0"/>
              <a:t>What happens with </a:t>
            </a:r>
            <a:r>
              <a:rPr lang="en-US" dirty="0" smtClean="0"/>
              <a:t>weight gain and aging?</a:t>
            </a:r>
            <a:endParaRPr lang="en-US" dirty="0"/>
          </a:p>
        </p:txBody>
      </p:sp>
      <p:sp>
        <p:nvSpPr>
          <p:cNvPr id="21507" name="Rectangle 3"/>
          <p:cNvSpPr>
            <a:spLocks noGrp="1" noChangeArrowheads="1"/>
          </p:cNvSpPr>
          <p:nvPr>
            <p:ph type="body" idx="1"/>
          </p:nvPr>
        </p:nvSpPr>
        <p:spPr>
          <a:xfrm>
            <a:off x="2133600" y="1752600"/>
            <a:ext cx="6172200" cy="4114800"/>
          </a:xfrm>
        </p:spPr>
        <p:txBody>
          <a:bodyPr>
            <a:normAutofit/>
          </a:bodyPr>
          <a:lstStyle/>
          <a:p>
            <a:r>
              <a:rPr lang="en-US" b="1" dirty="0" smtClean="0"/>
              <a:t>MUSCLE</a:t>
            </a:r>
            <a:endParaRPr lang="en-US" b="1" dirty="0"/>
          </a:p>
          <a:p>
            <a:pPr lvl="1"/>
            <a:r>
              <a:rPr lang="en-US" dirty="0"/>
              <a:t>Muscle mass /Strength Decreases </a:t>
            </a:r>
          </a:p>
          <a:p>
            <a:pPr lvl="1"/>
            <a:r>
              <a:rPr lang="en-US" dirty="0"/>
              <a:t>Maintained to 5th decade</a:t>
            </a:r>
          </a:p>
          <a:p>
            <a:pPr lvl="2"/>
            <a:r>
              <a:rPr lang="en-US" dirty="0"/>
              <a:t>Decreases 15% per decade after age 50</a:t>
            </a:r>
          </a:p>
          <a:p>
            <a:pPr lvl="2"/>
            <a:r>
              <a:rPr lang="en-US" dirty="0"/>
              <a:t>Decreases 30% per decade after age 70 </a:t>
            </a:r>
          </a:p>
          <a:p>
            <a:pPr lvl="2"/>
            <a:endParaRPr lang="en-US" dirty="0"/>
          </a:p>
          <a:p>
            <a:pPr lvl="1">
              <a:buNone/>
            </a:pPr>
            <a:endParaRPr lang="en-US" dirty="0"/>
          </a:p>
          <a:p>
            <a:pPr lvl="1"/>
            <a:endParaRPr lang="en-US" dirty="0"/>
          </a:p>
          <a:p>
            <a:endParaRPr lang="en-US" dirty="0"/>
          </a:p>
          <a:p>
            <a:endParaRPr lang="en-US" dirty="0"/>
          </a:p>
          <a:p>
            <a:endParaRPr lang="en-US" dirty="0"/>
          </a:p>
        </p:txBody>
      </p:sp>
      <p:pic>
        <p:nvPicPr>
          <p:cNvPr id="21508" name="Picture 4"/>
          <p:cNvPicPr>
            <a:picLocks noChangeAspect="1" noChangeArrowheads="1"/>
          </p:cNvPicPr>
          <p:nvPr/>
        </p:nvPicPr>
        <p:blipFill>
          <a:blip r:embed="rId3" cstate="print"/>
          <a:srcRect/>
          <a:stretch>
            <a:fillRect/>
          </a:stretch>
        </p:blipFill>
        <p:spPr bwMode="auto">
          <a:xfrm>
            <a:off x="7543800" y="228600"/>
            <a:ext cx="1276183" cy="2133600"/>
          </a:xfrm>
          <a:prstGeom prst="rect">
            <a:avLst/>
          </a:prstGeom>
          <a:noFill/>
          <a:ln w="9525">
            <a:noFill/>
            <a:miter lim="800000"/>
            <a:headEnd/>
            <a:tailEnd/>
          </a:ln>
          <a:effectLst/>
        </p:spPr>
      </p:pic>
      <p:pic>
        <p:nvPicPr>
          <p:cNvPr id="21509" name="Picture 5"/>
          <p:cNvPicPr>
            <a:picLocks noChangeAspect="1" noChangeArrowheads="1"/>
          </p:cNvPicPr>
          <p:nvPr/>
        </p:nvPicPr>
        <p:blipFill>
          <a:blip r:embed="rId4" cstate="print"/>
          <a:srcRect/>
          <a:stretch>
            <a:fillRect/>
          </a:stretch>
        </p:blipFill>
        <p:spPr bwMode="auto">
          <a:xfrm>
            <a:off x="152400" y="3352800"/>
            <a:ext cx="2474913" cy="32718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762000" y="381000"/>
            <a:ext cx="7924800" cy="1143000"/>
          </a:xfrm>
        </p:spPr>
        <p:txBody>
          <a:bodyPr>
            <a:normAutofit/>
          </a:bodyPr>
          <a:lstStyle/>
          <a:p>
            <a:r>
              <a:rPr lang="en-US" dirty="0"/>
              <a:t>What happens with </a:t>
            </a:r>
            <a:r>
              <a:rPr lang="en-US" dirty="0" smtClean="0"/>
              <a:t>weight gain? </a:t>
            </a:r>
            <a:endParaRPr lang="en-US" dirty="0"/>
          </a:p>
        </p:txBody>
      </p:sp>
      <p:sp>
        <p:nvSpPr>
          <p:cNvPr id="58371" name="Rectangle 3"/>
          <p:cNvSpPr>
            <a:spLocks noGrp="1" noChangeArrowheads="1"/>
          </p:cNvSpPr>
          <p:nvPr>
            <p:ph type="body" idx="1"/>
          </p:nvPr>
        </p:nvSpPr>
        <p:spPr/>
        <p:txBody>
          <a:bodyPr/>
          <a:lstStyle/>
          <a:p>
            <a:r>
              <a:rPr lang="en-US" b="1" dirty="0" smtClean="0"/>
              <a:t>SKELETAL</a:t>
            </a:r>
            <a:endParaRPr lang="en-US" b="1" dirty="0"/>
          </a:p>
          <a:p>
            <a:pPr lvl="1"/>
            <a:r>
              <a:rPr lang="en-US" dirty="0" smtClean="0"/>
              <a:t>Decreased joint motion</a:t>
            </a:r>
          </a:p>
          <a:p>
            <a:pPr lvl="1"/>
            <a:r>
              <a:rPr lang="en-US" dirty="0" smtClean="0"/>
              <a:t>Stiffness and aches  </a:t>
            </a:r>
            <a:endParaRPr lang="en-US" dirty="0"/>
          </a:p>
          <a:p>
            <a:pPr lvl="1"/>
            <a:r>
              <a:rPr lang="en-US" dirty="0" smtClean="0"/>
              <a:t>Increased arthritis</a:t>
            </a:r>
          </a:p>
          <a:p>
            <a:pPr lvl="1">
              <a:buNone/>
            </a:pPr>
            <a:endParaRPr lang="en-US" dirty="0"/>
          </a:p>
        </p:txBody>
      </p:sp>
      <p:pic>
        <p:nvPicPr>
          <p:cNvPr id="47106" name="Picture 2" descr="http://www.medicalrf.com/_a/watermarked/0/MedRF_26572.jpg"/>
          <p:cNvPicPr>
            <a:picLocks noChangeAspect="1" noChangeArrowheads="1"/>
          </p:cNvPicPr>
          <p:nvPr/>
        </p:nvPicPr>
        <p:blipFill>
          <a:blip r:embed="rId2" cstate="print"/>
          <a:srcRect/>
          <a:stretch>
            <a:fillRect/>
          </a:stretch>
        </p:blipFill>
        <p:spPr bwMode="auto">
          <a:xfrm>
            <a:off x="5410200" y="1600200"/>
            <a:ext cx="2895600" cy="44672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with weight gain? </a:t>
            </a:r>
            <a:endParaRPr lang="en-US" dirty="0"/>
          </a:p>
        </p:txBody>
      </p:sp>
      <p:sp>
        <p:nvSpPr>
          <p:cNvPr id="3" name="Content Placeholder 2"/>
          <p:cNvSpPr>
            <a:spLocks noGrp="1"/>
          </p:cNvSpPr>
          <p:nvPr>
            <p:ph idx="1"/>
          </p:nvPr>
        </p:nvSpPr>
        <p:spPr>
          <a:xfrm>
            <a:off x="457200" y="1600200"/>
            <a:ext cx="8458200" cy="4525963"/>
          </a:xfrm>
        </p:spPr>
        <p:txBody>
          <a:bodyPr/>
          <a:lstStyle/>
          <a:p>
            <a:r>
              <a:rPr lang="en-US" b="1" dirty="0" smtClean="0"/>
              <a:t>HORMONES</a:t>
            </a:r>
          </a:p>
          <a:p>
            <a:pPr lvl="1"/>
            <a:r>
              <a:rPr lang="en-US" dirty="0" smtClean="0"/>
              <a:t>Increased </a:t>
            </a:r>
            <a:r>
              <a:rPr lang="en-US" b="1" dirty="0" smtClean="0"/>
              <a:t>INSULIN</a:t>
            </a:r>
            <a:endParaRPr lang="en-US" dirty="0" smtClean="0"/>
          </a:p>
          <a:p>
            <a:pPr lvl="2"/>
            <a:r>
              <a:rPr lang="en-US" dirty="0" smtClean="0"/>
              <a:t>storage hormone-increased FAT</a:t>
            </a:r>
          </a:p>
          <a:p>
            <a:pPr lvl="1">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with weight gain? </a:t>
            </a:r>
            <a:endParaRPr lang="en-US" dirty="0"/>
          </a:p>
        </p:txBody>
      </p:sp>
      <p:sp>
        <p:nvSpPr>
          <p:cNvPr id="3" name="Content Placeholder 2"/>
          <p:cNvSpPr>
            <a:spLocks noGrp="1"/>
          </p:cNvSpPr>
          <p:nvPr>
            <p:ph idx="1"/>
          </p:nvPr>
        </p:nvSpPr>
        <p:spPr/>
        <p:txBody>
          <a:bodyPr/>
          <a:lstStyle/>
          <a:p>
            <a:r>
              <a:rPr lang="en-US" dirty="0" smtClean="0"/>
              <a:t>Increased </a:t>
            </a:r>
            <a:r>
              <a:rPr lang="en-US" b="1" dirty="0" smtClean="0"/>
              <a:t>ESTROGEN</a:t>
            </a:r>
          </a:p>
          <a:p>
            <a:r>
              <a:rPr lang="en-US" dirty="0" smtClean="0"/>
              <a:t>FAT increases Estrogen through </a:t>
            </a:r>
            <a:r>
              <a:rPr lang="en-US" dirty="0" err="1" smtClean="0"/>
              <a:t>Aromatase</a:t>
            </a:r>
            <a:endParaRPr lang="en-US" dirty="0" smtClean="0"/>
          </a:p>
          <a:p>
            <a:pPr lvl="1"/>
            <a:r>
              <a:rPr lang="en-US" dirty="0" smtClean="0"/>
              <a:t>Bloating	Fatigue	Headaches</a:t>
            </a:r>
          </a:p>
          <a:p>
            <a:pPr lvl="1"/>
            <a:r>
              <a:rPr lang="en-US" dirty="0" smtClean="0"/>
              <a:t>Water retention	Mood swings	Irritability</a:t>
            </a:r>
          </a:p>
          <a:p>
            <a:pPr lvl="1"/>
            <a:r>
              <a:rPr lang="en-US" dirty="0" smtClean="0"/>
              <a:t>Increased Cancer	Weight gain</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with weight gain? </a:t>
            </a:r>
            <a:endParaRPr lang="en-US" dirty="0"/>
          </a:p>
        </p:txBody>
      </p:sp>
      <p:sp>
        <p:nvSpPr>
          <p:cNvPr id="3" name="Content Placeholder 2"/>
          <p:cNvSpPr>
            <a:spLocks noGrp="1"/>
          </p:cNvSpPr>
          <p:nvPr>
            <p:ph idx="1"/>
          </p:nvPr>
        </p:nvSpPr>
        <p:spPr>
          <a:xfrm>
            <a:off x="228600" y="1600200"/>
            <a:ext cx="8686800" cy="4525963"/>
          </a:xfrm>
        </p:spPr>
        <p:txBody>
          <a:bodyPr/>
          <a:lstStyle/>
          <a:p>
            <a:r>
              <a:rPr lang="en-US" dirty="0" smtClean="0"/>
              <a:t>Decreased </a:t>
            </a:r>
            <a:r>
              <a:rPr lang="en-US" b="1" dirty="0" smtClean="0"/>
              <a:t>GROWTH HORMONE/TESTOSTERONE</a:t>
            </a:r>
          </a:p>
          <a:p>
            <a:pPr lvl="1"/>
            <a:r>
              <a:rPr lang="en-US" dirty="0" smtClean="0"/>
              <a:t>Needed for metabolism and muscle growth</a:t>
            </a:r>
          </a:p>
          <a:p>
            <a:pPr lvl="1"/>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6183</TotalTime>
  <Words>1332</Words>
  <Application>Microsoft Office PowerPoint</Application>
  <PresentationFormat>On-screen Show (4:3)</PresentationFormat>
  <Paragraphs>312</Paragraphs>
  <Slides>49</Slides>
  <Notes>4</Notes>
  <HiddenSlides>2</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Office Theme</vt:lpstr>
      <vt:lpstr>Slide 1</vt:lpstr>
      <vt:lpstr>Why Should I Exercise??</vt:lpstr>
      <vt:lpstr>What happens with weight gain?</vt:lpstr>
      <vt:lpstr>What happens with weight gain?</vt:lpstr>
      <vt:lpstr>What happens with weight gain and aging?</vt:lpstr>
      <vt:lpstr>What happens with weight gain? </vt:lpstr>
      <vt:lpstr>What happens with weight gain? </vt:lpstr>
      <vt:lpstr>What happens with weight gain? </vt:lpstr>
      <vt:lpstr>What happens with weight gain? </vt:lpstr>
      <vt:lpstr>MENOPAUSE and WEIGHT GAIN</vt:lpstr>
      <vt:lpstr>BENEFITS of Exercise and Weight Loss</vt:lpstr>
      <vt:lpstr>Benefits   CARDIOVASCULAR</vt:lpstr>
      <vt:lpstr>Benefits   LEAN MUSCLE AND STRENGTH</vt:lpstr>
      <vt:lpstr>Benefits   DM Type 2</vt:lpstr>
      <vt:lpstr>Benefits   OSTEOARTHRITIS</vt:lpstr>
      <vt:lpstr>Benefits   MENTAL HEALTH</vt:lpstr>
      <vt:lpstr>Benefits   HORMONES</vt:lpstr>
      <vt:lpstr>Benefits CANCER</vt:lpstr>
      <vt:lpstr>Benefits   Other…..</vt:lpstr>
      <vt:lpstr>Is it Too Late?</vt:lpstr>
      <vt:lpstr>Before Jumping into It...</vt:lpstr>
      <vt:lpstr>  Contraindications Aerobic Exercise and Resistance Training</vt:lpstr>
      <vt:lpstr>Contraindications Aerobic Exercise and Resistance Training</vt:lpstr>
      <vt:lpstr>Do I need a Stress Test?</vt:lpstr>
      <vt:lpstr>What do I need to do?</vt:lpstr>
      <vt:lpstr>Cardiovascular</vt:lpstr>
      <vt:lpstr>Strength</vt:lpstr>
      <vt:lpstr>Balance and Flexibility</vt:lpstr>
      <vt:lpstr>How should I start aerobic training?</vt:lpstr>
      <vt:lpstr>Moderate Aerobic Exercise</vt:lpstr>
      <vt:lpstr>Moderate Aerobic Exercise</vt:lpstr>
      <vt:lpstr>Moderate Aerobic Exercise</vt:lpstr>
      <vt:lpstr>Moderate Aerobic Exercise</vt:lpstr>
      <vt:lpstr>What about starting weight training?</vt:lpstr>
      <vt:lpstr>What a about stretch and balance program?</vt:lpstr>
      <vt:lpstr>Oh, I can’t do that….</vt:lpstr>
      <vt:lpstr>Road Block 1 Self-efficacy: Can I do it?</vt:lpstr>
      <vt:lpstr>Road Block 2 Attitude</vt:lpstr>
      <vt:lpstr>Road Block 3  Discomfort</vt:lpstr>
      <vt:lpstr>Road Block 4 Disability</vt:lpstr>
      <vt:lpstr>Road Block 5 Poor Balance/Ataxia</vt:lpstr>
      <vt:lpstr>Road Block 6 Fear of Injury</vt:lpstr>
      <vt:lpstr>Road Block 8 Habit</vt:lpstr>
      <vt:lpstr>Road Block 9 Environmental factors</vt:lpstr>
      <vt:lpstr>Road Block 10 Illness/Fatigue</vt:lpstr>
      <vt:lpstr>What about my meds?</vt:lpstr>
      <vt:lpstr>   MD FIT         Mode:  Pick activities you enjoy      Strength, Endurance, Flexibility            Duration:  30 to 40 minutes  Frequency:  Most days of the week  Intensity:  Low to high depending on fitness  Timely Follow up:  See physician for                monitoring and encouragement JBaumgartner</vt:lpstr>
      <vt:lpstr>Call your doctor...</vt:lpstr>
      <vt:lpstr>         The          Fini    sh 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Rejuv JR</cp:lastModifiedBy>
  <cp:revision>14</cp:revision>
  <dcterms:created xsi:type="dcterms:W3CDTF">2010-04-26T19:02:10Z</dcterms:created>
  <dcterms:modified xsi:type="dcterms:W3CDTF">2012-12-29T21:26:30Z</dcterms:modified>
</cp:coreProperties>
</file>