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0" r:id="rId6"/>
    <p:sldId id="263" r:id="rId7"/>
    <p:sldId id="267" r:id="rId8"/>
    <p:sldId id="266" r:id="rId9"/>
    <p:sldId id="262" r:id="rId10"/>
    <p:sldId id="258" r:id="rId11"/>
    <p:sldId id="260" r:id="rId12"/>
    <p:sldId id="268" r:id="rId13"/>
    <p:sldId id="269"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0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2DB55-43F1-4AD3-971A-C2BADE64ABBF}" v="291" dt="2022-11-16T21:34:03.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27" autoAdjust="0"/>
  </p:normalViewPr>
  <p:slideViewPr>
    <p:cSldViewPr snapToGrid="0">
      <p:cViewPr varScale="1">
        <p:scale>
          <a:sx n="68" d="100"/>
          <a:sy n="68" d="100"/>
        </p:scale>
        <p:origin x="7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CED2-6D48-06B3-D510-84DCEC206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204468-146A-3507-9868-45D80DF368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478CE0-BAC4-D6D3-BB7E-3E4D6A90B97B}"/>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5" name="Footer Placeholder 4">
            <a:extLst>
              <a:ext uri="{FF2B5EF4-FFF2-40B4-BE49-F238E27FC236}">
                <a16:creationId xmlns:a16="http://schemas.microsoft.com/office/drawing/2014/main" id="{F83DC403-5D9B-80EE-D435-32DCAAE57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65003-7DCE-9CAA-4488-62CE231E9A04}"/>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3783481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C1BE-6BF0-9B98-1F27-1D98E3D5C7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BB7DB2-766C-93F7-A1AA-C9B73DBCF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4A523-D4F8-5ADA-E81B-C853922B5BF2}"/>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5" name="Footer Placeholder 4">
            <a:extLst>
              <a:ext uri="{FF2B5EF4-FFF2-40B4-BE49-F238E27FC236}">
                <a16:creationId xmlns:a16="http://schemas.microsoft.com/office/drawing/2014/main" id="{30F9C892-2462-4E00-EB07-657971749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F53CE-FE02-ACAD-4CEE-9A7A26C470EF}"/>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113448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99B59-1CFC-B3C3-B58B-E43BB5F42A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C5859C-967A-DC3B-5934-C9F18AC2F4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8F20F-3E26-9148-98CA-A7B4BDAAA4AD}"/>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5" name="Footer Placeholder 4">
            <a:extLst>
              <a:ext uri="{FF2B5EF4-FFF2-40B4-BE49-F238E27FC236}">
                <a16:creationId xmlns:a16="http://schemas.microsoft.com/office/drawing/2014/main" id="{D0E72418-2B65-E76D-29EA-7665EA209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A23B1-628B-3A23-2B58-B30DFA40A7D7}"/>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232084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1F640-01BD-95AA-E5F8-3544B427FE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66D15-BB34-A9FF-B162-A9F888D95F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5BB06-74B3-57D6-5EB2-1682D3E80014}"/>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5" name="Footer Placeholder 4">
            <a:extLst>
              <a:ext uri="{FF2B5EF4-FFF2-40B4-BE49-F238E27FC236}">
                <a16:creationId xmlns:a16="http://schemas.microsoft.com/office/drawing/2014/main" id="{C5ADA731-7436-7737-A2FC-9519D0CB7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4FF6D-EFC8-8B62-D15B-590C22A61886}"/>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105520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AA96-C4CB-B901-138E-A3A277523E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147B21-ABF0-F308-63C7-599BE3902D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B87A0-18F1-4805-A2FF-F2EF6C2F3184}"/>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5" name="Footer Placeholder 4">
            <a:extLst>
              <a:ext uri="{FF2B5EF4-FFF2-40B4-BE49-F238E27FC236}">
                <a16:creationId xmlns:a16="http://schemas.microsoft.com/office/drawing/2014/main" id="{882AD2C5-02C8-6FB5-A0D7-DD8C13A9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21E61-2172-FA23-9457-4E528CCF683B}"/>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3324380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0CD84-033B-0395-0488-D6E3205C7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4A244-701F-2BFE-8243-9B869E6B1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1D4-DE2A-F6D9-47A9-24368A0B30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785A8-8F23-207C-D3AF-96CF31ECEA50}"/>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6" name="Footer Placeholder 5">
            <a:extLst>
              <a:ext uri="{FF2B5EF4-FFF2-40B4-BE49-F238E27FC236}">
                <a16:creationId xmlns:a16="http://schemas.microsoft.com/office/drawing/2014/main" id="{1397963A-D5B6-FACB-1BF6-67298A6B6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BB616-CBD4-27AB-8EDD-A09A8F6F7EB0}"/>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3202385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7843-CAA0-827E-04F8-8892B4A40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42532-72A6-E479-83DC-9BAFF2D1B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6DC0C2-30DD-D8C5-9B3B-13B06B0397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DEA96-146E-5131-252B-9DB3CBA69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459A1-3BC1-CDAA-9001-0C29276295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050BC3-93B0-B922-C7F3-EBA7AA49EA82}"/>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8" name="Footer Placeholder 7">
            <a:extLst>
              <a:ext uri="{FF2B5EF4-FFF2-40B4-BE49-F238E27FC236}">
                <a16:creationId xmlns:a16="http://schemas.microsoft.com/office/drawing/2014/main" id="{DACAB148-7EE6-7E19-87E3-61C5504963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5847FB-C08D-E4AC-0077-D10D20C082F1}"/>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62998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7A87-BB52-4DAA-8EBF-52951C7710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F7666-3D4D-2A72-73F2-9EB3D816EDB8}"/>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4" name="Footer Placeholder 3">
            <a:extLst>
              <a:ext uri="{FF2B5EF4-FFF2-40B4-BE49-F238E27FC236}">
                <a16:creationId xmlns:a16="http://schemas.microsoft.com/office/drawing/2014/main" id="{A698DC1F-916C-6264-75A4-7AF076FA4D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6B9355-01A2-BC99-9A5D-58DA95F72FB0}"/>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113387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B6AB5-B37D-2CDB-1451-851B80F69529}"/>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3" name="Footer Placeholder 2">
            <a:extLst>
              <a:ext uri="{FF2B5EF4-FFF2-40B4-BE49-F238E27FC236}">
                <a16:creationId xmlns:a16="http://schemas.microsoft.com/office/drawing/2014/main" id="{66EBFD44-DA95-67B7-1BA3-0EF873B51E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FBEBB3-815D-AE71-6AF8-23D22B981875}"/>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199617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0964-8537-66E5-F5CE-23D8BA784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32A639-D38E-CFCB-35B8-C2D0C9DF10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8652B5-013F-13AA-FE49-E79B6976E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1B2B4-10D5-58A5-6A94-D62EF09D9F34}"/>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6" name="Footer Placeholder 5">
            <a:extLst>
              <a:ext uri="{FF2B5EF4-FFF2-40B4-BE49-F238E27FC236}">
                <a16:creationId xmlns:a16="http://schemas.microsoft.com/office/drawing/2014/main" id="{E106F402-CD84-D40E-DF94-5C37AD98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FD690-274E-4EE3-D8AA-1303ED56E02E}"/>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117629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A599-B629-5FA6-0A46-22F518966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6C7563-F823-E7AC-41AF-22F04EFC03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D1C5D-3D9D-7796-A538-71C86A7BA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543CF-BEBC-8CC7-DE81-F6E040CF8E3D}"/>
              </a:ext>
            </a:extLst>
          </p:cNvPr>
          <p:cNvSpPr>
            <a:spLocks noGrp="1"/>
          </p:cNvSpPr>
          <p:nvPr>
            <p:ph type="dt" sz="half" idx="10"/>
          </p:nvPr>
        </p:nvSpPr>
        <p:spPr/>
        <p:txBody>
          <a:bodyPr/>
          <a:lstStyle/>
          <a:p>
            <a:fld id="{F8037536-0917-4045-9967-2A4715F8B984}" type="datetimeFigureOut">
              <a:rPr lang="en-US" smtClean="0"/>
              <a:t>11/17/2022</a:t>
            </a:fld>
            <a:endParaRPr lang="en-US"/>
          </a:p>
        </p:txBody>
      </p:sp>
      <p:sp>
        <p:nvSpPr>
          <p:cNvPr id="6" name="Footer Placeholder 5">
            <a:extLst>
              <a:ext uri="{FF2B5EF4-FFF2-40B4-BE49-F238E27FC236}">
                <a16:creationId xmlns:a16="http://schemas.microsoft.com/office/drawing/2014/main" id="{F7E5C463-69BB-428F-AFD5-4CC09ABE0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53EB6-BA14-30D5-956A-146FDCF4CB18}"/>
              </a:ext>
            </a:extLst>
          </p:cNvPr>
          <p:cNvSpPr>
            <a:spLocks noGrp="1"/>
          </p:cNvSpPr>
          <p:nvPr>
            <p:ph type="sldNum" sz="quarter" idx="12"/>
          </p:nvPr>
        </p:nvSpPr>
        <p:spPr/>
        <p:txBody>
          <a:bodyPr/>
          <a:lstStyle/>
          <a:p>
            <a:fld id="{2B7074E4-3A20-4426-ADB6-27692B46C98C}" type="slidenum">
              <a:rPr lang="en-US" smtClean="0"/>
              <a:t>‹#›</a:t>
            </a:fld>
            <a:endParaRPr lang="en-US"/>
          </a:p>
        </p:txBody>
      </p:sp>
    </p:spTree>
    <p:extLst>
      <p:ext uri="{BB962C8B-B14F-4D97-AF65-F5344CB8AC3E}">
        <p14:creationId xmlns:p14="http://schemas.microsoft.com/office/powerpoint/2010/main" val="747713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74CF80-84ED-4A50-5AA1-1CBCE8E6E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4C9DA-97D3-06AD-9457-6B5AE29682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5124C-F6E6-EE8E-12C5-524516DCF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37536-0917-4045-9967-2A4715F8B984}" type="datetimeFigureOut">
              <a:rPr lang="en-US" smtClean="0"/>
              <a:t>11/17/2022</a:t>
            </a:fld>
            <a:endParaRPr lang="en-US"/>
          </a:p>
        </p:txBody>
      </p:sp>
      <p:sp>
        <p:nvSpPr>
          <p:cNvPr id="5" name="Footer Placeholder 4">
            <a:extLst>
              <a:ext uri="{FF2B5EF4-FFF2-40B4-BE49-F238E27FC236}">
                <a16:creationId xmlns:a16="http://schemas.microsoft.com/office/drawing/2014/main" id="{44E8D3DF-9F97-184E-864B-6FCB5F8BE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A09174-68B9-D02D-E089-461443278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074E4-3A20-4426-ADB6-27692B46C98C}" type="slidenum">
              <a:rPr lang="en-US" smtClean="0"/>
              <a:t>‹#›</a:t>
            </a:fld>
            <a:endParaRPr lang="en-US"/>
          </a:p>
        </p:txBody>
      </p:sp>
    </p:spTree>
    <p:extLst>
      <p:ext uri="{BB962C8B-B14F-4D97-AF65-F5344CB8AC3E}">
        <p14:creationId xmlns:p14="http://schemas.microsoft.com/office/powerpoint/2010/main" val="98094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hyperlink" Target="https://www.stcloudstate.edu/gradadmissions/apply-now.aspx"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5C2B4B-9243-A16B-3E25-FA6EC2AD7912}"/>
              </a:ext>
            </a:extLst>
          </p:cNvPr>
          <p:cNvSpPr/>
          <p:nvPr/>
        </p:nvSpPr>
        <p:spPr>
          <a:xfrm>
            <a:off x="1152939" y="0"/>
            <a:ext cx="5274365" cy="6858000"/>
          </a:xfrm>
          <a:prstGeom prst="rect">
            <a:avLst/>
          </a:prstGeom>
          <a:solidFill>
            <a:srgbClr val="CD104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58FEA-A5EF-62CD-9D83-A0AFBA0A1F67}"/>
              </a:ext>
            </a:extLst>
          </p:cNvPr>
          <p:cNvSpPr>
            <a:spLocks noGrp="1"/>
          </p:cNvSpPr>
          <p:nvPr>
            <p:ph type="ctrTitle"/>
          </p:nvPr>
        </p:nvSpPr>
        <p:spPr>
          <a:xfrm>
            <a:off x="1338469" y="1026089"/>
            <a:ext cx="4903303" cy="4469848"/>
          </a:xfrm>
        </p:spPr>
        <p:txBody>
          <a:bodyPr>
            <a:normAutofit fontScale="90000"/>
          </a:bodyPr>
          <a:lstStyle/>
          <a:p>
            <a:r>
              <a:rPr lang="en-US" b="1" dirty="0">
                <a:latin typeface="Arial" panose="020B0604020202020204" pitchFamily="34" charset="0"/>
                <a:cs typeface="Arial" panose="020B0604020202020204" pitchFamily="34" charset="0"/>
              </a:rPr>
              <a:t>Masters of </a:t>
            </a:r>
            <a:r>
              <a:rPr lang="en-US" b="1" dirty="0">
                <a:solidFill>
                  <a:schemeClr val="bg1"/>
                </a:solidFill>
                <a:latin typeface="Arial" panose="020B0604020202020204" pitchFamily="34" charset="0"/>
                <a:cs typeface="Arial" panose="020B0604020202020204" pitchFamily="34" charset="0"/>
              </a:rPr>
              <a:t>Sports Management:</a:t>
            </a:r>
            <a:br>
              <a:rPr lang="en-US" b="1" dirty="0">
                <a:solidFill>
                  <a:schemeClr val="bg1"/>
                </a:solidFill>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Athletic</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Coaching Concentration</a:t>
            </a:r>
          </a:p>
        </p:txBody>
      </p:sp>
      <p:pic>
        <p:nvPicPr>
          <p:cNvPr id="10" name="Picture 9" descr="Logo, company name&#10;&#10;Description automatically generated">
            <a:extLst>
              <a:ext uri="{FF2B5EF4-FFF2-40B4-BE49-F238E27FC236}">
                <a16:creationId xmlns:a16="http://schemas.microsoft.com/office/drawing/2014/main" id="{84DC6CAB-E310-B011-B026-7DD37C07E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168" y="2001079"/>
            <a:ext cx="5112111" cy="2519868"/>
          </a:xfrm>
          <a:prstGeom prst="rect">
            <a:avLst/>
          </a:prstGeom>
        </p:spPr>
      </p:pic>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6916" y="5977420"/>
            <a:ext cx="487363" cy="487363"/>
          </a:xfrm>
          <a:prstGeom prst="rect">
            <a:avLst/>
          </a:prstGeom>
        </p:spPr>
      </p:pic>
    </p:spTree>
    <p:extLst>
      <p:ext uri="{BB962C8B-B14F-4D97-AF65-F5344CB8AC3E}">
        <p14:creationId xmlns:p14="http://schemas.microsoft.com/office/powerpoint/2010/main" val="421928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62"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52B2666-5185-B5DB-2178-AC30822C2595}"/>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07F9A250-6C44-1A33-A628-929D7C152985}"/>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Follow Us!</a:t>
            </a:r>
          </a:p>
        </p:txBody>
      </p:sp>
      <p:sp>
        <p:nvSpPr>
          <p:cNvPr id="3" name="Content Placeholder 2">
            <a:extLst>
              <a:ext uri="{FF2B5EF4-FFF2-40B4-BE49-F238E27FC236}">
                <a16:creationId xmlns:a16="http://schemas.microsoft.com/office/drawing/2014/main" id="{3843442F-5F99-C42E-F11D-9A24D2D9275F}"/>
              </a:ext>
            </a:extLst>
          </p:cNvPr>
          <p:cNvSpPr>
            <a:spLocks noGrp="1"/>
          </p:cNvSpPr>
          <p:nvPr>
            <p:ph idx="1"/>
          </p:nvPr>
        </p:nvSpPr>
        <p:spPr>
          <a:xfrm>
            <a:off x="1268347" y="1813745"/>
            <a:ext cx="6153443" cy="4351338"/>
          </a:xfrm>
        </p:spPr>
        <p:txBody>
          <a:bodyPr>
            <a:normAutofit/>
          </a:bodyPr>
          <a:lstStyle/>
          <a:p>
            <a:r>
              <a:rPr lang="en-US" sz="2400">
                <a:latin typeface="Roboto" panose="02000000000000000000" pitchFamily="2" charset="0"/>
                <a:ea typeface="Roboto" panose="02000000000000000000" pitchFamily="2" charset="0"/>
                <a:cs typeface="Times New Roman" panose="02020603050405020304" pitchFamily="18" charset="0"/>
              </a:rPr>
              <a:t>Instagram - @scsukinesiology</a:t>
            </a:r>
          </a:p>
          <a:p>
            <a:endParaRPr lang="en-US" sz="2400">
              <a:latin typeface="Roboto" panose="02000000000000000000" pitchFamily="2" charset="0"/>
              <a:ea typeface="Roboto" panose="02000000000000000000" pitchFamily="2" charset="0"/>
              <a:cs typeface="Times New Roman" panose="02020603050405020304" pitchFamily="18" charset="0"/>
            </a:endParaRPr>
          </a:p>
          <a:p>
            <a:r>
              <a:rPr lang="en-US" sz="2400">
                <a:latin typeface="Roboto" panose="02000000000000000000" pitchFamily="2" charset="0"/>
                <a:ea typeface="Roboto" panose="02000000000000000000" pitchFamily="2" charset="0"/>
                <a:cs typeface="Times New Roman" panose="02020603050405020304" pitchFamily="18" charset="0"/>
              </a:rPr>
              <a:t>Facebook –</a:t>
            </a:r>
            <a:r>
              <a:rPr lang="en-US" sz="2000">
                <a:latin typeface="Roboto" panose="02000000000000000000" pitchFamily="2" charset="0"/>
                <a:ea typeface="Roboto" panose="02000000000000000000" pitchFamily="2" charset="0"/>
                <a:cs typeface="Times New Roman" panose="02020603050405020304" pitchFamily="18" charset="0"/>
              </a:rPr>
              <a:t> </a:t>
            </a:r>
            <a:r>
              <a:rPr lang="en-US" sz="2200">
                <a:latin typeface="Roboto" panose="02000000000000000000" pitchFamily="2" charset="0"/>
                <a:ea typeface="Roboto" panose="02000000000000000000" pitchFamily="2" charset="0"/>
                <a:cs typeface="Times New Roman" panose="02020603050405020304" pitchFamily="18" charset="0"/>
              </a:rPr>
              <a:t>SCSU Department of Kinesiology</a:t>
            </a:r>
          </a:p>
          <a:p>
            <a:endParaRPr lang="en-US" sz="2400">
              <a:latin typeface="Roboto" panose="02000000000000000000" pitchFamily="2" charset="0"/>
              <a:ea typeface="Roboto" panose="02000000000000000000" pitchFamily="2" charset="0"/>
              <a:cs typeface="Times New Roman" panose="02020603050405020304" pitchFamily="18" charset="0"/>
            </a:endParaRPr>
          </a:p>
          <a:p>
            <a:r>
              <a:rPr lang="en-US" sz="2400">
                <a:latin typeface="Roboto" panose="02000000000000000000" pitchFamily="2" charset="0"/>
                <a:ea typeface="Roboto" panose="02000000000000000000" pitchFamily="2" charset="0"/>
                <a:cs typeface="Times New Roman" panose="02020603050405020304" pitchFamily="18" charset="0"/>
              </a:rPr>
              <a:t>TikTok  - @scsukinesiology</a:t>
            </a:r>
          </a:p>
          <a:p>
            <a:endParaRPr lang="en-US" sz="2400">
              <a:latin typeface="Times New Roman" panose="02020603050405020304" pitchFamily="18" charset="0"/>
              <a:cs typeface="Times New Roman" panose="02020603050405020304" pitchFamily="18" charset="0"/>
            </a:endParaRPr>
          </a:p>
          <a:p>
            <a:endParaRPr lang="en-US" sz="2400"/>
          </a:p>
        </p:txBody>
      </p:sp>
      <p:pic>
        <p:nvPicPr>
          <p:cNvPr id="3074" name="Picture 2" descr="Facebook Logo and symbol, meaning, history, PNG, brand">
            <a:extLst>
              <a:ext uri="{FF2B5EF4-FFF2-40B4-BE49-F238E27FC236}">
                <a16:creationId xmlns:a16="http://schemas.microsoft.com/office/drawing/2014/main" id="{21224CA2-2B1C-CCC4-1F2B-435805E48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854" b="5908"/>
          <a:stretch/>
        </p:blipFill>
        <p:spPr bwMode="auto">
          <a:xfrm>
            <a:off x="815249" y="2642837"/>
            <a:ext cx="906195" cy="6487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stagram Logo and symbol, meaning, history, PNG, brand">
            <a:extLst>
              <a:ext uri="{FF2B5EF4-FFF2-40B4-BE49-F238E27FC236}">
                <a16:creationId xmlns:a16="http://schemas.microsoft.com/office/drawing/2014/main" id="{54456DB1-48CD-60EB-E1C8-C3D9076EE1F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1091" y="1690688"/>
            <a:ext cx="1153303" cy="6487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ikTok App Icon Logo PNG Vector (SVG) Free Download">
            <a:extLst>
              <a:ext uri="{FF2B5EF4-FFF2-40B4-BE49-F238E27FC236}">
                <a16:creationId xmlns:a16="http://schemas.microsoft.com/office/drawing/2014/main" id="{B12851A8-262E-7F77-2B34-6C669C16C16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15910" y="3570976"/>
            <a:ext cx="580458" cy="5804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CF1FF456-C9C3-9282-7850-5B5534B0A8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2052" name="Picture 4" descr="Untitled photo">
            <a:extLst>
              <a:ext uri="{FF2B5EF4-FFF2-40B4-BE49-F238E27FC236}">
                <a16:creationId xmlns:a16="http://schemas.microsoft.com/office/drawing/2014/main" id="{A11F6E9B-773B-6842-D014-D6AF20C59B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781" t="18183" r="12082"/>
          <a:stretch/>
        </p:blipFill>
        <p:spPr bwMode="auto">
          <a:xfrm>
            <a:off x="7529146" y="1379265"/>
            <a:ext cx="4074001" cy="382461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5B81870D-C640-ADA8-F379-4E1A27E02D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6034494"/>
            <a:ext cx="609600" cy="609600"/>
          </a:xfrm>
          <a:prstGeom prst="rect">
            <a:avLst/>
          </a:prstGeom>
        </p:spPr>
      </p:pic>
    </p:spTree>
    <p:extLst>
      <p:ext uri="{BB962C8B-B14F-4D97-AF65-F5344CB8AC3E}">
        <p14:creationId xmlns:p14="http://schemas.microsoft.com/office/powerpoint/2010/main" val="858301789"/>
      </p:ext>
    </p:extLst>
  </p:cSld>
  <p:clrMapOvr>
    <a:masterClrMapping/>
  </p:clrMapOvr>
  <mc:AlternateContent xmlns:mc="http://schemas.openxmlformats.org/markup-compatibility/2006" xmlns:p14="http://schemas.microsoft.com/office/powerpoint/2010/main">
    <mc:Choice Requires="p14">
      <p:transition spd="slow" p14:dur="2000" advTm="15743"/>
    </mc:Choice>
    <mc:Fallback xmlns="">
      <p:transition spd="slow" advTm="1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FE109811-F376-A854-C149-666E5D7928C9}"/>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10" name="Rectangle 9">
            <a:extLst>
              <a:ext uri="{FF2B5EF4-FFF2-40B4-BE49-F238E27FC236}">
                <a16:creationId xmlns:a16="http://schemas.microsoft.com/office/drawing/2014/main" id="{4C589ED5-59E8-FF37-A87C-225EBF89E241}"/>
              </a:ext>
            </a:extLst>
          </p:cNvPr>
          <p:cNvSpPr/>
          <p:nvPr/>
        </p:nvSpPr>
        <p:spPr>
          <a:xfrm>
            <a:off x="6394008" y="848139"/>
            <a:ext cx="5456265" cy="5491154"/>
          </a:xfrm>
          <a:prstGeom prst="rect">
            <a:avLst/>
          </a:prstGeom>
          <a:solidFill>
            <a:srgbClr val="CD10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1420C7-DC23-0066-1ED4-96028A911413}"/>
              </a:ext>
            </a:extLst>
          </p:cNvPr>
          <p:cNvSpPr>
            <a:spLocks noGrp="1"/>
          </p:cNvSpPr>
          <p:nvPr>
            <p:ph type="title"/>
          </p:nvPr>
        </p:nvSpPr>
        <p:spPr>
          <a:xfrm>
            <a:off x="838199" y="365125"/>
            <a:ext cx="5628861" cy="1325563"/>
          </a:xfrm>
        </p:spPr>
        <p:txBody>
          <a:bodyPr/>
          <a:lstStyle/>
          <a:p>
            <a:r>
              <a:rPr lang="en-US" b="1">
                <a:latin typeface="Arial" panose="020B0604020202020204" pitchFamily="34" charset="0"/>
                <a:cs typeface="Arial" panose="020B0604020202020204" pitchFamily="34" charset="0"/>
              </a:rPr>
              <a:t>Contact Information</a:t>
            </a:r>
          </a:p>
        </p:txBody>
      </p:sp>
      <p:sp>
        <p:nvSpPr>
          <p:cNvPr id="3" name="Content Placeholder 2">
            <a:extLst>
              <a:ext uri="{FF2B5EF4-FFF2-40B4-BE49-F238E27FC236}">
                <a16:creationId xmlns:a16="http://schemas.microsoft.com/office/drawing/2014/main" id="{7DF0DEEA-A525-B834-CE8C-614AA1DEF332}"/>
              </a:ext>
            </a:extLst>
          </p:cNvPr>
          <p:cNvSpPr>
            <a:spLocks noGrp="1"/>
          </p:cNvSpPr>
          <p:nvPr>
            <p:ph idx="1"/>
          </p:nvPr>
        </p:nvSpPr>
        <p:spPr>
          <a:xfrm>
            <a:off x="838200" y="1825625"/>
            <a:ext cx="5105397" cy="4351338"/>
          </a:xfrm>
        </p:spPr>
        <p:txBody>
          <a:bodyPr>
            <a:normAutofit fontScale="92500" lnSpcReduction="10000"/>
          </a:bodyPr>
          <a:lstStyle/>
          <a:p>
            <a:r>
              <a:rPr lang="en-US" b="1">
                <a:solidFill>
                  <a:srgbClr val="CD1041"/>
                </a:solidFill>
                <a:latin typeface="Roboto" panose="02000000000000000000" pitchFamily="2" charset="0"/>
                <a:ea typeface="Roboto" panose="02000000000000000000" pitchFamily="2" charset="0"/>
                <a:cs typeface="Times New Roman" panose="02020603050405020304" pitchFamily="18" charset="0"/>
              </a:rPr>
              <a:t>Office Phone</a:t>
            </a:r>
          </a:p>
          <a:p>
            <a:pPr lvl="1"/>
            <a:r>
              <a:rPr lang="en-US"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320-308-4251</a:t>
            </a:r>
            <a:endParaRPr lang="en-US">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r>
              <a:rPr lang="en-US" b="1" i="0" u="none" strike="noStrike">
                <a:solidFill>
                  <a:srgbClr val="CD1041"/>
                </a:solidFill>
                <a:effectLst/>
                <a:latin typeface="Roboto" panose="02000000000000000000" pitchFamily="2" charset="0"/>
                <a:ea typeface="Roboto" panose="02000000000000000000" pitchFamily="2" charset="0"/>
                <a:cs typeface="Times New Roman" panose="02020603050405020304" pitchFamily="18" charset="0"/>
              </a:rPr>
              <a:t>Email</a:t>
            </a:r>
          </a:p>
          <a:p>
            <a:pPr lvl="1"/>
            <a:r>
              <a:rPr lang="en-US" b="1">
                <a:solidFill>
                  <a:srgbClr val="000000"/>
                </a:solidFill>
                <a:latin typeface="Roboto" panose="02000000000000000000" pitchFamily="2" charset="0"/>
                <a:ea typeface="Roboto" panose="02000000000000000000" pitchFamily="2" charset="0"/>
                <a:cs typeface="Times New Roman" panose="02020603050405020304" pitchFamily="18" charset="0"/>
              </a:rPr>
              <a:t>Office</a:t>
            </a:r>
          </a:p>
          <a:p>
            <a:pPr lvl="2"/>
            <a:r>
              <a:rPr lang="en-US">
                <a:solidFill>
                  <a:srgbClr val="000000"/>
                </a:solidFill>
                <a:latin typeface="Roboto" panose="02000000000000000000" pitchFamily="2" charset="0"/>
                <a:ea typeface="Roboto" panose="02000000000000000000" pitchFamily="2" charset="0"/>
                <a:cs typeface="Times New Roman" panose="02020603050405020304" pitchFamily="18" charset="0"/>
              </a:rPr>
              <a:t>kinesiology@stcloudstate.edu</a:t>
            </a:r>
            <a:endParaRPr lang="en-US" b="1">
              <a:solidFill>
                <a:srgbClr val="000000"/>
              </a:solidFill>
              <a:latin typeface="Roboto" panose="02000000000000000000" pitchFamily="2" charset="0"/>
              <a:ea typeface="Roboto" panose="02000000000000000000" pitchFamily="2" charset="0"/>
              <a:cs typeface="Times New Roman" panose="02020603050405020304" pitchFamily="18" charset="0"/>
            </a:endParaRPr>
          </a:p>
          <a:p>
            <a:pPr lvl="1"/>
            <a:r>
              <a:rPr lang="en-US" b="1">
                <a:solidFill>
                  <a:srgbClr val="000000"/>
                </a:solidFill>
                <a:latin typeface="Roboto" panose="02000000000000000000" pitchFamily="2" charset="0"/>
                <a:ea typeface="Roboto" panose="02000000000000000000" pitchFamily="2" charset="0"/>
                <a:cs typeface="Times New Roman" panose="02020603050405020304" pitchFamily="18" charset="0"/>
              </a:rPr>
              <a:t>Dr. Paula </a:t>
            </a:r>
            <a:r>
              <a:rPr lang="en-US" b="1" err="1">
                <a:solidFill>
                  <a:srgbClr val="000000"/>
                </a:solidFill>
                <a:latin typeface="Roboto" panose="02000000000000000000" pitchFamily="2" charset="0"/>
                <a:ea typeface="Roboto" panose="02000000000000000000" pitchFamily="2" charset="0"/>
                <a:cs typeface="Times New Roman" panose="02020603050405020304" pitchFamily="18" charset="0"/>
              </a:rPr>
              <a:t>U’Ren</a:t>
            </a:r>
            <a:endParaRPr lang="en-US" b="1">
              <a:solidFill>
                <a:srgbClr val="000000"/>
              </a:solidFill>
              <a:latin typeface="Roboto" panose="02000000000000000000" pitchFamily="2" charset="0"/>
              <a:ea typeface="Roboto" panose="02000000000000000000" pitchFamily="2" charset="0"/>
              <a:cs typeface="Times New Roman" panose="02020603050405020304" pitchFamily="18" charset="0"/>
            </a:endParaRPr>
          </a:p>
          <a:p>
            <a:pPr lvl="2"/>
            <a:r>
              <a:rPr lang="en-US">
                <a:latin typeface="Roboto" panose="02000000000000000000" pitchFamily="2" charset="0"/>
                <a:ea typeface="Roboto" panose="02000000000000000000" pitchFamily="2" charset="0"/>
                <a:cs typeface="Times New Roman" panose="02020603050405020304" pitchFamily="18" charset="0"/>
              </a:rPr>
              <a:t>pjuren@stcloudstate.edu</a:t>
            </a:r>
            <a:endParaRPr lang="en-US" b="1">
              <a:latin typeface="Roboto" panose="02000000000000000000" pitchFamily="2" charset="0"/>
              <a:ea typeface="Roboto" panose="02000000000000000000" pitchFamily="2" charset="0"/>
              <a:cs typeface="Times New Roman" panose="02020603050405020304" pitchFamily="18" charset="0"/>
            </a:endParaRPr>
          </a:p>
          <a:p>
            <a:pPr lvl="1"/>
            <a:r>
              <a:rPr lang="en-US" b="1">
                <a:solidFill>
                  <a:srgbClr val="000000"/>
                </a:solidFill>
                <a:latin typeface="Roboto" panose="02000000000000000000" pitchFamily="2" charset="0"/>
                <a:ea typeface="Roboto" panose="02000000000000000000" pitchFamily="2" charset="0"/>
                <a:cs typeface="Times New Roman" panose="02020603050405020304" pitchFamily="18" charset="0"/>
              </a:rPr>
              <a:t>Dr. Lori </a:t>
            </a:r>
            <a:r>
              <a:rPr lang="en-US" b="1" err="1">
                <a:solidFill>
                  <a:srgbClr val="000000"/>
                </a:solidFill>
                <a:latin typeface="Roboto" panose="02000000000000000000" pitchFamily="2" charset="0"/>
                <a:ea typeface="Roboto" panose="02000000000000000000" pitchFamily="2" charset="0"/>
                <a:cs typeface="Times New Roman" panose="02020603050405020304" pitchFamily="18" charset="0"/>
              </a:rPr>
              <a:t>Ulferts</a:t>
            </a:r>
            <a:endParaRPr lang="en-US" b="1">
              <a:solidFill>
                <a:srgbClr val="000000"/>
              </a:solidFill>
              <a:latin typeface="Roboto" panose="02000000000000000000" pitchFamily="2" charset="0"/>
              <a:ea typeface="Roboto" panose="02000000000000000000" pitchFamily="2" charset="0"/>
              <a:cs typeface="Times New Roman" panose="02020603050405020304" pitchFamily="18" charset="0"/>
            </a:endParaRPr>
          </a:p>
          <a:p>
            <a:pPr lvl="2"/>
            <a:r>
              <a:rPr lang="en-US">
                <a:latin typeface="Roboto" panose="02000000000000000000" pitchFamily="2" charset="0"/>
                <a:ea typeface="Roboto" panose="02000000000000000000" pitchFamily="2" charset="0"/>
                <a:cs typeface="Times New Roman" panose="02020603050405020304" pitchFamily="18" charset="0"/>
              </a:rPr>
              <a:t>lkulferts@stcloudstate.edu</a:t>
            </a:r>
            <a:endParaRPr lang="en-US" b="1">
              <a:latin typeface="Roboto" panose="02000000000000000000" pitchFamily="2" charset="0"/>
              <a:ea typeface="Roboto" panose="02000000000000000000" pitchFamily="2" charset="0"/>
              <a:cs typeface="Times New Roman" panose="02020603050405020304" pitchFamily="18" charset="0"/>
            </a:endParaRPr>
          </a:p>
          <a:p>
            <a:r>
              <a:rPr lang="en-US" b="1" i="0" u="none" strike="noStrike">
                <a:solidFill>
                  <a:srgbClr val="CD1041"/>
                </a:solidFill>
                <a:effectLst/>
                <a:latin typeface="Roboto" panose="02000000000000000000" pitchFamily="2" charset="0"/>
                <a:ea typeface="Roboto" panose="02000000000000000000" pitchFamily="2" charset="0"/>
                <a:cs typeface="Times New Roman" panose="02020603050405020304" pitchFamily="18" charset="0"/>
              </a:rPr>
              <a:t>Website</a:t>
            </a:r>
            <a:endParaRPr lang="en-US">
              <a:solidFill>
                <a:srgbClr val="CD1041"/>
              </a:solidFill>
              <a:latin typeface="Roboto" panose="02000000000000000000" pitchFamily="2" charset="0"/>
              <a:ea typeface="Roboto" panose="02000000000000000000" pitchFamily="2" charset="0"/>
              <a:cs typeface="Times New Roman" panose="02020603050405020304" pitchFamily="18" charset="0"/>
            </a:endParaRPr>
          </a:p>
          <a:p>
            <a:pPr lvl="1"/>
            <a:r>
              <a:rPr lang="en-US"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www.stcloudstate.edu/graduate/sports-mgmt/default.aspx</a:t>
            </a:r>
            <a:endParaRPr lang="en-US">
              <a:solidFill>
                <a:srgbClr val="000000"/>
              </a:solidFill>
              <a:effectLst/>
              <a:latin typeface="Roboto" panose="02000000000000000000" pitchFamily="2" charset="0"/>
              <a:ea typeface="Roboto" panose="02000000000000000000" pitchFamily="2" charset="0"/>
              <a:cs typeface="Times New Roman" panose="02020603050405020304" pitchFamily="18" charset="0"/>
            </a:endParaRPr>
          </a:p>
          <a:p>
            <a:endParaRPr lang="en-US"/>
          </a:p>
        </p:txBody>
      </p:sp>
      <p:sp>
        <p:nvSpPr>
          <p:cNvPr id="4" name="AutoShape 2" descr="Image preview">
            <a:extLst>
              <a:ext uri="{FF2B5EF4-FFF2-40B4-BE49-F238E27FC236}">
                <a16:creationId xmlns:a16="http://schemas.microsoft.com/office/drawing/2014/main" id="{3203A16A-79FB-7272-C188-4195C1C77866}"/>
              </a:ext>
            </a:extLst>
          </p:cNvPr>
          <p:cNvSpPr>
            <a:spLocks noChangeAspect="1" noChangeArrowheads="1"/>
          </p:cNvSpPr>
          <p:nvPr/>
        </p:nvSpPr>
        <p:spPr bwMode="auto">
          <a:xfrm>
            <a:off x="5943599" y="9939"/>
            <a:ext cx="3571461" cy="35714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preview">
            <a:extLst>
              <a:ext uri="{FF2B5EF4-FFF2-40B4-BE49-F238E27FC236}">
                <a16:creationId xmlns:a16="http://schemas.microsoft.com/office/drawing/2014/main" id="{97668D42-42E6-FD2F-98FC-D3943F5F9789}"/>
              </a:ext>
            </a:extLst>
          </p:cNvPr>
          <p:cNvSpPr>
            <a:spLocks noChangeAspect="1" noChangeArrowheads="1"/>
          </p:cNvSpPr>
          <p:nvPr/>
        </p:nvSpPr>
        <p:spPr bwMode="auto">
          <a:xfrm>
            <a:off x="5943600" y="9940"/>
            <a:ext cx="3571460" cy="35714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Qr code&#10;&#10;Description automatically generated">
            <a:extLst>
              <a:ext uri="{FF2B5EF4-FFF2-40B4-BE49-F238E27FC236}">
                <a16:creationId xmlns:a16="http://schemas.microsoft.com/office/drawing/2014/main" id="{33E39B4A-59F3-0405-B519-B2838F5BB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9539" y="1042977"/>
            <a:ext cx="5076845" cy="5076845"/>
          </a:xfrm>
          <a:prstGeom prst="rect">
            <a:avLst/>
          </a:prstGeom>
        </p:spPr>
      </p:pic>
      <p:pic>
        <p:nvPicPr>
          <p:cNvPr id="5" name="Picture 4" descr="Logo&#10;&#10;Description automatically generated">
            <a:extLst>
              <a:ext uri="{FF2B5EF4-FFF2-40B4-BE49-F238E27FC236}">
                <a16:creationId xmlns:a16="http://schemas.microsoft.com/office/drawing/2014/main" id="{973D2CBD-F1ED-7919-5A3D-F9262A2A3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12" name="Recorded Sound">
            <a:hlinkClick r:id="" action="ppaction://media"/>
            <a:extLst>
              <a:ext uri="{FF2B5EF4-FFF2-40B4-BE49-F238E27FC236}">
                <a16:creationId xmlns:a16="http://schemas.microsoft.com/office/drawing/2014/main" id="{65772362-6041-99D0-6B7E-7C067EFD03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08900" y="6034493"/>
            <a:ext cx="609600" cy="609600"/>
          </a:xfrm>
          <a:prstGeom prst="rect">
            <a:avLst/>
          </a:prstGeom>
          <a:noFill/>
          <a:ln>
            <a:noFill/>
          </a:ln>
        </p:spPr>
      </p:pic>
    </p:spTree>
    <p:extLst>
      <p:ext uri="{BB962C8B-B14F-4D97-AF65-F5344CB8AC3E}">
        <p14:creationId xmlns:p14="http://schemas.microsoft.com/office/powerpoint/2010/main" val="1113168477"/>
      </p:ext>
    </p:extLst>
  </p:cSld>
  <p:clrMapOvr>
    <a:masterClrMapping/>
  </p:clrMapOvr>
  <mc:AlternateContent xmlns:mc="http://schemas.openxmlformats.org/markup-compatibility/2006" xmlns:p14="http://schemas.microsoft.com/office/powerpoint/2010/main">
    <mc:Choice Requires="p14">
      <p:transition spd="slow" p14:dur="2000" advTm="22006"/>
    </mc:Choice>
    <mc:Fallback xmlns="">
      <p:transition spd="slow" advTm="22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2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0E3ADB0-C96E-C64B-DCFF-460F99D0D7AA}"/>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42052" y="-146714"/>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DA45718E-F02F-E0DA-1D62-860CEB70FB92}"/>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Today’s Hosts</a:t>
            </a:r>
            <a:endParaRPr lang="en-US">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738A1BD-5868-CA6E-52D5-84FAAEA261B5}"/>
              </a:ext>
            </a:extLst>
          </p:cNvPr>
          <p:cNvSpPr>
            <a:spLocks noGrp="1"/>
          </p:cNvSpPr>
          <p:nvPr>
            <p:ph type="body" idx="1"/>
          </p:nvPr>
        </p:nvSpPr>
        <p:spPr>
          <a:xfrm>
            <a:off x="4831426" y="1643108"/>
            <a:ext cx="2124195" cy="450518"/>
          </a:xfrm>
        </p:spPr>
        <p:txBody>
          <a:bodyPr/>
          <a:lstStyle/>
          <a:p>
            <a:r>
              <a:rPr lang="en-US">
                <a:solidFill>
                  <a:srgbClr val="CD1041"/>
                </a:solidFill>
              </a:rPr>
              <a:t>Dr. Lori </a:t>
            </a:r>
            <a:r>
              <a:rPr lang="en-US" err="1">
                <a:solidFill>
                  <a:srgbClr val="CD1041"/>
                </a:solidFill>
              </a:rPr>
              <a:t>Ulferts</a:t>
            </a:r>
            <a:endParaRPr lang="en-US">
              <a:solidFill>
                <a:srgbClr val="CD1041"/>
              </a:solidFill>
            </a:endParaRPr>
          </a:p>
        </p:txBody>
      </p:sp>
      <p:sp>
        <p:nvSpPr>
          <p:cNvPr id="4" name="Content Placeholder 3">
            <a:extLst>
              <a:ext uri="{FF2B5EF4-FFF2-40B4-BE49-F238E27FC236}">
                <a16:creationId xmlns:a16="http://schemas.microsoft.com/office/drawing/2014/main" id="{75D7538C-D141-1E79-F033-F7D993FF3D4A}"/>
              </a:ext>
            </a:extLst>
          </p:cNvPr>
          <p:cNvSpPr>
            <a:spLocks noGrp="1"/>
          </p:cNvSpPr>
          <p:nvPr>
            <p:ph sz="half" idx="2"/>
          </p:nvPr>
        </p:nvSpPr>
        <p:spPr>
          <a:xfrm>
            <a:off x="4401705" y="2151918"/>
            <a:ext cx="3109360" cy="3684588"/>
          </a:xfrm>
        </p:spPr>
        <p:txBody>
          <a:bodyPr>
            <a:normAutofit/>
          </a:bodyPr>
          <a:lstStyle/>
          <a:p>
            <a:r>
              <a:rPr lang="en-US" sz="2000">
                <a:latin typeface="Roboto" panose="02000000000000000000" pitchFamily="2" charset="0"/>
                <a:ea typeface="Roboto" panose="02000000000000000000" pitchFamily="2" charset="0"/>
              </a:rPr>
              <a:t>Kinesiology Graduate Program Director</a:t>
            </a:r>
          </a:p>
          <a:p>
            <a:r>
              <a:rPr lang="en-US" sz="2000">
                <a:latin typeface="Roboto" panose="02000000000000000000" pitchFamily="2" charset="0"/>
                <a:ea typeface="Roboto" panose="02000000000000000000" pitchFamily="2" charset="0"/>
              </a:rPr>
              <a:t>Rec &amp; Sport Management Professor</a:t>
            </a:r>
          </a:p>
        </p:txBody>
      </p:sp>
      <p:sp>
        <p:nvSpPr>
          <p:cNvPr id="5" name="Text Placeholder 4">
            <a:extLst>
              <a:ext uri="{FF2B5EF4-FFF2-40B4-BE49-F238E27FC236}">
                <a16:creationId xmlns:a16="http://schemas.microsoft.com/office/drawing/2014/main" id="{6160CD60-3CD1-EC20-3043-B2A31293562F}"/>
              </a:ext>
            </a:extLst>
          </p:cNvPr>
          <p:cNvSpPr>
            <a:spLocks noGrp="1"/>
          </p:cNvSpPr>
          <p:nvPr>
            <p:ph type="body" sz="quarter" idx="3"/>
          </p:nvPr>
        </p:nvSpPr>
        <p:spPr>
          <a:xfrm>
            <a:off x="1051473" y="1663004"/>
            <a:ext cx="2295941" cy="461665"/>
          </a:xfrm>
        </p:spPr>
        <p:txBody>
          <a:bodyPr/>
          <a:lstStyle/>
          <a:p>
            <a:r>
              <a:rPr lang="en-US">
                <a:solidFill>
                  <a:srgbClr val="CD1041"/>
                </a:solidFill>
              </a:rPr>
              <a:t>Dr. Paula </a:t>
            </a:r>
            <a:r>
              <a:rPr lang="en-US" err="1">
                <a:solidFill>
                  <a:srgbClr val="CD1041"/>
                </a:solidFill>
              </a:rPr>
              <a:t>U’Ren</a:t>
            </a:r>
            <a:endParaRPr lang="en-US">
              <a:solidFill>
                <a:srgbClr val="CD1041"/>
              </a:solidFill>
            </a:endParaRPr>
          </a:p>
        </p:txBody>
      </p:sp>
      <p:sp>
        <p:nvSpPr>
          <p:cNvPr id="6" name="Content Placeholder 5">
            <a:extLst>
              <a:ext uri="{FF2B5EF4-FFF2-40B4-BE49-F238E27FC236}">
                <a16:creationId xmlns:a16="http://schemas.microsoft.com/office/drawing/2014/main" id="{A65F925C-F6E8-C062-41E8-37E8C423C7DD}"/>
              </a:ext>
            </a:extLst>
          </p:cNvPr>
          <p:cNvSpPr>
            <a:spLocks noGrp="1"/>
          </p:cNvSpPr>
          <p:nvPr>
            <p:ph sz="quarter" idx="4"/>
          </p:nvPr>
        </p:nvSpPr>
        <p:spPr>
          <a:xfrm>
            <a:off x="867530" y="2153133"/>
            <a:ext cx="3267740" cy="1479490"/>
          </a:xfrm>
        </p:spPr>
        <p:txBody>
          <a:bodyPr>
            <a:normAutofit/>
          </a:bodyPr>
          <a:lstStyle/>
          <a:p>
            <a:r>
              <a:rPr lang="en-US" sz="2000">
                <a:latin typeface="Roboto" panose="02000000000000000000" pitchFamily="2" charset="0"/>
                <a:ea typeface="Roboto" panose="02000000000000000000" pitchFamily="2" charset="0"/>
              </a:rPr>
              <a:t>Kinesiology Department Chairperson</a:t>
            </a:r>
          </a:p>
          <a:p>
            <a:r>
              <a:rPr lang="en-US" sz="2000">
                <a:latin typeface="Roboto" panose="02000000000000000000" pitchFamily="2" charset="0"/>
                <a:ea typeface="Roboto" panose="02000000000000000000" pitchFamily="2" charset="0"/>
              </a:rPr>
              <a:t>Rec &amp; Sport Management Professor</a:t>
            </a:r>
          </a:p>
        </p:txBody>
      </p:sp>
      <p:pic>
        <p:nvPicPr>
          <p:cNvPr id="8" name="Picture 7" descr="Logo&#10;&#10;Description automatically generated">
            <a:extLst>
              <a:ext uri="{FF2B5EF4-FFF2-40B4-BE49-F238E27FC236}">
                <a16:creationId xmlns:a16="http://schemas.microsoft.com/office/drawing/2014/main" id="{80903D53-9501-A997-AF18-651419EA4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3074" name="Picture 2" descr="Paula Uren">
            <a:extLst>
              <a:ext uri="{FF2B5EF4-FFF2-40B4-BE49-F238E27FC236}">
                <a16:creationId xmlns:a16="http://schemas.microsoft.com/office/drawing/2014/main" id="{1009A167-F3BA-00FD-F048-AD8690331C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972" y="3609749"/>
            <a:ext cx="1529078" cy="21385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Lori Ulferts">
            <a:extLst>
              <a:ext uri="{FF2B5EF4-FFF2-40B4-BE49-F238E27FC236}">
                <a16:creationId xmlns:a16="http://schemas.microsoft.com/office/drawing/2014/main" id="{D1B0F485-53C6-10D3-D5FB-4B24FACF54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6558" y="3609748"/>
            <a:ext cx="1529078" cy="21385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7BE13CD-36C7-254B-A48B-D839F4405A4D}"/>
              </a:ext>
            </a:extLst>
          </p:cNvPr>
          <p:cNvSpPr txBox="1"/>
          <p:nvPr/>
        </p:nvSpPr>
        <p:spPr>
          <a:xfrm>
            <a:off x="8352276" y="1691468"/>
            <a:ext cx="1368826" cy="461665"/>
          </a:xfrm>
          <a:prstGeom prst="rect">
            <a:avLst/>
          </a:prstGeom>
          <a:noFill/>
        </p:spPr>
        <p:txBody>
          <a:bodyPr wrap="square" rtlCol="0">
            <a:spAutoFit/>
          </a:bodyPr>
          <a:lstStyle/>
          <a:p>
            <a:r>
              <a:rPr lang="en-US" sz="2400" b="1">
                <a:solidFill>
                  <a:srgbClr val="CD1041"/>
                </a:solidFill>
              </a:rPr>
              <a:t>Kyle Voss</a:t>
            </a:r>
          </a:p>
        </p:txBody>
      </p:sp>
      <p:pic>
        <p:nvPicPr>
          <p:cNvPr id="3078" name="Picture 6" descr="Untitled photo">
            <a:extLst>
              <a:ext uri="{FF2B5EF4-FFF2-40B4-BE49-F238E27FC236}">
                <a16:creationId xmlns:a16="http://schemas.microsoft.com/office/drawing/2014/main" id="{585727C5-6E63-117C-B930-0F54C34E51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9707" y="3609749"/>
            <a:ext cx="1529077" cy="21385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Content Placeholder 5">
            <a:extLst>
              <a:ext uri="{FF2B5EF4-FFF2-40B4-BE49-F238E27FC236}">
                <a16:creationId xmlns:a16="http://schemas.microsoft.com/office/drawing/2014/main" id="{8B555078-5B9C-8952-D799-0FA3D2C65249}"/>
              </a:ext>
            </a:extLst>
          </p:cNvPr>
          <p:cNvSpPr txBox="1">
            <a:spLocks/>
          </p:cNvSpPr>
          <p:nvPr/>
        </p:nvSpPr>
        <p:spPr>
          <a:xfrm>
            <a:off x="8352276" y="2130259"/>
            <a:ext cx="3008455" cy="14794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Roboto" panose="02000000000000000000" pitchFamily="2" charset="0"/>
                <a:ea typeface="Roboto" panose="02000000000000000000" pitchFamily="2" charset="0"/>
                <a:cs typeface="Times New Roman" panose="02020603050405020304" pitchFamily="18" charset="0"/>
              </a:rPr>
              <a:t>Student in the SM: Coaching Concentration M.S.</a:t>
            </a:r>
            <a:endParaRPr lang="en-US" sz="2000">
              <a:latin typeface="Roboto" panose="02000000000000000000" pitchFamily="2" charset="0"/>
              <a:ea typeface="Roboto" panose="02000000000000000000" pitchFamily="2" charset="0"/>
            </a:endParaRPr>
          </a:p>
          <a:p>
            <a:r>
              <a:rPr lang="en-US" sz="2000">
                <a:latin typeface="Roboto" panose="02000000000000000000" pitchFamily="2" charset="0"/>
                <a:ea typeface="Roboto" panose="02000000000000000000" pitchFamily="2" charset="0"/>
                <a:cs typeface="Times New Roman" panose="02020603050405020304" pitchFamily="18" charset="0"/>
              </a:rPr>
              <a:t>GA for Kinesiology Department</a:t>
            </a:r>
          </a:p>
          <a:p>
            <a:endParaRPr lang="en-US" sz="2000">
              <a:latin typeface="Roboto" panose="02000000000000000000" pitchFamily="2" charset="0"/>
              <a:ea typeface="Roboto" panose="02000000000000000000" pitchFamily="2" charset="0"/>
            </a:endParaRPr>
          </a:p>
        </p:txBody>
      </p:sp>
      <p:pic>
        <p:nvPicPr>
          <p:cNvPr id="11" name="Recorded Sound">
            <a:hlinkClick r:id="" action="ppaction://media"/>
            <a:extLst>
              <a:ext uri="{FF2B5EF4-FFF2-40B4-BE49-F238E27FC236}">
                <a16:creationId xmlns:a16="http://schemas.microsoft.com/office/drawing/2014/main" id="{00F4BF08-EDEE-B473-30B9-658A726B85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47205" y="6034494"/>
            <a:ext cx="609600" cy="609600"/>
          </a:xfrm>
          <a:prstGeom prst="rect">
            <a:avLst/>
          </a:prstGeom>
        </p:spPr>
      </p:pic>
    </p:spTree>
    <p:extLst>
      <p:ext uri="{BB962C8B-B14F-4D97-AF65-F5344CB8AC3E}">
        <p14:creationId xmlns:p14="http://schemas.microsoft.com/office/powerpoint/2010/main" val="2270924245"/>
      </p:ext>
    </p:extLst>
  </p:cSld>
  <p:clrMapOvr>
    <a:masterClrMapping/>
  </p:clrMapOvr>
  <mc:AlternateContent xmlns:mc="http://schemas.openxmlformats.org/markup-compatibility/2006" xmlns:p14="http://schemas.microsoft.com/office/powerpoint/2010/main">
    <mc:Choice Requires="p14">
      <p:transition spd="slow" p14:dur="2000" advTm="3492"/>
    </mc:Choice>
    <mc:Fallback xmlns="">
      <p:transition spd="slow" advTm="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19C0E178-C157-FDC3-4E14-49515C188175}"/>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8FE2F0ED-5EA3-9296-D011-F74FE2D42626}"/>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Program Highlights</a:t>
            </a:r>
          </a:p>
        </p:txBody>
      </p:sp>
      <p:sp>
        <p:nvSpPr>
          <p:cNvPr id="3" name="Content Placeholder 2">
            <a:extLst>
              <a:ext uri="{FF2B5EF4-FFF2-40B4-BE49-F238E27FC236}">
                <a16:creationId xmlns:a16="http://schemas.microsoft.com/office/drawing/2014/main" id="{AF6C676D-EDDD-EB0B-B0FC-CD5F1C463C88}"/>
              </a:ext>
            </a:extLst>
          </p:cNvPr>
          <p:cNvSpPr>
            <a:spLocks noGrp="1"/>
          </p:cNvSpPr>
          <p:nvPr>
            <p:ph idx="1"/>
          </p:nvPr>
        </p:nvSpPr>
        <p:spPr>
          <a:xfrm>
            <a:off x="838200" y="1391478"/>
            <a:ext cx="8531087" cy="4650548"/>
          </a:xfrm>
        </p:spPr>
        <p:txBody>
          <a:bodyPr>
            <a:normAutofit lnSpcReduction="10000"/>
          </a:bodyPr>
          <a:lstStyle/>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Accomplished and experienced professionals comprise the graduate faculty from a multitude of sports-related fields with a high-level of experience.</a:t>
            </a:r>
            <a:endParaRPr lang="en-US" sz="2400">
              <a:latin typeface="Roboto" panose="02000000000000000000" pitchFamily="2" charset="0"/>
              <a:ea typeface="Roboto" panose="02000000000000000000" pitchFamily="2" charset="0"/>
              <a:cs typeface="Times New Roman" panose="02020603050405020304" pitchFamily="18" charset="0"/>
            </a:endParaRPr>
          </a:p>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Classes focus on theoretical foundations, practical situations and applied learning.</a:t>
            </a:r>
            <a:endParaRPr lang="en-US" sz="2400">
              <a:latin typeface="Roboto" panose="02000000000000000000" pitchFamily="2" charset="0"/>
              <a:ea typeface="Roboto" panose="02000000000000000000" pitchFamily="2" charset="0"/>
              <a:cs typeface="Times New Roman" panose="02020603050405020304" pitchFamily="18" charset="0"/>
            </a:endParaRPr>
          </a:p>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Assistantships are offered through Athletics, Campus Recreation, and Kinesiology.</a:t>
            </a:r>
            <a:endParaRPr lang="en-US" sz="2400">
              <a:latin typeface="Roboto" panose="02000000000000000000" pitchFamily="2" charset="0"/>
              <a:ea typeface="Roboto" panose="02000000000000000000" pitchFamily="2" charset="0"/>
              <a:cs typeface="Times New Roman" panose="02020603050405020304" pitchFamily="18" charset="0"/>
            </a:endParaRPr>
          </a:p>
          <a:p>
            <a:r>
              <a:rPr lang="en-US" sz="2400">
                <a:latin typeface="Roboto" panose="02000000000000000000" pitchFamily="2" charset="0"/>
                <a:ea typeface="Roboto" panose="02000000000000000000" pitchFamily="2" charset="0"/>
                <a:cs typeface="Times New Roman" panose="02020603050405020304" pitchFamily="18" charset="0"/>
              </a:rPr>
              <a:t>You will enjoy an engaging and interactive learning experience that accommodates a working professional.</a:t>
            </a:r>
          </a:p>
          <a:p>
            <a:r>
              <a:rPr lang="en-US" sz="2400">
                <a:latin typeface="Roboto" panose="02000000000000000000" pitchFamily="2" charset="0"/>
                <a:ea typeface="Roboto" panose="02000000000000000000" pitchFamily="2" charset="0"/>
                <a:cs typeface="Times New Roman" panose="02020603050405020304" pitchFamily="18" charset="0"/>
              </a:rPr>
              <a:t>Ability to gain continuing education units(CEU) credits.</a:t>
            </a:r>
          </a:p>
          <a:p>
            <a:r>
              <a:rPr lang="en-US" sz="2400">
                <a:solidFill>
                  <a:srgbClr val="CD1041"/>
                </a:solidFill>
                <a:latin typeface="Roboto" panose="02000000000000000000" pitchFamily="2" charset="0"/>
                <a:ea typeface="Roboto" panose="02000000000000000000" pitchFamily="2" charset="0"/>
                <a:cs typeface="Times New Roman" panose="02020603050405020304" pitchFamily="18" charset="0"/>
              </a:rPr>
              <a:t>One of two colleges that offer a Coaching Concentration online!</a:t>
            </a:r>
            <a:endParaRPr lang="en-US" sz="2400">
              <a:solidFill>
                <a:srgbClr val="CD1041"/>
              </a:solidFill>
              <a:latin typeface="Roboto" panose="02000000000000000000" pitchFamily="2" charset="0"/>
              <a:ea typeface="Roboto" panose="02000000000000000000" pitchFamily="2" charset="0"/>
            </a:endParaRPr>
          </a:p>
          <a:p>
            <a:endParaRPr lang="en-US"/>
          </a:p>
        </p:txBody>
      </p:sp>
      <p:pic>
        <p:nvPicPr>
          <p:cNvPr id="6" name="Picture 5" descr="Logo&#10;&#10;Description automatically generated">
            <a:extLst>
              <a:ext uri="{FF2B5EF4-FFF2-40B4-BE49-F238E27FC236}">
                <a16:creationId xmlns:a16="http://schemas.microsoft.com/office/drawing/2014/main" id="{D73955C6-51A3-010C-D84D-F89C0DDB7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4" name="Recorded Sound">
            <a:hlinkClick r:id="" action="ppaction://media"/>
            <a:extLst>
              <a:ext uri="{FF2B5EF4-FFF2-40B4-BE49-F238E27FC236}">
                <a16:creationId xmlns:a16="http://schemas.microsoft.com/office/drawing/2014/main" id="{028F5808-D5A4-6866-AF0C-65C6F3F84D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6034494"/>
            <a:ext cx="609600" cy="609600"/>
          </a:xfrm>
          <a:prstGeom prst="rect">
            <a:avLst/>
          </a:prstGeom>
        </p:spPr>
      </p:pic>
    </p:spTree>
    <p:extLst>
      <p:ext uri="{BB962C8B-B14F-4D97-AF65-F5344CB8AC3E}">
        <p14:creationId xmlns:p14="http://schemas.microsoft.com/office/powerpoint/2010/main" val="107554586"/>
      </p:ext>
    </p:extLst>
  </p:cSld>
  <p:clrMapOvr>
    <a:masterClrMapping/>
  </p:clrMapOvr>
  <mc:AlternateContent xmlns:mc="http://schemas.openxmlformats.org/markup-compatibility/2006" xmlns:p14="http://schemas.microsoft.com/office/powerpoint/2010/main">
    <mc:Choice Requires="p14">
      <p:transition spd="slow" p14:dur="2000" advTm="79040"/>
    </mc:Choice>
    <mc:Fallback xmlns="">
      <p:transition spd="slow" advTm="7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38F22BC6-75BB-8363-F215-8377C0E4A3C8}"/>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3F59117E-C6FB-8892-7367-8D16B18DFAA7}"/>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Program Distinctions</a:t>
            </a:r>
          </a:p>
        </p:txBody>
      </p:sp>
      <p:sp>
        <p:nvSpPr>
          <p:cNvPr id="3" name="Content Placeholder 2">
            <a:extLst>
              <a:ext uri="{FF2B5EF4-FFF2-40B4-BE49-F238E27FC236}">
                <a16:creationId xmlns:a16="http://schemas.microsoft.com/office/drawing/2014/main" id="{996EA430-0ACC-8CAF-24D9-F3393942B96D}"/>
              </a:ext>
            </a:extLst>
          </p:cNvPr>
          <p:cNvSpPr>
            <a:spLocks noGrp="1"/>
          </p:cNvSpPr>
          <p:nvPr>
            <p:ph idx="1"/>
          </p:nvPr>
        </p:nvSpPr>
        <p:spPr>
          <a:xfrm>
            <a:off x="838200" y="1825625"/>
            <a:ext cx="5467066" cy="3647127"/>
          </a:xfrm>
        </p:spPr>
        <p:txBody>
          <a:bodyPr>
            <a:normAutofit fontScale="92500"/>
          </a:bodyPr>
          <a:lstStyle/>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Access to collegiate and high school coaching mentors and administrations</a:t>
            </a:r>
            <a:endParaRPr lang="en-US" sz="2400">
              <a:latin typeface="Roboto" panose="02000000000000000000" pitchFamily="2" charset="0"/>
              <a:ea typeface="Roboto" panose="02000000000000000000" pitchFamily="2" charset="0"/>
              <a:cs typeface="Times New Roman" panose="02020603050405020304" pitchFamily="18" charset="0"/>
            </a:endParaRPr>
          </a:p>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Academic Quality</a:t>
            </a:r>
            <a:endParaRPr lang="en-US" sz="2400">
              <a:latin typeface="Roboto" panose="02000000000000000000" pitchFamily="2" charset="0"/>
              <a:ea typeface="Roboto" panose="02000000000000000000" pitchFamily="2" charset="0"/>
              <a:cs typeface="Times New Roman" panose="02020603050405020304" pitchFamily="18" charset="0"/>
            </a:endParaRPr>
          </a:p>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Affordability</a:t>
            </a:r>
            <a:endParaRPr lang="en-US" sz="2400">
              <a:latin typeface="Roboto" panose="02000000000000000000" pitchFamily="2" charset="0"/>
              <a:ea typeface="Roboto" panose="02000000000000000000" pitchFamily="2" charset="0"/>
              <a:cs typeface="Times New Roman" panose="02020603050405020304" pitchFamily="18" charset="0"/>
            </a:endParaRPr>
          </a:p>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Flexibility in course selection to meet your professional goals</a:t>
            </a:r>
            <a:endParaRPr lang="en-US" sz="2400">
              <a:latin typeface="Roboto" panose="02000000000000000000" pitchFamily="2" charset="0"/>
              <a:ea typeface="Roboto" panose="02000000000000000000" pitchFamily="2" charset="0"/>
              <a:cs typeface="Times New Roman" panose="02020603050405020304" pitchFamily="18" charset="0"/>
            </a:endParaRPr>
          </a:p>
          <a:p>
            <a:pPr>
              <a:buFont typeface="Arial" panose="020B0604020202020204" pitchFamily="34" charset="0"/>
              <a:buChar char="•"/>
            </a:pPr>
            <a:r>
              <a:rPr lang="en-US" sz="2400" b="0" i="0" u="none" strike="noStrike">
                <a:solidFill>
                  <a:srgbClr val="000000"/>
                </a:solidFill>
                <a:effectLst/>
                <a:latin typeface="Roboto" panose="02000000000000000000" pitchFamily="2" charset="0"/>
                <a:ea typeface="Roboto" panose="02000000000000000000" pitchFamily="2" charset="0"/>
                <a:cs typeface="Times New Roman" panose="02020603050405020304" pitchFamily="18" charset="0"/>
              </a:rPr>
              <a:t>Alumni network in professional and collegiate sports</a:t>
            </a:r>
            <a:endParaRPr lang="en-US" sz="2400">
              <a:latin typeface="Roboto" panose="02000000000000000000" pitchFamily="2" charset="0"/>
              <a:ea typeface="Roboto" panose="02000000000000000000" pitchFamily="2" charset="0"/>
              <a:cs typeface="Times New Roman" panose="02020603050405020304" pitchFamily="18" charset="0"/>
            </a:endParaRPr>
          </a:p>
          <a:p>
            <a:r>
              <a:rPr lang="en-US" sz="2400">
                <a:latin typeface="Roboto" panose="02000000000000000000" pitchFamily="2" charset="0"/>
                <a:ea typeface="Roboto" panose="02000000000000000000" pitchFamily="2" charset="0"/>
                <a:cs typeface="Times New Roman" panose="02020603050405020304" pitchFamily="18" charset="0"/>
              </a:rPr>
              <a:t>8-week and 16-week course options</a:t>
            </a:r>
          </a:p>
        </p:txBody>
      </p:sp>
      <p:pic>
        <p:nvPicPr>
          <p:cNvPr id="5" name="Picture 4" descr="Logo&#10;&#10;Description automatically generated">
            <a:extLst>
              <a:ext uri="{FF2B5EF4-FFF2-40B4-BE49-F238E27FC236}">
                <a16:creationId xmlns:a16="http://schemas.microsoft.com/office/drawing/2014/main" id="{2E3FA6B3-74BE-2533-FF84-FAE8E8453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1026" name="Picture 2" descr="Untitled photo">
            <a:extLst>
              <a:ext uri="{FF2B5EF4-FFF2-40B4-BE49-F238E27FC236}">
                <a16:creationId xmlns:a16="http://schemas.microsoft.com/office/drawing/2014/main" id="{F51EF1B4-0B4C-9AE6-CB4D-FF0AB5D9A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4118" y="3480926"/>
            <a:ext cx="3827956" cy="25535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24EEA55F-B46A-7E8E-063F-8E655017FC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6034494"/>
            <a:ext cx="609600" cy="609600"/>
          </a:xfrm>
          <a:prstGeom prst="rect">
            <a:avLst/>
          </a:prstGeom>
        </p:spPr>
      </p:pic>
      <p:pic>
        <p:nvPicPr>
          <p:cNvPr id="8" name="Picture 2" descr="Untitled photo">
            <a:extLst>
              <a:ext uri="{FF2B5EF4-FFF2-40B4-BE49-F238E27FC236}">
                <a16:creationId xmlns:a16="http://schemas.microsoft.com/office/drawing/2014/main" id="{FA44FBFF-DB79-17D4-97B5-3315C964B8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4118" y="733133"/>
            <a:ext cx="3822665" cy="25500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09422"/>
      </p:ext>
    </p:extLst>
  </p:cSld>
  <p:clrMapOvr>
    <a:masterClrMapping/>
  </p:clrMapOvr>
  <mc:AlternateContent xmlns:mc="http://schemas.openxmlformats.org/markup-compatibility/2006" xmlns:p14="http://schemas.microsoft.com/office/powerpoint/2010/main">
    <mc:Choice Requires="p14">
      <p:transition spd="slow" p14:dur="2000" advTm="71912"/>
    </mc:Choice>
    <mc:Fallback xmlns="">
      <p:transition spd="slow" advTm="7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
            <a:extLst>
              <a:ext uri="{FF2B5EF4-FFF2-40B4-BE49-F238E27FC236}">
                <a16:creationId xmlns:a16="http://schemas.microsoft.com/office/drawing/2014/main" id="{FD9259AF-D1A4-F995-39E9-234A89A1ADA5}"/>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23260B3E-3A9A-3384-9A1B-518F53AA0CC3}"/>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Course Options</a:t>
            </a:r>
          </a:p>
        </p:txBody>
      </p:sp>
      <p:sp>
        <p:nvSpPr>
          <p:cNvPr id="3" name="Text Placeholder 2">
            <a:extLst>
              <a:ext uri="{FF2B5EF4-FFF2-40B4-BE49-F238E27FC236}">
                <a16:creationId xmlns:a16="http://schemas.microsoft.com/office/drawing/2014/main" id="{7D64D550-A360-AF43-96AD-C4AE454CD6CE}"/>
              </a:ext>
            </a:extLst>
          </p:cNvPr>
          <p:cNvSpPr>
            <a:spLocks noGrp="1"/>
          </p:cNvSpPr>
          <p:nvPr>
            <p:ph type="body" idx="1"/>
          </p:nvPr>
        </p:nvSpPr>
        <p:spPr>
          <a:xfrm>
            <a:off x="839788" y="1832631"/>
            <a:ext cx="5157787" cy="530501"/>
          </a:xfrm>
        </p:spPr>
        <p:txBody>
          <a:bodyPr>
            <a:normAutofit/>
          </a:bodyPr>
          <a:lstStyle/>
          <a:p>
            <a:r>
              <a:rPr lang="en-US" sz="3200">
                <a:solidFill>
                  <a:srgbClr val="CD1041"/>
                </a:solidFill>
                <a:latin typeface="Arial" panose="020B0604020202020204" pitchFamily="34" charset="0"/>
                <a:cs typeface="Arial" panose="020B0604020202020204" pitchFamily="34" charset="0"/>
              </a:rPr>
              <a:t>Core Courses</a:t>
            </a:r>
          </a:p>
        </p:txBody>
      </p:sp>
      <p:sp>
        <p:nvSpPr>
          <p:cNvPr id="4" name="Content Placeholder 3">
            <a:extLst>
              <a:ext uri="{FF2B5EF4-FFF2-40B4-BE49-F238E27FC236}">
                <a16:creationId xmlns:a16="http://schemas.microsoft.com/office/drawing/2014/main" id="{10BAE802-E75D-8E90-7109-DA241FBCE21A}"/>
              </a:ext>
            </a:extLst>
          </p:cNvPr>
          <p:cNvSpPr>
            <a:spLocks noGrp="1"/>
          </p:cNvSpPr>
          <p:nvPr>
            <p:ph sz="half" idx="2"/>
          </p:nvPr>
        </p:nvSpPr>
        <p:spPr/>
        <p:txBody>
          <a:bodyPr>
            <a:normAutofit/>
          </a:bodyPr>
          <a:lstStyle/>
          <a:p>
            <a:r>
              <a:rPr lang="en-US" sz="2400">
                <a:latin typeface="Roboto" panose="02000000000000000000" pitchFamily="2" charset="0"/>
                <a:ea typeface="Roboto" panose="02000000000000000000" pitchFamily="2" charset="0"/>
                <a:cs typeface="Times New Roman" panose="02020603050405020304" pitchFamily="18" charset="0"/>
              </a:rPr>
              <a:t>Planning PE &amp; Sports Facilities</a:t>
            </a:r>
          </a:p>
          <a:p>
            <a:r>
              <a:rPr lang="en-US" sz="2400">
                <a:latin typeface="Roboto" panose="02000000000000000000" pitchFamily="2" charset="0"/>
                <a:ea typeface="Roboto" panose="02000000000000000000" pitchFamily="2" charset="0"/>
                <a:cs typeface="Times New Roman" panose="02020603050405020304" pitchFamily="18" charset="0"/>
              </a:rPr>
              <a:t>Finance &amp; Marketing</a:t>
            </a:r>
          </a:p>
          <a:p>
            <a:r>
              <a:rPr lang="en-US" sz="2400">
                <a:latin typeface="Roboto" panose="02000000000000000000" pitchFamily="2" charset="0"/>
                <a:ea typeface="Roboto" panose="02000000000000000000" pitchFamily="2" charset="0"/>
                <a:cs typeface="Times New Roman" panose="02020603050405020304" pitchFamily="18" charset="0"/>
              </a:rPr>
              <a:t>Law &amp; Sport</a:t>
            </a:r>
          </a:p>
          <a:p>
            <a:r>
              <a:rPr lang="en-US" sz="2400">
                <a:latin typeface="Roboto" panose="02000000000000000000" pitchFamily="2" charset="0"/>
                <a:ea typeface="Roboto" panose="02000000000000000000" pitchFamily="2" charset="0"/>
                <a:cs typeface="Times New Roman" panose="02020603050405020304" pitchFamily="18" charset="0"/>
              </a:rPr>
              <a:t>Organization &amp; Administration</a:t>
            </a:r>
          </a:p>
          <a:p>
            <a:r>
              <a:rPr lang="en-US" sz="2400">
                <a:latin typeface="Roboto" panose="02000000000000000000" pitchFamily="2" charset="0"/>
                <a:ea typeface="Roboto" panose="02000000000000000000" pitchFamily="2" charset="0"/>
                <a:cs typeface="Times New Roman" panose="02020603050405020304" pitchFamily="18" charset="0"/>
              </a:rPr>
              <a:t>Social Cultural Issues in Sports</a:t>
            </a:r>
          </a:p>
          <a:p>
            <a:r>
              <a:rPr lang="en-US" sz="2400">
                <a:latin typeface="Roboto" panose="02000000000000000000" pitchFamily="2" charset="0"/>
                <a:ea typeface="Roboto" panose="02000000000000000000" pitchFamily="2" charset="0"/>
                <a:cs typeface="Times New Roman" panose="02020603050405020304" pitchFamily="18" charset="0"/>
              </a:rPr>
              <a:t>Internship</a:t>
            </a:r>
          </a:p>
        </p:txBody>
      </p:sp>
      <p:sp>
        <p:nvSpPr>
          <p:cNvPr id="5" name="Text Placeholder 4">
            <a:extLst>
              <a:ext uri="{FF2B5EF4-FFF2-40B4-BE49-F238E27FC236}">
                <a16:creationId xmlns:a16="http://schemas.microsoft.com/office/drawing/2014/main" id="{AEF9B1DD-17AD-8823-AC74-103F375DE0E9}"/>
              </a:ext>
            </a:extLst>
          </p:cNvPr>
          <p:cNvSpPr>
            <a:spLocks noGrp="1"/>
          </p:cNvSpPr>
          <p:nvPr>
            <p:ph type="body" sz="quarter" idx="3"/>
          </p:nvPr>
        </p:nvSpPr>
        <p:spPr>
          <a:xfrm>
            <a:off x="6172200" y="1832630"/>
            <a:ext cx="5183188" cy="530502"/>
          </a:xfrm>
        </p:spPr>
        <p:txBody>
          <a:bodyPr>
            <a:normAutofit/>
          </a:bodyPr>
          <a:lstStyle/>
          <a:p>
            <a:r>
              <a:rPr lang="en-US" sz="3200">
                <a:solidFill>
                  <a:srgbClr val="CD1041"/>
                </a:solidFill>
                <a:latin typeface="Arial" panose="020B0604020202020204" pitchFamily="34" charset="0"/>
                <a:cs typeface="Arial" panose="020B0604020202020204" pitchFamily="34" charset="0"/>
              </a:rPr>
              <a:t>Elective Options</a:t>
            </a:r>
          </a:p>
        </p:txBody>
      </p:sp>
      <p:sp>
        <p:nvSpPr>
          <p:cNvPr id="6" name="Content Placeholder 5">
            <a:extLst>
              <a:ext uri="{FF2B5EF4-FFF2-40B4-BE49-F238E27FC236}">
                <a16:creationId xmlns:a16="http://schemas.microsoft.com/office/drawing/2014/main" id="{43611C8D-6E87-6FF7-B518-8D5CC7B30AA0}"/>
              </a:ext>
            </a:extLst>
          </p:cNvPr>
          <p:cNvSpPr>
            <a:spLocks noGrp="1"/>
          </p:cNvSpPr>
          <p:nvPr>
            <p:ph sz="quarter" idx="4"/>
          </p:nvPr>
        </p:nvSpPr>
        <p:spPr/>
        <p:txBody>
          <a:bodyPr>
            <a:normAutofit/>
          </a:bodyPr>
          <a:lstStyle/>
          <a:p>
            <a:r>
              <a:rPr lang="en-US" sz="2400">
                <a:latin typeface="Roboto" panose="02000000000000000000" pitchFamily="2" charset="0"/>
                <a:ea typeface="Roboto" panose="02000000000000000000" pitchFamily="2" charset="0"/>
                <a:cs typeface="Times New Roman" panose="02020603050405020304" pitchFamily="18" charset="0"/>
              </a:rPr>
              <a:t>Sport &amp; Exercise Nutrition</a:t>
            </a:r>
          </a:p>
          <a:p>
            <a:r>
              <a:rPr lang="en-US" sz="2400">
                <a:latin typeface="Roboto" panose="02000000000000000000" pitchFamily="2" charset="0"/>
                <a:ea typeface="Roboto" panose="02000000000000000000" pitchFamily="2" charset="0"/>
                <a:cs typeface="Times New Roman" panose="02020603050405020304" pitchFamily="18" charset="0"/>
              </a:rPr>
              <a:t>Strength &amp; Conditioning</a:t>
            </a:r>
          </a:p>
          <a:p>
            <a:r>
              <a:rPr lang="en-US" sz="2400">
                <a:latin typeface="Roboto" panose="02000000000000000000" pitchFamily="2" charset="0"/>
                <a:ea typeface="Roboto" panose="02000000000000000000" pitchFamily="2" charset="0"/>
                <a:cs typeface="Times New Roman" panose="02020603050405020304" pitchFamily="18" charset="0"/>
              </a:rPr>
              <a:t>Mental Training Techniques</a:t>
            </a:r>
          </a:p>
          <a:p>
            <a:r>
              <a:rPr lang="en-US" sz="2400">
                <a:latin typeface="Roboto" panose="02000000000000000000" pitchFamily="2" charset="0"/>
                <a:ea typeface="Roboto" panose="02000000000000000000" pitchFamily="2" charset="0"/>
                <a:cs typeface="Times New Roman" panose="02020603050405020304" pitchFamily="18" charset="0"/>
              </a:rPr>
              <a:t>Sports Psychology</a:t>
            </a:r>
          </a:p>
          <a:p>
            <a:r>
              <a:rPr lang="en-US" sz="2400">
                <a:latin typeface="Roboto" panose="02000000000000000000" pitchFamily="2" charset="0"/>
                <a:ea typeface="Roboto" panose="02000000000000000000" pitchFamily="2" charset="0"/>
                <a:cs typeface="Times New Roman" panose="02020603050405020304" pitchFamily="18" charset="0"/>
              </a:rPr>
              <a:t>Advanced Theory of Competitive Athletics</a:t>
            </a:r>
          </a:p>
        </p:txBody>
      </p:sp>
      <p:pic>
        <p:nvPicPr>
          <p:cNvPr id="8" name="Picture 7" descr="Logo&#10;&#10;Description automatically generated">
            <a:extLst>
              <a:ext uri="{FF2B5EF4-FFF2-40B4-BE49-F238E27FC236}">
                <a16:creationId xmlns:a16="http://schemas.microsoft.com/office/drawing/2014/main" id="{4B02D590-8B8B-4D77-F68E-E613ED188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13" name="Recorded Sound">
            <a:hlinkClick r:id="" action="ppaction://media"/>
            <a:extLst>
              <a:ext uri="{FF2B5EF4-FFF2-40B4-BE49-F238E27FC236}">
                <a16:creationId xmlns:a16="http://schemas.microsoft.com/office/drawing/2014/main" id="{4A858399-36B9-0BA3-6DDE-217A72E36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5213" y="5883275"/>
            <a:ext cx="609600" cy="609600"/>
          </a:xfrm>
          <a:prstGeom prst="rect">
            <a:avLst/>
          </a:prstGeom>
        </p:spPr>
      </p:pic>
    </p:spTree>
    <p:extLst>
      <p:ext uri="{BB962C8B-B14F-4D97-AF65-F5344CB8AC3E}">
        <p14:creationId xmlns:p14="http://schemas.microsoft.com/office/powerpoint/2010/main" val="1823724823"/>
      </p:ext>
    </p:extLst>
  </p:cSld>
  <p:clrMapOvr>
    <a:masterClrMapping/>
  </p:clrMapOvr>
  <mc:AlternateContent xmlns:mc="http://schemas.openxmlformats.org/markup-compatibility/2006" xmlns:p14="http://schemas.microsoft.com/office/powerpoint/2010/main">
    <mc:Choice Requires="p14">
      <p:transition spd="slow" p14:dur="2000" advTm="15719"/>
    </mc:Choice>
    <mc:Fallback xmlns="">
      <p:transition spd="slow" advTm="1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8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C91C4F47-DA82-6BA7-A1D0-7A4E0AACC708}"/>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9E4EFAD1-DF13-AEBA-ED1F-D2937DC99FA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Coaching Internship Opportunities</a:t>
            </a:r>
          </a:p>
        </p:txBody>
      </p:sp>
      <p:sp>
        <p:nvSpPr>
          <p:cNvPr id="4" name="Content Placeholder 3">
            <a:extLst>
              <a:ext uri="{FF2B5EF4-FFF2-40B4-BE49-F238E27FC236}">
                <a16:creationId xmlns:a16="http://schemas.microsoft.com/office/drawing/2014/main" id="{F8AB8C47-2C6D-5B70-6D9E-BE4A9598D928}"/>
              </a:ext>
            </a:extLst>
          </p:cNvPr>
          <p:cNvSpPr>
            <a:spLocks noGrp="1"/>
          </p:cNvSpPr>
          <p:nvPr>
            <p:ph sz="half" idx="2"/>
          </p:nvPr>
        </p:nvSpPr>
        <p:spPr>
          <a:xfrm>
            <a:off x="1234178" y="1640157"/>
            <a:ext cx="5789474" cy="4246286"/>
          </a:xfrm>
        </p:spPr>
        <p:txBody>
          <a:bodyPr>
            <a:normAutofit fontScale="77500" lnSpcReduction="20000"/>
          </a:bodyPr>
          <a:lstStyle/>
          <a:p>
            <a:pPr>
              <a:lnSpc>
                <a:spcPct val="120000"/>
              </a:lnSpc>
            </a:pPr>
            <a:r>
              <a:rPr lang="en-US" sz="2400">
                <a:latin typeface="Roboto" panose="02000000000000000000" pitchFamily="2" charset="0"/>
                <a:ea typeface="Roboto" panose="02000000000000000000" pitchFamily="2" charset="0"/>
                <a:cs typeface="Times New Roman" panose="02020603050405020304" pitchFamily="18" charset="0"/>
              </a:rPr>
              <a:t>Coach with a DI, DII, DIII or a NJCAA Coach. </a:t>
            </a:r>
          </a:p>
          <a:p>
            <a:pPr>
              <a:lnSpc>
                <a:spcPct val="120000"/>
              </a:lnSpc>
            </a:pPr>
            <a:r>
              <a:rPr lang="en-US" sz="2400">
                <a:latin typeface="Roboto" panose="02000000000000000000" pitchFamily="2" charset="0"/>
                <a:ea typeface="Roboto" panose="02000000000000000000" pitchFamily="2" charset="0"/>
                <a:cs typeface="Times New Roman" panose="02020603050405020304" pitchFamily="18" charset="0"/>
              </a:rPr>
              <a:t>Coach at the high school or professional level.</a:t>
            </a:r>
          </a:p>
          <a:p>
            <a:pPr>
              <a:lnSpc>
                <a:spcPct val="120000"/>
              </a:lnSpc>
            </a:pPr>
            <a:r>
              <a:rPr lang="en-US" sz="2400">
                <a:latin typeface="Roboto" panose="02000000000000000000" pitchFamily="2" charset="0"/>
                <a:ea typeface="Roboto" panose="02000000000000000000" pitchFamily="2" charset="0"/>
                <a:cs typeface="Times New Roman" panose="02020603050405020304" pitchFamily="18" charset="0"/>
              </a:rPr>
              <a:t>Coach with an athletics' team strength &amp; conditioning coach.</a:t>
            </a:r>
          </a:p>
          <a:p>
            <a:pPr>
              <a:lnSpc>
                <a:spcPct val="120000"/>
              </a:lnSpc>
            </a:pPr>
            <a:r>
              <a:rPr lang="en-US" sz="2400">
                <a:latin typeface="Roboto" panose="02000000000000000000" pitchFamily="2" charset="0"/>
                <a:ea typeface="Roboto" panose="02000000000000000000" pitchFamily="2" charset="0"/>
                <a:cs typeface="Times New Roman" panose="02020603050405020304" pitchFamily="18" charset="0"/>
              </a:rPr>
              <a:t>Athletic Administration: working in compliance, directing, or special projects.</a:t>
            </a:r>
          </a:p>
          <a:p>
            <a:pPr>
              <a:lnSpc>
                <a:spcPct val="120000"/>
              </a:lnSpc>
            </a:pPr>
            <a:r>
              <a:rPr lang="en-US" sz="2400">
                <a:latin typeface="Roboto" panose="02000000000000000000" pitchFamily="2" charset="0"/>
                <a:ea typeface="Roboto" panose="02000000000000000000" pitchFamily="2" charset="0"/>
                <a:cs typeface="Times New Roman" panose="02020603050405020304" pitchFamily="18" charset="0"/>
              </a:rPr>
              <a:t>Learn in-depth recruiting strategies, experience real  scouting and/or film breakdown.</a:t>
            </a:r>
          </a:p>
          <a:p>
            <a:pPr>
              <a:lnSpc>
                <a:spcPct val="120000"/>
              </a:lnSpc>
            </a:pPr>
            <a:r>
              <a:rPr lang="en-US" sz="2400">
                <a:latin typeface="Roboto" panose="02000000000000000000" pitchFamily="2" charset="0"/>
                <a:ea typeface="Roboto" panose="02000000000000000000" pitchFamily="2" charset="0"/>
                <a:cs typeface="Times New Roman" panose="02020603050405020304" pitchFamily="18" charset="0"/>
              </a:rPr>
              <a:t>Involve your self with coaching communications, social media, and sport analytics. </a:t>
            </a:r>
          </a:p>
          <a:p>
            <a:pPr>
              <a:lnSpc>
                <a:spcPct val="120000"/>
              </a:lnSpc>
            </a:pPr>
            <a:r>
              <a:rPr lang="en-US" sz="2400">
                <a:latin typeface="Roboto" panose="02000000000000000000" pitchFamily="2" charset="0"/>
                <a:ea typeface="Roboto" panose="02000000000000000000" pitchFamily="2" charset="0"/>
                <a:cs typeface="Times New Roman" panose="02020603050405020304" pitchFamily="18" charset="0"/>
              </a:rPr>
              <a:t>Be mentored by highly successful coaches.</a:t>
            </a:r>
            <a:endParaRPr lang="en-US" sz="2400">
              <a:latin typeface="Times New Roman" panose="02020603050405020304" pitchFamily="18" charset="0"/>
              <a:cs typeface="Times New Roman" panose="02020603050405020304" pitchFamily="18" charset="0"/>
            </a:endParaRPr>
          </a:p>
          <a:p>
            <a:endParaRPr lang="en-US"/>
          </a:p>
        </p:txBody>
      </p:sp>
      <p:pic>
        <p:nvPicPr>
          <p:cNvPr id="3" name="Picture 2" descr="Logo&#10;&#10;Description automatically generated">
            <a:extLst>
              <a:ext uri="{FF2B5EF4-FFF2-40B4-BE49-F238E27FC236}">
                <a16:creationId xmlns:a16="http://schemas.microsoft.com/office/drawing/2014/main" id="{42854B14-3E49-AE46-A711-BE8F49DC97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11" name="Picture 10">
            <a:extLst>
              <a:ext uri="{FF2B5EF4-FFF2-40B4-BE49-F238E27FC236}">
                <a16:creationId xmlns:a16="http://schemas.microsoft.com/office/drawing/2014/main" id="{807A3B40-91BD-7766-16D4-7F71097CB7E7}"/>
              </a:ext>
            </a:extLst>
          </p:cNvPr>
          <p:cNvPicPr>
            <a:picLocks noChangeAspect="1"/>
          </p:cNvPicPr>
          <p:nvPr/>
        </p:nvPicPr>
        <p:blipFill>
          <a:blip r:embed="rId6"/>
          <a:stretch>
            <a:fillRect/>
          </a:stretch>
        </p:blipFill>
        <p:spPr>
          <a:xfrm>
            <a:off x="7023652" y="1870659"/>
            <a:ext cx="4301950" cy="341912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1920" y="6095612"/>
            <a:ext cx="487363" cy="487363"/>
          </a:xfrm>
          <a:prstGeom prst="rect">
            <a:avLst/>
          </a:prstGeom>
        </p:spPr>
      </p:pic>
    </p:spTree>
    <p:extLst>
      <p:ext uri="{BB962C8B-B14F-4D97-AF65-F5344CB8AC3E}">
        <p14:creationId xmlns:p14="http://schemas.microsoft.com/office/powerpoint/2010/main" val="3403815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3B35812-898D-3ACA-56F4-2BCE3F2E2A5F}"/>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ADA0011A-D4E8-6FA7-CED9-0B2B654F126B}"/>
              </a:ext>
            </a:extLst>
          </p:cNvPr>
          <p:cNvSpPr>
            <a:spLocks noGrp="1"/>
          </p:cNvSpPr>
          <p:nvPr>
            <p:ph type="title"/>
          </p:nvPr>
        </p:nvSpPr>
        <p:spPr>
          <a:xfrm>
            <a:off x="1047920" y="372525"/>
            <a:ext cx="4316069" cy="1325563"/>
          </a:xfrm>
        </p:spPr>
        <p:txBody>
          <a:bodyPr/>
          <a:lstStyle/>
          <a:p>
            <a:r>
              <a:rPr lang="en-US" b="1">
                <a:latin typeface="Arial" panose="020B0604020202020204" pitchFamily="34" charset="0"/>
                <a:cs typeface="Arial" panose="020B0604020202020204" pitchFamily="34" charset="0"/>
              </a:rPr>
              <a:t>Career Options</a:t>
            </a:r>
          </a:p>
        </p:txBody>
      </p:sp>
      <p:pic>
        <p:nvPicPr>
          <p:cNvPr id="3" name="Picture 2" descr="Logo&#10;&#10;Description automatically generated">
            <a:extLst>
              <a:ext uri="{FF2B5EF4-FFF2-40B4-BE49-F238E27FC236}">
                <a16:creationId xmlns:a16="http://schemas.microsoft.com/office/drawing/2014/main" id="{3DC7F0CE-0249-9954-5320-8B45338E5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sp>
        <p:nvSpPr>
          <p:cNvPr id="9" name="TextBox 8">
            <a:extLst>
              <a:ext uri="{FF2B5EF4-FFF2-40B4-BE49-F238E27FC236}">
                <a16:creationId xmlns:a16="http://schemas.microsoft.com/office/drawing/2014/main" id="{8F100C51-9EBA-2470-2BFB-367635D5E70B}"/>
              </a:ext>
            </a:extLst>
          </p:cNvPr>
          <p:cNvSpPr txBox="1"/>
          <p:nvPr/>
        </p:nvSpPr>
        <p:spPr>
          <a:xfrm>
            <a:off x="1045617" y="1351247"/>
            <a:ext cx="5922736" cy="465768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Athletic coaching positions, every level</a:t>
            </a: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Professional sports major and minor leagues</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Athletic administration - college and high school</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Financial and fundraising operations</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Sports marketing and promotions</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Facilities operations and event management</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Sports advertising and sponsorship</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Athletic academic compliance</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Athletic media relations</a:t>
            </a:r>
            <a:endParaRPr lang="en-US" sz="2000">
              <a:latin typeface="Roboto" panose="02000000000000000000" pitchFamily="2" charset="0"/>
              <a:ea typeface="Roboto" panose="02000000000000000000" pitchFamily="2" charset="0"/>
              <a:cs typeface="Times New Roman" panose="02020603050405020304" pitchFamily="18" charset="0"/>
            </a:endParaRPr>
          </a:p>
          <a:p>
            <a:pPr marL="285750" indent="-285750">
              <a:lnSpc>
                <a:spcPct val="150000"/>
              </a:lnSpc>
              <a:buFont typeface="Arial" panose="020B0604020202020204" pitchFamily="34" charset="0"/>
              <a:buChar char="•"/>
            </a:pPr>
            <a:r>
              <a:rPr lang="en-US" sz="2000" b="0" i="0">
                <a:latin typeface="Roboto" panose="02000000000000000000" pitchFamily="2" charset="0"/>
                <a:ea typeface="Roboto" panose="02000000000000000000" pitchFamily="2" charset="0"/>
                <a:cs typeface="Times New Roman" panose="02020603050405020304" pitchFamily="18" charset="0"/>
              </a:rPr>
              <a:t>Youth sports administration</a:t>
            </a:r>
            <a:endParaRPr lang="en-US" sz="2000">
              <a:latin typeface="Roboto" panose="02000000000000000000" pitchFamily="2" charset="0"/>
              <a:ea typeface="Roboto" panose="02000000000000000000" pitchFamily="2"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E2BC3DB8-4F0B-8093-7FA4-0AA65BAB4B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9431" y="6034494"/>
            <a:ext cx="609600" cy="609600"/>
          </a:xfrm>
          <a:prstGeom prst="rect">
            <a:avLst/>
          </a:prstGeom>
        </p:spPr>
      </p:pic>
      <p:pic>
        <p:nvPicPr>
          <p:cNvPr id="1026" name="Picture 2" descr="Untitled photo">
            <a:extLst>
              <a:ext uri="{FF2B5EF4-FFF2-40B4-BE49-F238E27FC236}">
                <a16:creationId xmlns:a16="http://schemas.microsoft.com/office/drawing/2014/main" id="{911ED981-7D41-8E64-6F9D-B3AE0E91C9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7588" y="1904232"/>
            <a:ext cx="4571443" cy="304953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4896"/>
      </p:ext>
    </p:extLst>
  </p:cSld>
  <p:clrMapOvr>
    <a:masterClrMapping/>
  </p:clrMapOvr>
  <mc:AlternateContent xmlns:mc="http://schemas.openxmlformats.org/markup-compatibility/2006" xmlns:p14="http://schemas.microsoft.com/office/powerpoint/2010/main">
    <mc:Choice Requires="p14">
      <p:transition spd="slow" p14:dur="2000" advTm="51571"/>
    </mc:Choice>
    <mc:Fallback xmlns="">
      <p:transition spd="slow" advTm="5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87167B58-A408-62AF-CC01-455502A34064}"/>
              </a:ext>
            </a:extLst>
          </p:cNvPr>
          <p:cNvPicPr>
            <a:picLocks noChangeAspect="1"/>
          </p:cNvPicPr>
          <p:nvPr/>
        </p:nvPicPr>
        <p:blipFill rotWithShape="1">
          <a:blip r:embed="rId4">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907846B7-9194-3A59-71D4-04EC9B6FD3C2}"/>
              </a:ext>
            </a:extLst>
          </p:cNvPr>
          <p:cNvSpPr>
            <a:spLocks noGrp="1"/>
          </p:cNvSpPr>
          <p:nvPr>
            <p:ph type="title"/>
          </p:nvPr>
        </p:nvSpPr>
        <p:spPr>
          <a:xfrm>
            <a:off x="634554" y="388967"/>
            <a:ext cx="5620472" cy="1325563"/>
          </a:xfrm>
        </p:spPr>
        <p:txBody>
          <a:bodyPr/>
          <a:lstStyle/>
          <a:p>
            <a:r>
              <a:rPr lang="en-US" b="1">
                <a:latin typeface="Arial" panose="020B0604020202020204" pitchFamily="34" charset="0"/>
                <a:cs typeface="Arial" panose="020B0604020202020204" pitchFamily="34" charset="0"/>
              </a:rPr>
              <a:t>Application Process</a:t>
            </a:r>
          </a:p>
        </p:txBody>
      </p:sp>
      <p:sp>
        <p:nvSpPr>
          <p:cNvPr id="3" name="Content Placeholder 2">
            <a:extLst>
              <a:ext uri="{FF2B5EF4-FFF2-40B4-BE49-F238E27FC236}">
                <a16:creationId xmlns:a16="http://schemas.microsoft.com/office/drawing/2014/main" id="{FEA63589-B3EF-7156-2294-B13CB00FF733}"/>
              </a:ext>
            </a:extLst>
          </p:cNvPr>
          <p:cNvSpPr>
            <a:spLocks noGrp="1"/>
          </p:cNvSpPr>
          <p:nvPr>
            <p:ph idx="1"/>
          </p:nvPr>
        </p:nvSpPr>
        <p:spPr>
          <a:xfrm>
            <a:off x="6096000" y="1685275"/>
            <a:ext cx="5209504" cy="4507366"/>
          </a:xfrm>
        </p:spPr>
        <p:txBody>
          <a:bodyPr>
            <a:normAutofit fontScale="77500" lnSpcReduction="20000"/>
          </a:bodyPr>
          <a:lstStyle/>
          <a:p>
            <a:r>
              <a:rPr lang="en-US" dirty="0">
                <a:latin typeface="Roboto" panose="02000000000000000000" pitchFamily="2" charset="0"/>
                <a:ea typeface="Roboto" panose="02000000000000000000" pitchFamily="2" charset="0"/>
                <a:cs typeface="Times New Roman" panose="02020603050405020304" pitchFamily="18" charset="0"/>
              </a:rPr>
              <a:t>Apply at </a:t>
            </a:r>
            <a:r>
              <a:rPr lang="en-US" dirty="0">
                <a:latin typeface="Roboto" panose="02000000000000000000" pitchFamily="2" charset="0"/>
                <a:ea typeface="Roboto" panose="02000000000000000000" pitchFamily="2" charset="0"/>
                <a:cs typeface="Times New Roman" panose="02020603050405020304" pitchFamily="18" charset="0"/>
                <a:hlinkClick r:id="rId5"/>
              </a:rPr>
              <a:t>SCSU Graduate Admissions</a:t>
            </a:r>
            <a:endParaRPr lang="en-US" dirty="0">
              <a:latin typeface="Roboto" panose="02000000000000000000" pitchFamily="2" charset="0"/>
              <a:ea typeface="Roboto" panose="02000000000000000000" pitchFamily="2" charset="0"/>
              <a:cs typeface="Times New Roman" panose="02020603050405020304" pitchFamily="18" charset="0"/>
            </a:endParaRPr>
          </a:p>
          <a:p>
            <a:r>
              <a:rPr lang="en-US" dirty="0" err="1">
                <a:latin typeface="Roboto" panose="02000000000000000000" pitchFamily="2" charset="0"/>
                <a:ea typeface="Roboto" panose="02000000000000000000" pitchFamily="2" charset="0"/>
                <a:cs typeface="Times New Roman" panose="02020603050405020304" pitchFamily="18" charset="0"/>
              </a:rPr>
              <a:t>GradCAS</a:t>
            </a:r>
            <a:endParaRPr lang="en-US" dirty="0">
              <a:latin typeface="Roboto" panose="02000000000000000000" pitchFamily="2" charset="0"/>
              <a:ea typeface="Roboto" panose="02000000000000000000" pitchFamily="2" charset="0"/>
              <a:cs typeface="Times New Roman" panose="02020603050405020304" pitchFamily="18" charset="0"/>
            </a:endParaRPr>
          </a:p>
          <a:p>
            <a:pPr lvl="1"/>
            <a:r>
              <a:rPr lang="en-US" dirty="0">
                <a:latin typeface="Roboto" panose="02000000000000000000" pitchFamily="2" charset="0"/>
                <a:ea typeface="Roboto" panose="02000000000000000000" pitchFamily="2" charset="0"/>
                <a:cs typeface="Times New Roman" panose="02020603050405020304" pitchFamily="18" charset="0"/>
              </a:rPr>
              <a:t>3-Letters of Recommendation</a:t>
            </a:r>
          </a:p>
          <a:p>
            <a:pPr lvl="1"/>
            <a:r>
              <a:rPr lang="en-US" dirty="0">
                <a:latin typeface="Roboto" panose="02000000000000000000" pitchFamily="2" charset="0"/>
                <a:ea typeface="Roboto" panose="02000000000000000000" pitchFamily="2" charset="0"/>
                <a:cs typeface="Times New Roman" panose="02020603050405020304" pitchFamily="18" charset="0"/>
              </a:rPr>
              <a:t>Statement of Intent</a:t>
            </a:r>
          </a:p>
          <a:p>
            <a:pPr lvl="1"/>
            <a:r>
              <a:rPr lang="en-US" dirty="0">
                <a:latin typeface="Roboto" panose="02000000000000000000" pitchFamily="2" charset="0"/>
                <a:ea typeface="Roboto" panose="02000000000000000000" pitchFamily="2" charset="0"/>
                <a:cs typeface="Times New Roman" panose="02020603050405020304" pitchFamily="18" charset="0"/>
              </a:rPr>
              <a:t>Resume</a:t>
            </a:r>
          </a:p>
          <a:p>
            <a:pPr lvl="1"/>
            <a:r>
              <a:rPr lang="en-US" dirty="0">
                <a:latin typeface="Roboto" panose="02000000000000000000" pitchFamily="2" charset="0"/>
                <a:ea typeface="Roboto" panose="02000000000000000000" pitchFamily="2" charset="0"/>
                <a:cs typeface="Times New Roman" panose="02020603050405020304" pitchFamily="18" charset="0"/>
              </a:rPr>
              <a:t>Unofficial Transcripts</a:t>
            </a:r>
          </a:p>
          <a:p>
            <a:pPr lvl="1"/>
            <a:r>
              <a:rPr lang="en-US" dirty="0">
                <a:latin typeface="Roboto" panose="02000000000000000000" pitchFamily="2" charset="0"/>
                <a:ea typeface="Roboto" panose="02000000000000000000" pitchFamily="2" charset="0"/>
                <a:cs typeface="Times New Roman" panose="02020603050405020304" pitchFamily="18" charset="0"/>
              </a:rPr>
              <a:t>Pay Fees ($40)</a:t>
            </a:r>
          </a:p>
          <a:p>
            <a:pPr lvl="1"/>
            <a:r>
              <a:rPr lang="en-US" dirty="0">
                <a:latin typeface="Roboto" panose="02000000000000000000" pitchFamily="2" charset="0"/>
                <a:ea typeface="Roboto" panose="02000000000000000000" pitchFamily="2" charset="0"/>
                <a:cs typeface="Times New Roman" panose="02020603050405020304" pitchFamily="18" charset="0"/>
              </a:rPr>
              <a:t>No GRE Required</a:t>
            </a:r>
          </a:p>
          <a:p>
            <a:r>
              <a:rPr lang="en-US" dirty="0">
                <a:latin typeface="Roboto" panose="02000000000000000000" pitchFamily="2" charset="0"/>
                <a:ea typeface="Roboto" panose="02000000000000000000" pitchFamily="2" charset="0"/>
                <a:cs typeface="Times New Roman" panose="02020603050405020304" pitchFamily="18" charset="0"/>
              </a:rPr>
              <a:t>Due Dates:</a:t>
            </a:r>
          </a:p>
          <a:p>
            <a:pPr lvl="1"/>
            <a:r>
              <a:rPr lang="en-US" dirty="0">
                <a:latin typeface="Roboto" panose="02000000000000000000" pitchFamily="2" charset="0"/>
                <a:ea typeface="Roboto" panose="02000000000000000000" pitchFamily="2" charset="0"/>
                <a:cs typeface="Times New Roman" panose="02020603050405020304" pitchFamily="18" charset="0"/>
              </a:rPr>
              <a:t>Spring Semester 2023</a:t>
            </a:r>
          </a:p>
          <a:p>
            <a:pPr lvl="2"/>
            <a:r>
              <a:rPr lang="en-US" sz="1800" dirty="0">
                <a:latin typeface="Roboto" panose="02000000000000000000" pitchFamily="2" charset="0"/>
                <a:ea typeface="Roboto" panose="02000000000000000000" pitchFamily="2" charset="0"/>
                <a:cs typeface="Times New Roman" panose="02020603050405020304" pitchFamily="18" charset="0"/>
              </a:rPr>
              <a:t>October 15</a:t>
            </a:r>
            <a:r>
              <a:rPr lang="en-US" sz="1800" baseline="30000" dirty="0">
                <a:latin typeface="Roboto" panose="02000000000000000000" pitchFamily="2" charset="0"/>
                <a:ea typeface="Roboto" panose="02000000000000000000" pitchFamily="2" charset="0"/>
                <a:cs typeface="Times New Roman" panose="02020603050405020304" pitchFamily="18" charset="0"/>
              </a:rPr>
              <a:t>th</a:t>
            </a:r>
            <a:r>
              <a:rPr lang="en-US" sz="1800" dirty="0">
                <a:latin typeface="Roboto" panose="02000000000000000000" pitchFamily="2" charset="0"/>
                <a:ea typeface="Roboto" panose="02000000000000000000" pitchFamily="2" charset="0"/>
                <a:cs typeface="Times New Roman" panose="02020603050405020304" pitchFamily="18" charset="0"/>
              </a:rPr>
              <a:t> for International Citizens</a:t>
            </a:r>
          </a:p>
          <a:p>
            <a:pPr lvl="2"/>
            <a:r>
              <a:rPr lang="en-US" sz="1800" dirty="0">
                <a:latin typeface="Roboto" panose="02000000000000000000" pitchFamily="2" charset="0"/>
                <a:ea typeface="Roboto" panose="02000000000000000000" pitchFamily="2" charset="0"/>
                <a:cs typeface="Times New Roman" panose="02020603050405020304" pitchFamily="18" charset="0"/>
              </a:rPr>
              <a:t>December 1</a:t>
            </a:r>
            <a:r>
              <a:rPr lang="en-US" sz="1800" baseline="30000" dirty="0">
                <a:latin typeface="Roboto" panose="02000000000000000000" pitchFamily="2" charset="0"/>
                <a:ea typeface="Roboto" panose="02000000000000000000" pitchFamily="2" charset="0"/>
                <a:cs typeface="Times New Roman" panose="02020603050405020304" pitchFamily="18" charset="0"/>
              </a:rPr>
              <a:t>st</a:t>
            </a:r>
            <a:r>
              <a:rPr lang="en-US" sz="1800" dirty="0">
                <a:latin typeface="Roboto" panose="02000000000000000000" pitchFamily="2" charset="0"/>
                <a:ea typeface="Roboto" panose="02000000000000000000" pitchFamily="2" charset="0"/>
                <a:cs typeface="Times New Roman" panose="02020603050405020304" pitchFamily="18" charset="0"/>
              </a:rPr>
              <a:t> for U.S. Citizens</a:t>
            </a:r>
          </a:p>
          <a:p>
            <a:pPr lvl="1"/>
            <a:r>
              <a:rPr lang="en-US" dirty="0">
                <a:latin typeface="Roboto" panose="02000000000000000000" pitchFamily="2" charset="0"/>
                <a:ea typeface="Roboto" panose="02000000000000000000" pitchFamily="2" charset="0"/>
                <a:cs typeface="Times New Roman" panose="02020603050405020304" pitchFamily="18" charset="0"/>
              </a:rPr>
              <a:t>Fall Semester 2023</a:t>
            </a:r>
          </a:p>
          <a:p>
            <a:pPr lvl="2"/>
            <a:r>
              <a:rPr lang="en-US" sz="1800" dirty="0">
                <a:latin typeface="Roboto" panose="02000000000000000000" pitchFamily="2" charset="0"/>
                <a:ea typeface="Roboto" panose="02000000000000000000" pitchFamily="2" charset="0"/>
                <a:cs typeface="Times New Roman" panose="02020603050405020304" pitchFamily="18" charset="0"/>
              </a:rPr>
              <a:t>June 15</a:t>
            </a:r>
            <a:r>
              <a:rPr lang="en-US" sz="1800" baseline="30000" dirty="0">
                <a:latin typeface="Roboto" panose="02000000000000000000" pitchFamily="2" charset="0"/>
                <a:ea typeface="Roboto" panose="02000000000000000000" pitchFamily="2" charset="0"/>
                <a:cs typeface="Times New Roman" panose="02020603050405020304" pitchFamily="18" charset="0"/>
              </a:rPr>
              <a:t>th</a:t>
            </a:r>
            <a:r>
              <a:rPr lang="en-US" sz="1800" dirty="0">
                <a:latin typeface="Roboto" panose="02000000000000000000" pitchFamily="2" charset="0"/>
                <a:ea typeface="Roboto" panose="02000000000000000000" pitchFamily="2" charset="0"/>
                <a:cs typeface="Times New Roman" panose="02020603050405020304" pitchFamily="18" charset="0"/>
              </a:rPr>
              <a:t> for International Citizens</a:t>
            </a:r>
          </a:p>
          <a:p>
            <a:pPr lvl="2"/>
            <a:r>
              <a:rPr lang="en-US" sz="1800" u="sng" dirty="0">
                <a:solidFill>
                  <a:srgbClr val="CD1041"/>
                </a:solidFill>
                <a:latin typeface="Roboto" panose="02000000000000000000" pitchFamily="2" charset="0"/>
                <a:ea typeface="Roboto" panose="02000000000000000000" pitchFamily="2" charset="0"/>
                <a:cs typeface="Times New Roman" panose="02020603050405020304" pitchFamily="18" charset="0"/>
              </a:rPr>
              <a:t>May 1</a:t>
            </a:r>
            <a:r>
              <a:rPr lang="en-US" sz="1800" u="sng" baseline="30000" dirty="0">
                <a:solidFill>
                  <a:srgbClr val="CD1041"/>
                </a:solidFill>
                <a:latin typeface="Roboto" panose="02000000000000000000" pitchFamily="2" charset="0"/>
                <a:ea typeface="Roboto" panose="02000000000000000000" pitchFamily="2" charset="0"/>
                <a:cs typeface="Times New Roman" panose="02020603050405020304" pitchFamily="18" charset="0"/>
              </a:rPr>
              <a:t>st</a:t>
            </a:r>
            <a:r>
              <a:rPr lang="en-US" sz="1800" u="sng" dirty="0">
                <a:solidFill>
                  <a:srgbClr val="CD1041"/>
                </a:solidFill>
                <a:latin typeface="Roboto" panose="02000000000000000000" pitchFamily="2" charset="0"/>
                <a:ea typeface="Roboto" panose="02000000000000000000" pitchFamily="2" charset="0"/>
                <a:cs typeface="Times New Roman" panose="02020603050405020304" pitchFamily="18" charset="0"/>
              </a:rPr>
              <a:t> for Coaching Concentration</a:t>
            </a:r>
          </a:p>
          <a:p>
            <a:pPr lvl="2"/>
            <a:r>
              <a:rPr lang="en-US" sz="1800" dirty="0">
                <a:latin typeface="Roboto" panose="02000000000000000000" pitchFamily="2" charset="0"/>
                <a:ea typeface="Roboto" panose="02000000000000000000" pitchFamily="2" charset="0"/>
                <a:cs typeface="Times New Roman" panose="02020603050405020304" pitchFamily="18" charset="0"/>
              </a:rPr>
              <a:t>August 1</a:t>
            </a:r>
            <a:r>
              <a:rPr lang="en-US" sz="1800" baseline="30000" dirty="0">
                <a:latin typeface="Roboto" panose="02000000000000000000" pitchFamily="2" charset="0"/>
                <a:ea typeface="Roboto" panose="02000000000000000000" pitchFamily="2" charset="0"/>
                <a:cs typeface="Times New Roman" panose="02020603050405020304" pitchFamily="18" charset="0"/>
              </a:rPr>
              <a:t>st</a:t>
            </a:r>
            <a:r>
              <a:rPr lang="en-US" sz="1800" dirty="0">
                <a:latin typeface="Roboto" panose="02000000000000000000" pitchFamily="2" charset="0"/>
                <a:ea typeface="Roboto" panose="02000000000000000000" pitchFamily="2" charset="0"/>
                <a:cs typeface="Times New Roman" panose="02020603050405020304" pitchFamily="18" charset="0"/>
              </a:rPr>
              <a:t> For U.S. Citizens</a:t>
            </a:r>
            <a:endParaRPr lang="en-US" sz="1800" u="sng"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8D51A895-66CC-7D69-B65B-717AA5109A1E}"/>
              </a:ext>
            </a:extLst>
          </p:cNvPr>
          <p:cNvPicPr>
            <a:picLocks noChangeAspect="1"/>
          </p:cNvPicPr>
          <p:nvPr/>
        </p:nvPicPr>
        <p:blipFill rotWithShape="1">
          <a:blip r:embed="rId6"/>
          <a:srcRect t="16990" b="24085"/>
          <a:stretch/>
        </p:blipFill>
        <p:spPr>
          <a:xfrm>
            <a:off x="1311190" y="2166265"/>
            <a:ext cx="4267200" cy="3352582"/>
          </a:xfrm>
          <a:prstGeom prst="rect">
            <a:avLst/>
          </a:prstGeom>
          <a:effectLst>
            <a:outerShdw blurRad="63500" sx="102000" sy="102000" algn="ctr" rotWithShape="0">
              <a:prstClr val="black">
                <a:alpha val="40000"/>
              </a:prstClr>
            </a:outerShdw>
          </a:effectLst>
        </p:spPr>
      </p:pic>
      <p:pic>
        <p:nvPicPr>
          <p:cNvPr id="6" name="Picture 5" descr="Logo&#10;&#10;Description automatically generated">
            <a:extLst>
              <a:ext uri="{FF2B5EF4-FFF2-40B4-BE49-F238E27FC236}">
                <a16:creationId xmlns:a16="http://schemas.microsoft.com/office/drawing/2014/main" id="{F26B9629-8C9A-A45D-8FBA-62D62C27DBC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98778" y="5948959"/>
            <a:ext cx="487363" cy="487363"/>
          </a:xfrm>
          <a:prstGeom prst="rect">
            <a:avLst/>
          </a:prstGeom>
        </p:spPr>
      </p:pic>
    </p:spTree>
    <p:extLst>
      <p:ext uri="{BB962C8B-B14F-4D97-AF65-F5344CB8AC3E}">
        <p14:creationId xmlns:p14="http://schemas.microsoft.com/office/powerpoint/2010/main" val="178599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0AF393AF-4441-C5FC-A8D5-BD19ED1B62C0}"/>
              </a:ext>
            </a:extLst>
          </p:cNvPr>
          <p:cNvPicPr>
            <a:picLocks noChangeAspect="1"/>
          </p:cNvPicPr>
          <p:nvPr/>
        </p:nvPicPr>
        <p:blipFill rotWithShape="1">
          <a:blip r:embed="rId2">
            <a:extLst>
              <a:ext uri="{28A0092B-C50C-407E-A947-70E740481C1C}">
                <a14:useLocalDpi xmlns:a14="http://schemas.microsoft.com/office/drawing/2010/main" val="0"/>
              </a:ext>
            </a:extLst>
          </a:blip>
          <a:srcRect l="-3374" t="-2395" r="-1963" b="-2205"/>
          <a:stretch/>
        </p:blipFill>
        <p:spPr>
          <a:xfrm>
            <a:off x="1828800" y="-163773"/>
            <a:ext cx="8318090" cy="7151427"/>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le 1">
            <a:extLst>
              <a:ext uri="{FF2B5EF4-FFF2-40B4-BE49-F238E27FC236}">
                <a16:creationId xmlns:a16="http://schemas.microsoft.com/office/drawing/2014/main" id="{07F9A250-6C44-1A33-A628-929D7C152985}"/>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FAQs</a:t>
            </a:r>
          </a:p>
        </p:txBody>
      </p:sp>
      <p:sp>
        <p:nvSpPr>
          <p:cNvPr id="3" name="Content Placeholder 2">
            <a:extLst>
              <a:ext uri="{FF2B5EF4-FFF2-40B4-BE49-F238E27FC236}">
                <a16:creationId xmlns:a16="http://schemas.microsoft.com/office/drawing/2014/main" id="{3843442F-5F99-C42E-F11D-9A24D2D9275F}"/>
              </a:ext>
            </a:extLst>
          </p:cNvPr>
          <p:cNvSpPr>
            <a:spLocks noGrp="1"/>
          </p:cNvSpPr>
          <p:nvPr>
            <p:ph idx="1"/>
          </p:nvPr>
        </p:nvSpPr>
        <p:spPr>
          <a:xfrm>
            <a:off x="5792372" y="1414256"/>
            <a:ext cx="5955323" cy="4498225"/>
          </a:xfrm>
        </p:spPr>
        <p:txBody>
          <a:bodyPr>
            <a:noAutofit/>
          </a:bodyPr>
          <a:lstStyle/>
          <a:p>
            <a:pPr marL="0" marR="0" indent="0">
              <a:lnSpc>
                <a:spcPct val="107000"/>
              </a:lnSpc>
              <a:spcBef>
                <a:spcPts val="0"/>
              </a:spcBef>
              <a:spcAft>
                <a:spcPts val="800"/>
              </a:spcAft>
              <a:buNone/>
            </a:pPr>
            <a:r>
              <a:rPr lang="en-US" sz="1600" dirty="0">
                <a:solidFill>
                  <a:srgbClr val="CD1041"/>
                </a:solidFill>
                <a:effectLst/>
                <a:latin typeface="Calibri" panose="020F0502020204030204" pitchFamily="34" charset="0"/>
                <a:ea typeface="Calibri" panose="020F0502020204030204" pitchFamily="34" charset="0"/>
                <a:cs typeface="Times New Roman" panose="02020603050405020304" pitchFamily="18" charset="0"/>
              </a:rPr>
              <a:t>What is Sport Management: Athletic Coaching Concentration?</a:t>
            </a:r>
          </a:p>
          <a:p>
            <a:pPr marL="0" indent="0">
              <a:lnSpc>
                <a:spcPct val="107000"/>
              </a:lnSpc>
              <a:spcBef>
                <a:spcPts val="0"/>
              </a:spcBef>
              <a:spcAft>
                <a:spcPts val="8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coaching concentration allows for students to gain their Masters in our Sports Management program, it allows for students to focus on coaching for the sport of their preference. Rather than writing a thesis, the program allows for the hands-on experience in being in the field.</a:t>
            </a:r>
          </a:p>
          <a:p>
            <a:pPr marL="0" marR="0" indent="0">
              <a:lnSpc>
                <a:spcPct val="107000"/>
              </a:lnSpc>
              <a:spcBef>
                <a:spcPts val="0"/>
              </a:spcBef>
              <a:spcAft>
                <a:spcPts val="800"/>
              </a:spcAft>
              <a:buNone/>
            </a:pPr>
            <a:r>
              <a:rPr lang="en-US" sz="1600" dirty="0">
                <a:solidFill>
                  <a:srgbClr val="CD1041"/>
                </a:solidFill>
                <a:effectLst/>
                <a:latin typeface="Calibri" panose="020F0502020204030204" pitchFamily="34" charset="0"/>
                <a:ea typeface="Calibri" panose="020F0502020204030204" pitchFamily="34" charset="0"/>
                <a:cs typeface="Times New Roman" panose="02020603050405020304" pitchFamily="18" charset="0"/>
              </a:rPr>
              <a:t>Why choose St. Cloud State University for your Sport Management: Athletic Coaching Concentration Degree?</a:t>
            </a:r>
          </a:p>
          <a:p>
            <a:pPr marL="0" marR="0" indent="0">
              <a:lnSpc>
                <a:spcPct val="107000"/>
              </a:lnSpc>
              <a:spcBef>
                <a:spcPts val="0"/>
              </a:spcBef>
              <a:spcAft>
                <a:spcPts val="8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St. Cloud State offers a lot of great mentors as coaches. We have teams that are nationally ranked and are constantly competing for conference championships and national championships. St. Cloud State is also home to 16-Division 2 teams, and 2-Division 1 teams and both divisions compete in some of the toughest conferences of their respected division. </a:t>
            </a:r>
          </a:p>
          <a:p>
            <a:pPr marL="0" marR="0" indent="0">
              <a:lnSpc>
                <a:spcPct val="107000"/>
              </a:lnSpc>
              <a:spcBef>
                <a:spcPts val="0"/>
              </a:spcBef>
              <a:spcAft>
                <a:spcPts val="800"/>
              </a:spcAft>
              <a:buNone/>
            </a:pPr>
            <a:r>
              <a:rPr lang="en-US" sz="1600" dirty="0">
                <a:solidFill>
                  <a:srgbClr val="CD1041"/>
                </a:solidFill>
                <a:effectLst/>
                <a:latin typeface="Calibri" panose="020F0502020204030204" pitchFamily="34" charset="0"/>
                <a:ea typeface="Calibri" panose="020F0502020204030204" pitchFamily="34" charset="0"/>
                <a:cs typeface="Times New Roman" panose="02020603050405020304" pitchFamily="18" charset="0"/>
              </a:rPr>
              <a:t>What makes the Athletic Coaching Concentration unique from other programs?</a:t>
            </a:r>
          </a:p>
          <a:p>
            <a:pPr marL="0" marR="0" indent="0">
              <a:lnSpc>
                <a:spcPct val="107000"/>
              </a:lnSpc>
              <a:spcBef>
                <a:spcPts val="0"/>
              </a:spcBef>
              <a:spcAft>
                <a:spcPts val="8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St. Cloud State is one of two colleges that offers this program online. It allows students to be able to coach and learn from home. Teachers who are coaches as well for their school, allows them to use the program to gain CEU credits.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Logo&#10;&#10;Description automatically generated">
            <a:extLst>
              <a:ext uri="{FF2B5EF4-FFF2-40B4-BE49-F238E27FC236}">
                <a16:creationId xmlns:a16="http://schemas.microsoft.com/office/drawing/2014/main" id="{5B4F7ADF-C475-E74C-5208-A76309678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0588"/>
            <a:ext cx="1434905" cy="1037412"/>
          </a:xfrm>
          <a:prstGeom prst="rect">
            <a:avLst/>
          </a:prstGeom>
        </p:spPr>
      </p:pic>
      <p:sp>
        <p:nvSpPr>
          <p:cNvPr id="4" name="TextBox 3">
            <a:extLst>
              <a:ext uri="{FF2B5EF4-FFF2-40B4-BE49-F238E27FC236}">
                <a16:creationId xmlns:a16="http://schemas.microsoft.com/office/drawing/2014/main" id="{344E3D86-6A6A-68A9-9295-194E2B7F026C}"/>
              </a:ext>
            </a:extLst>
          </p:cNvPr>
          <p:cNvSpPr txBox="1"/>
          <p:nvPr/>
        </p:nvSpPr>
        <p:spPr>
          <a:xfrm>
            <a:off x="248832" y="1414256"/>
            <a:ext cx="5392313" cy="4336252"/>
          </a:xfrm>
          <a:prstGeom prst="rect">
            <a:avLst/>
          </a:prstGeom>
          <a:noFill/>
        </p:spPr>
        <p:txBody>
          <a:bodyPr wrap="square" rtlCol="0">
            <a:spAutoFit/>
          </a:bodyPr>
          <a:lstStyle/>
          <a:p>
            <a:pPr marL="0" marR="0" indent="0">
              <a:lnSpc>
                <a:spcPct val="107000"/>
              </a:lnSpc>
              <a:spcBef>
                <a:spcPts val="0"/>
              </a:spcBef>
              <a:spcAft>
                <a:spcPts val="800"/>
              </a:spcAft>
              <a:buNone/>
            </a:pPr>
            <a:r>
              <a:rPr lang="en-US" sz="1600" dirty="0">
                <a:solidFill>
                  <a:srgbClr val="CD1041"/>
                </a:solidFill>
                <a:effectLst/>
                <a:latin typeface="Calibri" panose="020F0502020204030204" pitchFamily="34" charset="0"/>
                <a:ea typeface="Calibri" panose="020F0502020204030204" pitchFamily="34" charset="0"/>
                <a:cs typeface="Times New Roman" panose="02020603050405020304" pitchFamily="18" charset="0"/>
              </a:rPr>
              <a:t>What choices do I have in my internship and what’s next? </a:t>
            </a:r>
          </a:p>
          <a:p>
            <a:pPr marL="0" marR="0" indent="0">
              <a:lnSpc>
                <a:spcPct val="107000"/>
              </a:lnSpc>
              <a:spcBef>
                <a:spcPts val="0"/>
              </a:spcBef>
              <a:spcAft>
                <a:spcPts val="800"/>
              </a:spcAft>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We have a lot of different opportunities to coach here, and at different levels. Whether it is working with our 16-Division 2 teams, our 2-Division 1 teams, or working with local high schools and youth programs. We are also close by to the College of Saint Benedicts and Saint John’s University to work with programs at the Division 3 level. Find your passion of what you like to coach, and we will help you reach out to perform your internship at that program. </a:t>
            </a:r>
          </a:p>
          <a:p>
            <a:pPr marL="0" marR="0" indent="0">
              <a:lnSpc>
                <a:spcPct val="107000"/>
              </a:lnSpc>
              <a:spcBef>
                <a:spcPts val="0"/>
              </a:spcBef>
              <a:spcAft>
                <a:spcPts val="800"/>
              </a:spcAft>
              <a:buNone/>
            </a:pPr>
            <a:r>
              <a:rPr lang="en-US" sz="1600" dirty="0">
                <a:solidFill>
                  <a:srgbClr val="CD1041"/>
                </a:solidFill>
                <a:effectLst/>
                <a:latin typeface="Calibri" panose="020F0502020204030204" pitchFamily="34" charset="0"/>
                <a:ea typeface="Calibri" panose="020F0502020204030204" pitchFamily="34" charset="0"/>
                <a:cs typeface="Times New Roman" panose="02020603050405020304" pitchFamily="18" charset="0"/>
              </a:rPr>
              <a:t>What are opportunities that your students have received post-graduation?</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Post-graduation,</a:t>
            </a:r>
            <a:r>
              <a:rPr lang="en-US" sz="1400" dirty="0">
                <a:effectLst/>
                <a:latin typeface="Calibri" panose="020F0502020204030204" pitchFamily="34" charset="0"/>
                <a:ea typeface="Calibri" panose="020F0502020204030204" pitchFamily="34" charset="0"/>
                <a:cs typeface="Times New Roman" panose="02020603050405020304" pitchFamily="18" charset="0"/>
              </a:rPr>
              <a:t> students will be capable of continuing </a:t>
            </a:r>
            <a:r>
              <a:rPr lang="en-US" sz="1400" dirty="0">
                <a:latin typeface="Calibri" panose="020F0502020204030204" pitchFamily="34" charset="0"/>
                <a:ea typeface="Calibri" panose="020F0502020204030204" pitchFamily="34" charset="0"/>
                <a:cs typeface="Times New Roman" panose="02020603050405020304" pitchFamily="18" charset="0"/>
              </a:rPr>
              <a:t>their coaching </a:t>
            </a:r>
            <a:r>
              <a:rPr lang="en-US" sz="1400" dirty="0">
                <a:effectLst/>
                <a:latin typeface="Calibri" panose="020F0502020204030204" pitchFamily="34" charset="0"/>
                <a:ea typeface="Calibri" panose="020F0502020204030204" pitchFamily="34" charset="0"/>
                <a:cs typeface="Times New Roman" panose="02020603050405020304" pitchFamily="18" charset="0"/>
              </a:rPr>
              <a:t>careers, but also have the opportunity to find other jobs with their degree. Whether it is a facility manager, events coordinator, external operations, we have different opportunities that this degree can lead you.</a:t>
            </a:r>
          </a:p>
          <a:p>
            <a:endParaRPr lang="en-US" dirty="0"/>
          </a:p>
        </p:txBody>
      </p:sp>
      <p:cxnSp>
        <p:nvCxnSpPr>
          <p:cNvPr id="8" name="Straight Connector 7">
            <a:extLst>
              <a:ext uri="{FF2B5EF4-FFF2-40B4-BE49-F238E27FC236}">
                <a16:creationId xmlns:a16="http://schemas.microsoft.com/office/drawing/2014/main" id="{18612975-A0DA-9FE4-FFB0-76C486034BD2}"/>
              </a:ext>
            </a:extLst>
          </p:cNvPr>
          <p:cNvCxnSpPr>
            <a:cxnSpLocks/>
          </p:cNvCxnSpPr>
          <p:nvPr/>
        </p:nvCxnSpPr>
        <p:spPr>
          <a:xfrm>
            <a:off x="5641145" y="1027906"/>
            <a:ext cx="0" cy="5161879"/>
          </a:xfrm>
          <a:prstGeom prst="line">
            <a:avLst/>
          </a:prstGeom>
          <a:ln w="28575">
            <a:solidFill>
              <a:srgbClr val="CD10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170764"/>
      </p:ext>
    </p:extLst>
  </p:cSld>
  <p:clrMapOvr>
    <a:masterClrMapping/>
  </p:clrMapOvr>
  <mc:AlternateContent xmlns:mc="http://schemas.openxmlformats.org/markup-compatibility/2006" xmlns:p14="http://schemas.microsoft.com/office/powerpoint/2010/main">
    <mc:Choice Requires="p14">
      <p:transition spd="slow" p14:dur="2000" advTm="2182"/>
    </mc:Choice>
    <mc:Fallback xmlns="">
      <p:transition spd="slow" advTm="218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56325E1163A14383DC29708607B555" ma:contentTypeVersion="7" ma:contentTypeDescription="Create a new document." ma:contentTypeScope="" ma:versionID="16cdb6d7c48b82dbd2a80c13dd69d879">
  <xsd:schema xmlns:xsd="http://www.w3.org/2001/XMLSchema" xmlns:xs="http://www.w3.org/2001/XMLSchema" xmlns:p="http://schemas.microsoft.com/office/2006/metadata/properties" xmlns:ns3="62711b58-e098-48ac-9471-2ad4a640acbd" xmlns:ns4="b60945ab-9571-421a-8f50-a3e859de0984" targetNamespace="http://schemas.microsoft.com/office/2006/metadata/properties" ma:root="true" ma:fieldsID="e2c63d1f8c5ab3b6e12de3d7fa904224" ns3:_="" ns4:_="">
    <xsd:import namespace="62711b58-e098-48ac-9471-2ad4a640acbd"/>
    <xsd:import namespace="b60945ab-9571-421a-8f50-a3e859de098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711b58-e098-48ac-9471-2ad4a640ac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0945ab-9571-421a-8f50-a3e859de098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09431C-1788-43ED-8BBD-6AC4A2C8D40D}">
  <ds:schemaRefs>
    <ds:schemaRef ds:uri="http://schemas.microsoft.com/sharepoint/v3/contenttype/forms"/>
  </ds:schemaRefs>
</ds:datastoreItem>
</file>

<file path=customXml/itemProps2.xml><?xml version="1.0" encoding="utf-8"?>
<ds:datastoreItem xmlns:ds="http://schemas.openxmlformats.org/officeDocument/2006/customXml" ds:itemID="{1DEBEEE8-1E08-452B-8C97-4E930989B0B7}">
  <ds:schemaRefs>
    <ds:schemaRef ds:uri="62711b58-e098-48ac-9471-2ad4a640acbd"/>
    <ds:schemaRef ds:uri="b60945ab-9571-421a-8f50-a3e859de09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14C77E-83A9-48D5-981A-9ABE72BE5F6D}">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62711b58-e098-48ac-9471-2ad4a640acbd"/>
    <ds:schemaRef ds:uri="http://purl.org/dc/elements/1.1/"/>
    <ds:schemaRef ds:uri="http://schemas.microsoft.com/office/infopath/2007/PartnerControls"/>
    <ds:schemaRef ds:uri="b60945ab-9571-421a-8f50-a3e859de098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834</Words>
  <Application>Microsoft Office PowerPoint</Application>
  <PresentationFormat>Widescreen</PresentationFormat>
  <Paragraphs>104</Paragraphs>
  <Slides>11</Slides>
  <Notes>0</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Masters of Sports Management: Athletic Coaching Concentration</vt:lpstr>
      <vt:lpstr>Today’s Hosts</vt:lpstr>
      <vt:lpstr>Program Highlights</vt:lpstr>
      <vt:lpstr>Program Distinctions</vt:lpstr>
      <vt:lpstr>Course Options</vt:lpstr>
      <vt:lpstr>Coaching Internship Opportunities</vt:lpstr>
      <vt:lpstr>Career Options</vt:lpstr>
      <vt:lpstr>Application Process</vt:lpstr>
      <vt:lpstr>FAQs</vt:lpstr>
      <vt:lpstr>Follow Us!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Sports Management (M.S)</dc:title>
  <dc:creator>Voss, Kyle W</dc:creator>
  <cp:lastModifiedBy>Voss, Kyle W</cp:lastModifiedBy>
  <cp:revision>2</cp:revision>
  <dcterms:created xsi:type="dcterms:W3CDTF">2022-10-10T21:12:32Z</dcterms:created>
  <dcterms:modified xsi:type="dcterms:W3CDTF">2022-11-17T21:12:37Z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0x0101002756325E1163A14383DC29708607B555</vt:lpwstr>
  </property>
</Properties>
</file>