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14" r:id="rId1"/>
    <p:sldMasterId id="2147484227" r:id="rId2"/>
    <p:sldMasterId id="2147484239" r:id="rId3"/>
    <p:sldMasterId id="2147484252" r:id="rId4"/>
    <p:sldMasterId id="2147484276" r:id="rId5"/>
    <p:sldMasterId id="2147484288" r:id="rId6"/>
    <p:sldMasterId id="2147484301" r:id="rId7"/>
  </p:sldMasterIdLst>
  <p:notesMasterIdLst>
    <p:notesMasterId r:id="rId49"/>
  </p:notesMasterIdLst>
  <p:sldIdLst>
    <p:sldId id="256" r:id="rId8"/>
    <p:sldId id="259" r:id="rId9"/>
    <p:sldId id="280" r:id="rId10"/>
    <p:sldId id="258" r:id="rId11"/>
    <p:sldId id="267" r:id="rId12"/>
    <p:sldId id="266" r:id="rId13"/>
    <p:sldId id="263" r:id="rId14"/>
    <p:sldId id="264" r:id="rId15"/>
    <p:sldId id="268" r:id="rId16"/>
    <p:sldId id="269" r:id="rId17"/>
    <p:sldId id="271" r:id="rId18"/>
    <p:sldId id="281" r:id="rId19"/>
    <p:sldId id="278" r:id="rId20"/>
    <p:sldId id="275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284" r:id="rId38"/>
    <p:sldId id="290" r:id="rId39"/>
    <p:sldId id="294" r:id="rId40"/>
    <p:sldId id="295" r:id="rId41"/>
    <p:sldId id="293" r:id="rId42"/>
    <p:sldId id="296" r:id="rId43"/>
    <p:sldId id="297" r:id="rId44"/>
    <p:sldId id="299" r:id="rId45"/>
    <p:sldId id="300" r:id="rId46"/>
    <p:sldId id="301" r:id="rId47"/>
    <p:sldId id="303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namperi" id="{7CD66BA3-814C-41AD-8D61-89A8F93463F9}">
          <p14:sldIdLst>
            <p14:sldId id="256"/>
            <p14:sldId id="259"/>
            <p14:sldId id="280"/>
            <p14:sldId id="258"/>
            <p14:sldId id="267"/>
            <p14:sldId id="266"/>
            <p14:sldId id="263"/>
            <p14:sldId id="264"/>
            <p14:sldId id="268"/>
            <p14:sldId id="269"/>
            <p14:sldId id="271"/>
            <p14:sldId id="281"/>
            <p14:sldId id="278"/>
            <p14:sldId id="275"/>
          </p14:sldIdLst>
        </p14:section>
        <p14:section name="Greiner" id="{2E0E9F8E-8B26-4638-BD31-DC5B7559C29B}">
          <p14:sldIdLst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</p14:sldIdLst>
        </p14:section>
        <p14:section name="Banaian" id="{5974820E-12AD-41FB-B0DC-07DC7C40103E}">
          <p14:sldIdLst>
            <p14:sldId id="284"/>
            <p14:sldId id="290"/>
            <p14:sldId id="294"/>
            <p14:sldId id="295"/>
            <p14:sldId id="293"/>
            <p14:sldId id="296"/>
            <p14:sldId id="297"/>
            <p14:sldId id="299"/>
            <p14:sldId id="300"/>
            <p14:sldId id="301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D01E"/>
    <a:srgbClr val="990000"/>
    <a:srgbClr val="FF0000"/>
    <a:srgbClr val="CC6633"/>
    <a:srgbClr val="CC6600"/>
    <a:srgbClr val="402020"/>
    <a:srgbClr val="663333"/>
    <a:srgbClr val="003366"/>
    <a:srgbClr val="99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1"/>
  </p:normalViewPr>
  <p:slideViewPr>
    <p:cSldViewPr snapToGrid="0" snapToObjects="1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ndeeddom.deed.state.mn.us\data\HQ-CARD\Groups\LMI\Regional%20LMI%20Folder\Regional%20Profiles\082319_ACS_rp_templa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ndeeddom.deed.state.mn.us\data\HQ-CARD\Groups\LMI\Regional%20LMI%20Folder\Regional%20Profiles\082319_ACS_rp_templa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ndeeddom.deed.state.mn.us\data\HQ-CARD\Groups\LMI\Regional%20LMI%20Folder\Regional%20Profiles\082319_ACS_rp_templa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/>
              <a:t>Figure 1. Population Change, 1950-2018</a:t>
            </a:r>
          </a:p>
        </c:rich>
      </c:tx>
      <c:layout>
        <c:manualLayout>
          <c:xMode val="edge"/>
          <c:yMode val="edge"/>
          <c:x val="1.1596675415572989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26159230096237"/>
          <c:y val="0.15194444444444444"/>
          <c:w val="0.67457392825896767"/>
          <c:h val="0.70882691746864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'Pop1950-2018'!$C$139</c:f>
              <c:strCache>
                <c:ptCount val="1"/>
                <c:pt idx="0">
                  <c:v>Minnesota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'Pop1950-2018'!$D$137:$K$137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2018</c:v>
                </c:pt>
              </c:numCache>
            </c:numRef>
          </c:cat>
          <c:val>
            <c:numRef>
              <c:f>'Pop1950-2018'!$D$139:$K$139</c:f>
              <c:numCache>
                <c:formatCode>#,##0</c:formatCode>
                <c:ptCount val="8"/>
                <c:pt idx="0">
                  <c:v>2982483</c:v>
                </c:pt>
                <c:pt idx="1">
                  <c:v>3413864</c:v>
                </c:pt>
                <c:pt idx="2">
                  <c:v>3804971</c:v>
                </c:pt>
                <c:pt idx="3">
                  <c:v>4075970</c:v>
                </c:pt>
                <c:pt idx="4">
                  <c:v>4375099</c:v>
                </c:pt>
                <c:pt idx="5">
                  <c:v>4919479</c:v>
                </c:pt>
                <c:pt idx="6">
                  <c:v>5303925</c:v>
                </c:pt>
                <c:pt idx="7">
                  <c:v>5611179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5-4920-81AD-3B4B0A0AD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39156600"/>
        <c:axId val="239482832"/>
      </c:barChart>
      <c:lineChart>
        <c:grouping val="standard"/>
        <c:varyColors val="0"/>
        <c:ser>
          <c:idx val="1"/>
          <c:order val="1"/>
          <c:tx>
            <c:strRef>
              <c:f>'Pop1950-2018'!$C$138</c:f>
              <c:strCache>
                <c:ptCount val="1"/>
                <c:pt idx="0">
                  <c:v>Twin Cities Metro Area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'Pop1950-2018'!$D$137:$K$137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2018</c:v>
                </c:pt>
              </c:numCache>
            </c:numRef>
          </c:cat>
          <c:val>
            <c:numRef>
              <c:f>'Pop1950-2018'!$D$138:$K$138</c:f>
              <c:numCache>
                <c:formatCode>#,##0</c:formatCode>
                <c:ptCount val="8"/>
                <c:pt idx="0">
                  <c:v>1185694</c:v>
                </c:pt>
                <c:pt idx="1">
                  <c:v>1525297</c:v>
                </c:pt>
                <c:pt idx="2">
                  <c:v>1874380</c:v>
                </c:pt>
                <c:pt idx="3">
                  <c:v>1985873</c:v>
                </c:pt>
                <c:pt idx="4">
                  <c:v>2288721</c:v>
                </c:pt>
                <c:pt idx="5">
                  <c:v>2642056</c:v>
                </c:pt>
                <c:pt idx="6">
                  <c:v>2849567</c:v>
                </c:pt>
                <c:pt idx="7">
                  <c:v>3099007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15-4920-81AD-3B4B0A0AD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479696"/>
        <c:axId val="239481264"/>
      </c:lineChart>
      <c:catAx>
        <c:axId val="23947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481264"/>
        <c:crosses val="autoZero"/>
        <c:auto val="1"/>
        <c:lblAlgn val="ctr"/>
        <c:lblOffset val="100"/>
        <c:noMultiLvlLbl val="0"/>
      </c:catAx>
      <c:valAx>
        <c:axId val="23948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1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>
                    <a:solidFill>
                      <a:srgbClr val="C00000"/>
                    </a:solidFill>
                  </a:rPr>
                  <a:t>Regional Population</a:t>
                </a:r>
              </a:p>
            </c:rich>
          </c:tx>
          <c:layout>
            <c:manualLayout>
              <c:xMode val="edge"/>
              <c:yMode val="edge"/>
              <c:x val="2.208223972003499E-3"/>
              <c:y val="0.28075605132691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1" u="none" strike="noStrike" kern="1200" baseline="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479696"/>
        <c:crosses val="autoZero"/>
        <c:crossBetween val="between"/>
      </c:valAx>
      <c:valAx>
        <c:axId val="239482832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000" b="0" i="1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>
                    <a:solidFill>
                      <a:srgbClr val="0070C0"/>
                    </a:solidFill>
                  </a:rPr>
                  <a:t>Minnesota Population</a:t>
                </a:r>
              </a:p>
            </c:rich>
          </c:tx>
          <c:layout>
            <c:manualLayout>
              <c:xMode val="edge"/>
              <c:yMode val="edge"/>
              <c:x val="0.9555555555555556"/>
              <c:y val="0.251438830562846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000" b="0" i="1" u="none" strike="noStrike" kern="1200" baseline="0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56600"/>
        <c:crosses val="max"/>
        <c:crossBetween val="between"/>
      </c:valAx>
      <c:catAx>
        <c:axId val="23915660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i="1"/>
                  <a:t>Source: U.S. Census Bureau</a:t>
                </a:r>
              </a:p>
            </c:rich>
          </c:tx>
          <c:layout>
            <c:manualLayout>
              <c:xMode val="edge"/>
              <c:yMode val="edge"/>
              <c:x val="0.738152668416448"/>
              <c:y val="0.94039297171186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239482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669072615923"/>
          <c:y val="7.9281860600758244E-2"/>
          <c:w val="0.6784709380207142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/>
              <a:t>Figure 3. Minnesota Population Pyramid, 2000-2018</a:t>
            </a:r>
          </a:p>
        </c:rich>
      </c:tx>
      <c:layout>
        <c:manualLayout>
          <c:xMode val="edge"/>
          <c:yMode val="edge"/>
          <c:x val="1.1596675415573385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472222222222223E-2"/>
          <c:y val="0.14898155872503044"/>
          <c:w val="0.87288188976377956"/>
          <c:h val="0.79493329575011251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'2018Age'!$E$158</c:f>
              <c:strCache>
                <c:ptCount val="1"/>
                <c:pt idx="0">
                  <c:v>2000 Population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;[Black]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'2018Age'!$D$159:$D$168</c:f>
              <c:strCache>
                <c:ptCount val="10"/>
                <c:pt idx="0">
                  <c:v>Under 5 years</c:v>
                </c:pt>
                <c:pt idx="1">
                  <c:v>5-14 years</c:v>
                </c:pt>
                <c:pt idx="2">
                  <c:v>15-24 years</c:v>
                </c:pt>
                <c:pt idx="3">
                  <c:v>25-34 years</c:v>
                </c:pt>
                <c:pt idx="4">
                  <c:v>35-44 years</c:v>
                </c:pt>
                <c:pt idx="5">
                  <c:v>45-54 years</c:v>
                </c:pt>
                <c:pt idx="6">
                  <c:v>55-64 years</c:v>
                </c:pt>
                <c:pt idx="7">
                  <c:v>65-74 years</c:v>
                </c:pt>
                <c:pt idx="8">
                  <c:v>75-84 years</c:v>
                </c:pt>
                <c:pt idx="9">
                  <c:v>85 years &amp; over</c:v>
                </c:pt>
              </c:strCache>
            </c:strRef>
          </c:cat>
          <c:val>
            <c:numRef>
              <c:f>'2018Age'!$E$159:$E$168</c:f>
              <c:numCache>
                <c:formatCode>#,##0</c:formatCode>
                <c:ptCount val="10"/>
                <c:pt idx="0">
                  <c:v>-329594</c:v>
                </c:pt>
                <c:pt idx="1">
                  <c:v>-730889</c:v>
                </c:pt>
                <c:pt idx="2">
                  <c:v>-696845</c:v>
                </c:pt>
                <c:pt idx="3">
                  <c:v>-673138</c:v>
                </c:pt>
                <c:pt idx="4">
                  <c:v>-824182</c:v>
                </c:pt>
                <c:pt idx="5">
                  <c:v>-665696</c:v>
                </c:pt>
                <c:pt idx="6">
                  <c:v>-404869</c:v>
                </c:pt>
                <c:pt idx="7">
                  <c:v>-295825</c:v>
                </c:pt>
                <c:pt idx="8">
                  <c:v>-212840</c:v>
                </c:pt>
                <c:pt idx="9">
                  <c:v>-85601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1-4EF3-A3B1-3152EFEB0D22}"/>
            </c:ext>
          </c:extLst>
        </c:ser>
        <c:ser>
          <c:idx val="0"/>
          <c:order val="1"/>
          <c:tx>
            <c:strRef>
              <c:f>'2018Age'!$F$158</c:f>
              <c:strCache>
                <c:ptCount val="1"/>
                <c:pt idx="0">
                  <c:v>2018 Estimate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'2018Age'!$D$159:$D$168</c:f>
              <c:strCache>
                <c:ptCount val="10"/>
                <c:pt idx="0">
                  <c:v>Under 5 years</c:v>
                </c:pt>
                <c:pt idx="1">
                  <c:v>5-14 years</c:v>
                </c:pt>
                <c:pt idx="2">
                  <c:v>15-24 years</c:v>
                </c:pt>
                <c:pt idx="3">
                  <c:v>25-34 years</c:v>
                </c:pt>
                <c:pt idx="4">
                  <c:v>35-44 years</c:v>
                </c:pt>
                <c:pt idx="5">
                  <c:v>45-54 years</c:v>
                </c:pt>
                <c:pt idx="6">
                  <c:v>55-64 years</c:v>
                </c:pt>
                <c:pt idx="7">
                  <c:v>65-74 years</c:v>
                </c:pt>
                <c:pt idx="8">
                  <c:v>75-84 years</c:v>
                </c:pt>
                <c:pt idx="9">
                  <c:v>85 years &amp; over</c:v>
                </c:pt>
              </c:strCache>
            </c:strRef>
          </c:cat>
          <c:val>
            <c:numRef>
              <c:f>'2018Age'!$F$159:$F$168</c:f>
              <c:numCache>
                <c:formatCode>#,##0</c:formatCode>
                <c:ptCount val="10"/>
                <c:pt idx="0">
                  <c:v>355291</c:v>
                </c:pt>
                <c:pt idx="1">
                  <c:v>731086</c:v>
                </c:pt>
                <c:pt idx="2">
                  <c:v>717874</c:v>
                </c:pt>
                <c:pt idx="3">
                  <c:v>760925</c:v>
                </c:pt>
                <c:pt idx="4">
                  <c:v>710265</c:v>
                </c:pt>
                <c:pt idx="5">
                  <c:v>691491</c:v>
                </c:pt>
                <c:pt idx="6">
                  <c:v>754445</c:v>
                </c:pt>
                <c:pt idx="7">
                  <c:v>510180</c:v>
                </c:pt>
                <c:pt idx="8">
                  <c:v>257938</c:v>
                </c:pt>
                <c:pt idx="9">
                  <c:v>121684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1-4EF3-A3B1-3152EFEB0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239158560"/>
        <c:axId val="239158952"/>
      </c:barChart>
      <c:catAx>
        <c:axId val="2391585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58952"/>
        <c:crosses val="autoZero"/>
        <c:auto val="1"/>
        <c:lblAlgn val="ctr"/>
        <c:lblOffset val="100"/>
        <c:noMultiLvlLbl val="0"/>
      </c:catAx>
      <c:valAx>
        <c:axId val="23915895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i="1"/>
                  <a:t>Source: U.S. Census Bureau</a:t>
                </a:r>
              </a:p>
            </c:rich>
          </c:tx>
          <c:layout>
            <c:manualLayout>
              <c:xMode val="edge"/>
              <c:yMode val="edge"/>
              <c:x val="0.73977484219431244"/>
              <c:y val="0.94723289738315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crossAx val="23915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5383831153337238E-2"/>
          <c:y val="7.9480375081413132E-2"/>
          <c:w val="0.71515179444463306"/>
          <c:h val="8.36437081052600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/>
              <a:t>Figure 6. Annual Labor</a:t>
            </a:r>
            <a:r>
              <a:rPr lang="en-US" sz="1000" b="1" baseline="0"/>
              <a:t> Force Estimates, 2000-2018</a:t>
            </a:r>
          </a:p>
        </c:rich>
      </c:tx>
      <c:layout>
        <c:manualLayout>
          <c:xMode val="edge"/>
          <c:yMode val="edge"/>
          <c:x val="1.1596675415572989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92825896762904"/>
          <c:y val="0.15434062598852669"/>
          <c:w val="0.67890726159230097"/>
          <c:h val="0.67812801901390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LAUS_LF!$A$162</c:f>
              <c:strCache>
                <c:ptCount val="1"/>
                <c:pt idx="0">
                  <c:v>Minnesota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88E-45BD-8693-ABE37282653E}"/>
                </c:ext>
              </c:extLst>
            </c:dLbl>
            <c:dLbl>
              <c:idx val="18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88E-45BD-8693-ABE3728265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LAUS_LF!$B$161:$T$161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LAUS_LF!$B$162:$T$162</c:f>
              <c:numCache>
                <c:formatCode>#,##0</c:formatCode>
                <c:ptCount val="19"/>
                <c:pt idx="0">
                  <c:v>2812947</c:v>
                </c:pt>
                <c:pt idx="1">
                  <c:v>2845202</c:v>
                </c:pt>
                <c:pt idx="2">
                  <c:v>2859601</c:v>
                </c:pt>
                <c:pt idx="3">
                  <c:v>2874663</c:v>
                </c:pt>
                <c:pt idx="4">
                  <c:v>2880427</c:v>
                </c:pt>
                <c:pt idx="5">
                  <c:v>2879759</c:v>
                </c:pt>
                <c:pt idx="6">
                  <c:v>2887831</c:v>
                </c:pt>
                <c:pt idx="7">
                  <c:v>2906389</c:v>
                </c:pt>
                <c:pt idx="8">
                  <c:v>2925088</c:v>
                </c:pt>
                <c:pt idx="9">
                  <c:v>2941976</c:v>
                </c:pt>
                <c:pt idx="10">
                  <c:v>2938795</c:v>
                </c:pt>
                <c:pt idx="11">
                  <c:v>2946278</c:v>
                </c:pt>
                <c:pt idx="12">
                  <c:v>2946355</c:v>
                </c:pt>
                <c:pt idx="13">
                  <c:v>2958595</c:v>
                </c:pt>
                <c:pt idx="14">
                  <c:v>2972800</c:v>
                </c:pt>
                <c:pt idx="15">
                  <c:v>2997748</c:v>
                </c:pt>
                <c:pt idx="16">
                  <c:v>3033406</c:v>
                </c:pt>
                <c:pt idx="17">
                  <c:v>3057014</c:v>
                </c:pt>
                <c:pt idx="18">
                  <c:v>3070223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8E-45BD-8693-ABE372826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axId val="469805128"/>
        <c:axId val="470005192"/>
      </c:barChart>
      <c:lineChart>
        <c:grouping val="standard"/>
        <c:varyColors val="0"/>
        <c:ser>
          <c:idx val="1"/>
          <c:order val="1"/>
          <c:tx>
            <c:strRef>
              <c:f>LAUS_LF!$A$163</c:f>
              <c:strCache>
                <c:ptCount val="1"/>
                <c:pt idx="0">
                  <c:v>Twin Cities Metro Area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88E-45BD-8693-ABE37282653E}"/>
                </c:ext>
              </c:extLst>
            </c:dLbl>
            <c:dLbl>
              <c:idx val="9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88E-45BD-8693-ABE37282653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8E-45BD-8693-ABE37282653E}"/>
                </c:ext>
              </c:extLst>
            </c:dLbl>
            <c:dLbl>
              <c:idx val="18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88E-45BD-8693-ABE3728265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LAUS_LF!$B$161:$T$161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LAUS_LF!$B$163:$T$163</c:f>
              <c:numCache>
                <c:formatCode>#,##0</c:formatCode>
                <c:ptCount val="19"/>
                <c:pt idx="0">
                  <c:v>1563293</c:v>
                </c:pt>
                <c:pt idx="1">
                  <c:v>1573992</c:v>
                </c:pt>
                <c:pt idx="2">
                  <c:v>1574037</c:v>
                </c:pt>
                <c:pt idx="3">
                  <c:v>1581907</c:v>
                </c:pt>
                <c:pt idx="4">
                  <c:v>1584838</c:v>
                </c:pt>
                <c:pt idx="5">
                  <c:v>1585047</c:v>
                </c:pt>
                <c:pt idx="6">
                  <c:v>1585859</c:v>
                </c:pt>
                <c:pt idx="7">
                  <c:v>1597123</c:v>
                </c:pt>
                <c:pt idx="8">
                  <c:v>1603501</c:v>
                </c:pt>
                <c:pt idx="9">
                  <c:v>1601871</c:v>
                </c:pt>
                <c:pt idx="10">
                  <c:v>1593385</c:v>
                </c:pt>
                <c:pt idx="11">
                  <c:v>1603520</c:v>
                </c:pt>
                <c:pt idx="12">
                  <c:v>1609964</c:v>
                </c:pt>
                <c:pt idx="13">
                  <c:v>1625317</c:v>
                </c:pt>
                <c:pt idx="14">
                  <c:v>1638705</c:v>
                </c:pt>
                <c:pt idx="15">
                  <c:v>1649759</c:v>
                </c:pt>
                <c:pt idx="16">
                  <c:v>1675478</c:v>
                </c:pt>
                <c:pt idx="17">
                  <c:v>1699266</c:v>
                </c:pt>
                <c:pt idx="18">
                  <c:v>1711198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88E-45BD-8693-ABE372826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0004408"/>
        <c:axId val="470004800"/>
      </c:lineChart>
      <c:catAx>
        <c:axId val="470004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i="1"/>
                  <a:t>Source: DEED Local Area Unemployment Statistics (LAUS) program</a:t>
                </a:r>
              </a:p>
            </c:rich>
          </c:tx>
          <c:layout>
            <c:manualLayout>
              <c:xMode val="edge"/>
              <c:yMode val="edge"/>
              <c:x val="0.38352755905511809"/>
              <c:y val="0.94039297171186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004800"/>
        <c:crosses val="autoZero"/>
        <c:auto val="1"/>
        <c:lblAlgn val="ctr"/>
        <c:lblOffset val="100"/>
        <c:noMultiLvlLbl val="0"/>
      </c:catAx>
      <c:valAx>
        <c:axId val="47000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1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i="1">
                    <a:solidFill>
                      <a:srgbClr val="C00000"/>
                    </a:solidFill>
                  </a:rPr>
                  <a:t>Local Labor Force</a:t>
                </a:r>
              </a:p>
            </c:rich>
          </c:tx>
          <c:layout>
            <c:manualLayout>
              <c:xMode val="edge"/>
              <c:yMode val="edge"/>
              <c:x val="2.208223972003499E-3"/>
              <c:y val="0.262086614173228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1" u="none" strike="noStrike" kern="1200" baseline="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004408"/>
        <c:crosses val="autoZero"/>
        <c:crossBetween val="between"/>
      </c:valAx>
      <c:valAx>
        <c:axId val="470005192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000" b="0" i="1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i="1">
                    <a:solidFill>
                      <a:srgbClr val="0070C0"/>
                    </a:solidFill>
                  </a:rPr>
                  <a:t>Minnesota Labor Force</a:t>
                </a:r>
              </a:p>
            </c:rich>
          </c:tx>
          <c:layout>
            <c:manualLayout>
              <c:xMode val="edge"/>
              <c:yMode val="edge"/>
              <c:x val="0.95776377952755909"/>
              <c:y val="0.22748031496062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000" b="0" i="1" u="none" strike="noStrike" kern="1200" baseline="0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05128"/>
        <c:crosses val="max"/>
        <c:crossBetween val="between"/>
      </c:valAx>
      <c:catAx>
        <c:axId val="469805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0005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3793216324149"/>
          <c:y val="7.5511896517821253E-2"/>
          <c:w val="0.6918350831146107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St. Cloud Stock Price Index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Sheet1!$A$2:$A$254</c:f>
              <c:numCache>
                <c:formatCode>m/d/yyyy</c:formatCode>
                <c:ptCount val="253"/>
                <c:pt idx="0">
                  <c:v>43465</c:v>
                </c:pt>
                <c:pt idx="1">
                  <c:v>43467</c:v>
                </c:pt>
                <c:pt idx="2">
                  <c:v>43468</c:v>
                </c:pt>
                <c:pt idx="3">
                  <c:v>43469</c:v>
                </c:pt>
                <c:pt idx="4">
                  <c:v>43472</c:v>
                </c:pt>
                <c:pt idx="5">
                  <c:v>43473</c:v>
                </c:pt>
                <c:pt idx="6">
                  <c:v>43474</c:v>
                </c:pt>
                <c:pt idx="7">
                  <c:v>43475</c:v>
                </c:pt>
                <c:pt idx="8">
                  <c:v>43476</c:v>
                </c:pt>
                <c:pt idx="9">
                  <c:v>43479</c:v>
                </c:pt>
                <c:pt idx="10">
                  <c:v>43480</c:v>
                </c:pt>
                <c:pt idx="11">
                  <c:v>43481</c:v>
                </c:pt>
                <c:pt idx="12">
                  <c:v>43482</c:v>
                </c:pt>
                <c:pt idx="13">
                  <c:v>43483</c:v>
                </c:pt>
                <c:pt idx="14">
                  <c:v>43487</c:v>
                </c:pt>
                <c:pt idx="15">
                  <c:v>43488</c:v>
                </c:pt>
                <c:pt idx="16">
                  <c:v>43489</c:v>
                </c:pt>
                <c:pt idx="17">
                  <c:v>43490</c:v>
                </c:pt>
                <c:pt idx="18">
                  <c:v>43493</c:v>
                </c:pt>
                <c:pt idx="19">
                  <c:v>43494</c:v>
                </c:pt>
                <c:pt idx="20">
                  <c:v>43495</c:v>
                </c:pt>
                <c:pt idx="21">
                  <c:v>43496</c:v>
                </c:pt>
                <c:pt idx="22">
                  <c:v>43497</c:v>
                </c:pt>
                <c:pt idx="23">
                  <c:v>43500</c:v>
                </c:pt>
                <c:pt idx="24">
                  <c:v>43501</c:v>
                </c:pt>
                <c:pt idx="25">
                  <c:v>43502</c:v>
                </c:pt>
                <c:pt idx="26">
                  <c:v>43503</c:v>
                </c:pt>
                <c:pt idx="27">
                  <c:v>43504</c:v>
                </c:pt>
                <c:pt idx="28">
                  <c:v>43507</c:v>
                </c:pt>
                <c:pt idx="29">
                  <c:v>43508</c:v>
                </c:pt>
                <c:pt idx="30">
                  <c:v>43509</c:v>
                </c:pt>
                <c:pt idx="31">
                  <c:v>43510</c:v>
                </c:pt>
                <c:pt idx="32">
                  <c:v>43511</c:v>
                </c:pt>
                <c:pt idx="33">
                  <c:v>43515</c:v>
                </c:pt>
                <c:pt idx="34">
                  <c:v>43516</c:v>
                </c:pt>
                <c:pt idx="35">
                  <c:v>43517</c:v>
                </c:pt>
                <c:pt idx="36">
                  <c:v>43518</c:v>
                </c:pt>
                <c:pt idx="37">
                  <c:v>43521</c:v>
                </c:pt>
                <c:pt idx="38">
                  <c:v>43522</c:v>
                </c:pt>
                <c:pt idx="39">
                  <c:v>43523</c:v>
                </c:pt>
                <c:pt idx="40">
                  <c:v>43524</c:v>
                </c:pt>
                <c:pt idx="41">
                  <c:v>43525</c:v>
                </c:pt>
                <c:pt idx="42">
                  <c:v>43528</c:v>
                </c:pt>
                <c:pt idx="43">
                  <c:v>43529</c:v>
                </c:pt>
                <c:pt idx="44">
                  <c:v>43530</c:v>
                </c:pt>
                <c:pt idx="45">
                  <c:v>43531</c:v>
                </c:pt>
                <c:pt idx="46">
                  <c:v>43532</c:v>
                </c:pt>
                <c:pt idx="47">
                  <c:v>43535</c:v>
                </c:pt>
                <c:pt idx="48">
                  <c:v>43536</c:v>
                </c:pt>
                <c:pt idx="49">
                  <c:v>43537</c:v>
                </c:pt>
                <c:pt idx="50">
                  <c:v>43538</c:v>
                </c:pt>
                <c:pt idx="51">
                  <c:v>43539</c:v>
                </c:pt>
                <c:pt idx="52">
                  <c:v>43542</c:v>
                </c:pt>
                <c:pt idx="53">
                  <c:v>43543</c:v>
                </c:pt>
                <c:pt idx="54">
                  <c:v>43544</c:v>
                </c:pt>
                <c:pt idx="55">
                  <c:v>43545</c:v>
                </c:pt>
                <c:pt idx="56">
                  <c:v>43546</c:v>
                </c:pt>
                <c:pt idx="57">
                  <c:v>43549</c:v>
                </c:pt>
                <c:pt idx="58">
                  <c:v>43550</c:v>
                </c:pt>
                <c:pt idx="59">
                  <c:v>43551</c:v>
                </c:pt>
                <c:pt idx="60">
                  <c:v>43552</c:v>
                </c:pt>
                <c:pt idx="61">
                  <c:v>43553</c:v>
                </c:pt>
                <c:pt idx="62">
                  <c:v>43556</c:v>
                </c:pt>
                <c:pt idx="63">
                  <c:v>43557</c:v>
                </c:pt>
                <c:pt idx="64">
                  <c:v>43558</c:v>
                </c:pt>
                <c:pt idx="65">
                  <c:v>43559</c:v>
                </c:pt>
                <c:pt idx="66">
                  <c:v>43560</c:v>
                </c:pt>
                <c:pt idx="67">
                  <c:v>43563</c:v>
                </c:pt>
                <c:pt idx="68">
                  <c:v>43564</c:v>
                </c:pt>
                <c:pt idx="69">
                  <c:v>43565</c:v>
                </c:pt>
                <c:pt idx="70">
                  <c:v>43566</c:v>
                </c:pt>
                <c:pt idx="71">
                  <c:v>43567</c:v>
                </c:pt>
                <c:pt idx="72">
                  <c:v>43570</c:v>
                </c:pt>
                <c:pt idx="73">
                  <c:v>43571</c:v>
                </c:pt>
                <c:pt idx="74">
                  <c:v>43572</c:v>
                </c:pt>
                <c:pt idx="75">
                  <c:v>43573</c:v>
                </c:pt>
                <c:pt idx="76">
                  <c:v>43577</c:v>
                </c:pt>
                <c:pt idx="77">
                  <c:v>43578</c:v>
                </c:pt>
                <c:pt idx="78">
                  <c:v>43579</c:v>
                </c:pt>
                <c:pt idx="79">
                  <c:v>43580</c:v>
                </c:pt>
                <c:pt idx="80">
                  <c:v>43581</c:v>
                </c:pt>
                <c:pt idx="81">
                  <c:v>43584</c:v>
                </c:pt>
                <c:pt idx="82">
                  <c:v>43585</c:v>
                </c:pt>
                <c:pt idx="83">
                  <c:v>43586</c:v>
                </c:pt>
                <c:pt idx="84">
                  <c:v>43587</c:v>
                </c:pt>
                <c:pt idx="85">
                  <c:v>43588</c:v>
                </c:pt>
                <c:pt idx="86">
                  <c:v>43591</c:v>
                </c:pt>
                <c:pt idx="87">
                  <c:v>43592</c:v>
                </c:pt>
                <c:pt idx="88">
                  <c:v>43593</c:v>
                </c:pt>
                <c:pt idx="89">
                  <c:v>43594</c:v>
                </c:pt>
                <c:pt idx="90">
                  <c:v>43595</c:v>
                </c:pt>
                <c:pt idx="91">
                  <c:v>43598</c:v>
                </c:pt>
                <c:pt idx="92">
                  <c:v>43599</c:v>
                </c:pt>
                <c:pt idx="93">
                  <c:v>43600</c:v>
                </c:pt>
                <c:pt idx="94">
                  <c:v>43601</c:v>
                </c:pt>
                <c:pt idx="95">
                  <c:v>43602</c:v>
                </c:pt>
                <c:pt idx="96">
                  <c:v>43605</c:v>
                </c:pt>
                <c:pt idx="97">
                  <c:v>43606</c:v>
                </c:pt>
                <c:pt idx="98">
                  <c:v>43607</c:v>
                </c:pt>
                <c:pt idx="99">
                  <c:v>43608</c:v>
                </c:pt>
                <c:pt idx="100">
                  <c:v>43609</c:v>
                </c:pt>
                <c:pt idx="101">
                  <c:v>43613</c:v>
                </c:pt>
                <c:pt idx="102">
                  <c:v>43614</c:v>
                </c:pt>
                <c:pt idx="103">
                  <c:v>43615</c:v>
                </c:pt>
                <c:pt idx="104">
                  <c:v>43616</c:v>
                </c:pt>
                <c:pt idx="105">
                  <c:v>43619</c:v>
                </c:pt>
                <c:pt idx="106">
                  <c:v>43620</c:v>
                </c:pt>
                <c:pt idx="107">
                  <c:v>43621</c:v>
                </c:pt>
                <c:pt idx="108">
                  <c:v>43622</c:v>
                </c:pt>
                <c:pt idx="109">
                  <c:v>43623</c:v>
                </c:pt>
                <c:pt idx="110">
                  <c:v>43626</c:v>
                </c:pt>
                <c:pt idx="111">
                  <c:v>43627</c:v>
                </c:pt>
                <c:pt idx="112">
                  <c:v>43628</c:v>
                </c:pt>
                <c:pt idx="113">
                  <c:v>43629</c:v>
                </c:pt>
                <c:pt idx="114">
                  <c:v>43630</c:v>
                </c:pt>
                <c:pt idx="115">
                  <c:v>43633</c:v>
                </c:pt>
                <c:pt idx="116">
                  <c:v>43634</c:v>
                </c:pt>
                <c:pt idx="117">
                  <c:v>43635</c:v>
                </c:pt>
                <c:pt idx="118">
                  <c:v>43636</c:v>
                </c:pt>
                <c:pt idx="119">
                  <c:v>43637</c:v>
                </c:pt>
                <c:pt idx="120">
                  <c:v>43640</c:v>
                </c:pt>
                <c:pt idx="121">
                  <c:v>43641</c:v>
                </c:pt>
                <c:pt idx="122">
                  <c:v>43642</c:v>
                </c:pt>
                <c:pt idx="123">
                  <c:v>43643</c:v>
                </c:pt>
                <c:pt idx="124">
                  <c:v>43644</c:v>
                </c:pt>
                <c:pt idx="125">
                  <c:v>43647</c:v>
                </c:pt>
                <c:pt idx="126">
                  <c:v>43648</c:v>
                </c:pt>
                <c:pt idx="127">
                  <c:v>43649</c:v>
                </c:pt>
                <c:pt idx="128">
                  <c:v>43651</c:v>
                </c:pt>
                <c:pt idx="129">
                  <c:v>43654</c:v>
                </c:pt>
                <c:pt idx="130">
                  <c:v>43655</c:v>
                </c:pt>
                <c:pt idx="131">
                  <c:v>43656</c:v>
                </c:pt>
                <c:pt idx="132">
                  <c:v>43657</c:v>
                </c:pt>
                <c:pt idx="133">
                  <c:v>43658</c:v>
                </c:pt>
                <c:pt idx="134">
                  <c:v>43661</c:v>
                </c:pt>
                <c:pt idx="135">
                  <c:v>43662</c:v>
                </c:pt>
                <c:pt idx="136">
                  <c:v>43663</c:v>
                </c:pt>
                <c:pt idx="137">
                  <c:v>43664</c:v>
                </c:pt>
                <c:pt idx="138">
                  <c:v>43665</c:v>
                </c:pt>
                <c:pt idx="139">
                  <c:v>43668</c:v>
                </c:pt>
                <c:pt idx="140">
                  <c:v>43669</c:v>
                </c:pt>
                <c:pt idx="141">
                  <c:v>43670</c:v>
                </c:pt>
                <c:pt idx="142">
                  <c:v>43671</c:v>
                </c:pt>
                <c:pt idx="143">
                  <c:v>43672</c:v>
                </c:pt>
                <c:pt idx="144">
                  <c:v>43675</c:v>
                </c:pt>
                <c:pt idx="145">
                  <c:v>43676</c:v>
                </c:pt>
                <c:pt idx="146">
                  <c:v>43677</c:v>
                </c:pt>
                <c:pt idx="147">
                  <c:v>43678</c:v>
                </c:pt>
                <c:pt idx="148">
                  <c:v>43679</c:v>
                </c:pt>
                <c:pt idx="149">
                  <c:v>43682</c:v>
                </c:pt>
                <c:pt idx="150">
                  <c:v>43683</c:v>
                </c:pt>
                <c:pt idx="151">
                  <c:v>43684</c:v>
                </c:pt>
                <c:pt idx="152">
                  <c:v>43685</c:v>
                </c:pt>
                <c:pt idx="153">
                  <c:v>43686</c:v>
                </c:pt>
                <c:pt idx="154">
                  <c:v>43689</c:v>
                </c:pt>
                <c:pt idx="155">
                  <c:v>43690</c:v>
                </c:pt>
                <c:pt idx="156">
                  <c:v>43691</c:v>
                </c:pt>
                <c:pt idx="157">
                  <c:v>43692</c:v>
                </c:pt>
                <c:pt idx="158">
                  <c:v>43693</c:v>
                </c:pt>
                <c:pt idx="159">
                  <c:v>43696</c:v>
                </c:pt>
                <c:pt idx="160">
                  <c:v>43697</c:v>
                </c:pt>
                <c:pt idx="161">
                  <c:v>43698</c:v>
                </c:pt>
                <c:pt idx="162">
                  <c:v>43699</c:v>
                </c:pt>
                <c:pt idx="163">
                  <c:v>43700</c:v>
                </c:pt>
                <c:pt idx="164">
                  <c:v>43703</c:v>
                </c:pt>
                <c:pt idx="165">
                  <c:v>43704</c:v>
                </c:pt>
                <c:pt idx="166">
                  <c:v>43705</c:v>
                </c:pt>
                <c:pt idx="167">
                  <c:v>43706</c:v>
                </c:pt>
                <c:pt idx="168">
                  <c:v>43707</c:v>
                </c:pt>
                <c:pt idx="169">
                  <c:v>43711</c:v>
                </c:pt>
                <c:pt idx="170">
                  <c:v>43712</c:v>
                </c:pt>
                <c:pt idx="171">
                  <c:v>43713</c:v>
                </c:pt>
                <c:pt idx="172">
                  <c:v>43714</c:v>
                </c:pt>
                <c:pt idx="173">
                  <c:v>43717</c:v>
                </c:pt>
                <c:pt idx="174">
                  <c:v>43718</c:v>
                </c:pt>
                <c:pt idx="175">
                  <c:v>43719</c:v>
                </c:pt>
                <c:pt idx="176">
                  <c:v>43720</c:v>
                </c:pt>
                <c:pt idx="177">
                  <c:v>43721</c:v>
                </c:pt>
                <c:pt idx="178">
                  <c:v>43724</c:v>
                </c:pt>
                <c:pt idx="179">
                  <c:v>43725</c:v>
                </c:pt>
                <c:pt idx="180">
                  <c:v>43726</c:v>
                </c:pt>
                <c:pt idx="181">
                  <c:v>43727</c:v>
                </c:pt>
                <c:pt idx="182">
                  <c:v>43728</c:v>
                </c:pt>
                <c:pt idx="183">
                  <c:v>43731</c:v>
                </c:pt>
                <c:pt idx="184">
                  <c:v>43732</c:v>
                </c:pt>
                <c:pt idx="185">
                  <c:v>43733</c:v>
                </c:pt>
                <c:pt idx="186">
                  <c:v>43734</c:v>
                </c:pt>
                <c:pt idx="187">
                  <c:v>43735</c:v>
                </c:pt>
                <c:pt idx="188">
                  <c:v>43738</c:v>
                </c:pt>
                <c:pt idx="189">
                  <c:v>43739</c:v>
                </c:pt>
                <c:pt idx="190">
                  <c:v>43740</c:v>
                </c:pt>
                <c:pt idx="191">
                  <c:v>43741</c:v>
                </c:pt>
                <c:pt idx="192">
                  <c:v>43742</c:v>
                </c:pt>
                <c:pt idx="193">
                  <c:v>43745</c:v>
                </c:pt>
                <c:pt idx="194">
                  <c:v>43746</c:v>
                </c:pt>
                <c:pt idx="195">
                  <c:v>43747</c:v>
                </c:pt>
                <c:pt idx="196">
                  <c:v>43748</c:v>
                </c:pt>
                <c:pt idx="197">
                  <c:v>43749</c:v>
                </c:pt>
                <c:pt idx="198">
                  <c:v>43752</c:v>
                </c:pt>
                <c:pt idx="199">
                  <c:v>43753</c:v>
                </c:pt>
                <c:pt idx="200">
                  <c:v>43754</c:v>
                </c:pt>
                <c:pt idx="201">
                  <c:v>43755</c:v>
                </c:pt>
                <c:pt idx="202">
                  <c:v>43756</c:v>
                </c:pt>
                <c:pt idx="203">
                  <c:v>43759</c:v>
                </c:pt>
                <c:pt idx="204">
                  <c:v>43760</c:v>
                </c:pt>
                <c:pt idx="205">
                  <c:v>43761</c:v>
                </c:pt>
                <c:pt idx="206">
                  <c:v>43762</c:v>
                </c:pt>
                <c:pt idx="207">
                  <c:v>43763</c:v>
                </c:pt>
                <c:pt idx="208">
                  <c:v>43766</c:v>
                </c:pt>
                <c:pt idx="209">
                  <c:v>43767</c:v>
                </c:pt>
                <c:pt idx="210">
                  <c:v>43768</c:v>
                </c:pt>
                <c:pt idx="211">
                  <c:v>43769</c:v>
                </c:pt>
                <c:pt idx="212">
                  <c:v>43770</c:v>
                </c:pt>
                <c:pt idx="213">
                  <c:v>43773</c:v>
                </c:pt>
                <c:pt idx="214">
                  <c:v>43774</c:v>
                </c:pt>
                <c:pt idx="215">
                  <c:v>43775</c:v>
                </c:pt>
                <c:pt idx="216">
                  <c:v>43776</c:v>
                </c:pt>
                <c:pt idx="217">
                  <c:v>43777</c:v>
                </c:pt>
                <c:pt idx="218">
                  <c:v>43780</c:v>
                </c:pt>
                <c:pt idx="219">
                  <c:v>43781</c:v>
                </c:pt>
                <c:pt idx="220">
                  <c:v>43782</c:v>
                </c:pt>
                <c:pt idx="221">
                  <c:v>43783</c:v>
                </c:pt>
                <c:pt idx="222">
                  <c:v>43784</c:v>
                </c:pt>
                <c:pt idx="223">
                  <c:v>43787</c:v>
                </c:pt>
                <c:pt idx="224">
                  <c:v>43788</c:v>
                </c:pt>
                <c:pt idx="225">
                  <c:v>43789</c:v>
                </c:pt>
                <c:pt idx="226">
                  <c:v>43790</c:v>
                </c:pt>
                <c:pt idx="227">
                  <c:v>43791</c:v>
                </c:pt>
                <c:pt idx="228">
                  <c:v>43794</c:v>
                </c:pt>
                <c:pt idx="229">
                  <c:v>43795</c:v>
                </c:pt>
                <c:pt idx="230">
                  <c:v>43796</c:v>
                </c:pt>
                <c:pt idx="231">
                  <c:v>43798</c:v>
                </c:pt>
                <c:pt idx="232">
                  <c:v>43801</c:v>
                </c:pt>
                <c:pt idx="233">
                  <c:v>43802</c:v>
                </c:pt>
                <c:pt idx="234">
                  <c:v>43803</c:v>
                </c:pt>
                <c:pt idx="235">
                  <c:v>43804</c:v>
                </c:pt>
                <c:pt idx="236">
                  <c:v>43805</c:v>
                </c:pt>
                <c:pt idx="237">
                  <c:v>43808</c:v>
                </c:pt>
                <c:pt idx="238">
                  <c:v>43809</c:v>
                </c:pt>
                <c:pt idx="239">
                  <c:v>43810</c:v>
                </c:pt>
                <c:pt idx="240">
                  <c:v>43811</c:v>
                </c:pt>
                <c:pt idx="241">
                  <c:v>43812</c:v>
                </c:pt>
                <c:pt idx="242">
                  <c:v>43815</c:v>
                </c:pt>
                <c:pt idx="243">
                  <c:v>43816</c:v>
                </c:pt>
                <c:pt idx="244">
                  <c:v>43817</c:v>
                </c:pt>
                <c:pt idx="245">
                  <c:v>43818</c:v>
                </c:pt>
                <c:pt idx="246">
                  <c:v>43819</c:v>
                </c:pt>
                <c:pt idx="247">
                  <c:v>43822</c:v>
                </c:pt>
                <c:pt idx="248">
                  <c:v>43823</c:v>
                </c:pt>
                <c:pt idx="249">
                  <c:v>43825</c:v>
                </c:pt>
                <c:pt idx="250">
                  <c:v>43826</c:v>
                </c:pt>
                <c:pt idx="251">
                  <c:v>43829</c:v>
                </c:pt>
                <c:pt idx="252">
                  <c:v>43830</c:v>
                </c:pt>
              </c:numCache>
            </c:numRef>
          </c:cat>
          <c:val>
            <c:numRef>
              <c:f>Sheet1!$B$2:$B$254</c:f>
              <c:numCache>
                <c:formatCode>General</c:formatCode>
                <c:ptCount val="253"/>
                <c:pt idx="0">
                  <c:v>724.37016703171832</c:v>
                </c:pt>
                <c:pt idx="1">
                  <c:v>723.39679412484759</c:v>
                </c:pt>
                <c:pt idx="2">
                  <c:v>711.43979037149029</c:v>
                </c:pt>
                <c:pt idx="3">
                  <c:v>732.25132159062741</c:v>
                </c:pt>
                <c:pt idx="4">
                  <c:v>741.14662271529915</c:v>
                </c:pt>
                <c:pt idx="5">
                  <c:v>749.14818648895096</c:v>
                </c:pt>
                <c:pt idx="6">
                  <c:v>757.80634588226383</c:v>
                </c:pt>
                <c:pt idx="7">
                  <c:v>758.79573339028082</c:v>
                </c:pt>
                <c:pt idx="8">
                  <c:v>760.93423815924086</c:v>
                </c:pt>
                <c:pt idx="9">
                  <c:v>761.15468262545392</c:v>
                </c:pt>
                <c:pt idx="10">
                  <c:v>761.65127603205588</c:v>
                </c:pt>
                <c:pt idx="11">
                  <c:v>758.08522093764941</c:v>
                </c:pt>
                <c:pt idx="12">
                  <c:v>762.79514086710299</c:v>
                </c:pt>
                <c:pt idx="13">
                  <c:v>777.19877455374285</c:v>
                </c:pt>
                <c:pt idx="14">
                  <c:v>769.87092446443603</c:v>
                </c:pt>
                <c:pt idx="15">
                  <c:v>764.43319691858028</c:v>
                </c:pt>
                <c:pt idx="16">
                  <c:v>772.19668351441703</c:v>
                </c:pt>
                <c:pt idx="17">
                  <c:v>775.71083646716886</c:v>
                </c:pt>
                <c:pt idx="18">
                  <c:v>776.27140502664872</c:v>
                </c:pt>
                <c:pt idx="19">
                  <c:v>778.76308018824</c:v>
                </c:pt>
                <c:pt idx="20">
                  <c:v>785.10582493461868</c:v>
                </c:pt>
                <c:pt idx="21">
                  <c:v>785.82458384727317</c:v>
                </c:pt>
                <c:pt idx="22">
                  <c:v>796.15157669141161</c:v>
                </c:pt>
                <c:pt idx="23">
                  <c:v>800.14733017511776</c:v>
                </c:pt>
                <c:pt idx="24">
                  <c:v>802.05408035501364</c:v>
                </c:pt>
                <c:pt idx="25">
                  <c:v>796.51139511128633</c:v>
                </c:pt>
                <c:pt idx="26">
                  <c:v>789.24311540270844</c:v>
                </c:pt>
                <c:pt idx="27">
                  <c:v>786.72855358995139</c:v>
                </c:pt>
                <c:pt idx="28">
                  <c:v>789.23996848817319</c:v>
                </c:pt>
                <c:pt idx="29">
                  <c:v>797.17744358389234</c:v>
                </c:pt>
                <c:pt idx="30">
                  <c:v>800.55124626750614</c:v>
                </c:pt>
                <c:pt idx="31">
                  <c:v>795.3609942603839</c:v>
                </c:pt>
                <c:pt idx="32">
                  <c:v>799.95653239870148</c:v>
                </c:pt>
                <c:pt idx="33">
                  <c:v>801.28689619473448</c:v>
                </c:pt>
                <c:pt idx="34">
                  <c:v>809.55186382922443</c:v>
                </c:pt>
                <c:pt idx="35">
                  <c:v>809.33627066704469</c:v>
                </c:pt>
                <c:pt idx="36">
                  <c:v>809.98931370930586</c:v>
                </c:pt>
                <c:pt idx="37">
                  <c:v>808.66525736535004</c:v>
                </c:pt>
                <c:pt idx="38">
                  <c:v>804.52063620601723</c:v>
                </c:pt>
                <c:pt idx="39">
                  <c:v>801.7442144731757</c:v>
                </c:pt>
                <c:pt idx="40">
                  <c:v>804.45368064201909</c:v>
                </c:pt>
                <c:pt idx="41">
                  <c:v>806.3911749205804</c:v>
                </c:pt>
                <c:pt idx="42">
                  <c:v>803.27301098401608</c:v>
                </c:pt>
                <c:pt idx="43">
                  <c:v>804.28718479579197</c:v>
                </c:pt>
                <c:pt idx="44">
                  <c:v>794.96297844354092</c:v>
                </c:pt>
                <c:pt idx="45">
                  <c:v>786.10803471922441</c:v>
                </c:pt>
                <c:pt idx="46">
                  <c:v>776.28433325995582</c:v>
                </c:pt>
                <c:pt idx="47">
                  <c:v>788.48449708627493</c:v>
                </c:pt>
                <c:pt idx="48">
                  <c:v>781.70697862378699</c:v>
                </c:pt>
                <c:pt idx="49">
                  <c:v>785.34692641990955</c:v>
                </c:pt>
                <c:pt idx="50">
                  <c:v>784.84353059198872</c:v>
                </c:pt>
                <c:pt idx="51">
                  <c:v>787.78407019956376</c:v>
                </c:pt>
                <c:pt idx="52">
                  <c:v>791.55729641070741</c:v>
                </c:pt>
                <c:pt idx="53">
                  <c:v>787.80253542823914</c:v>
                </c:pt>
                <c:pt idx="54">
                  <c:v>781.14611641283079</c:v>
                </c:pt>
                <c:pt idx="55">
                  <c:v>779.57317227845238</c:v>
                </c:pt>
                <c:pt idx="56">
                  <c:v>761.09154301698402</c:v>
                </c:pt>
                <c:pt idx="57">
                  <c:v>760.52483350884165</c:v>
                </c:pt>
                <c:pt idx="58">
                  <c:v>769.13804303489178</c:v>
                </c:pt>
                <c:pt idx="59">
                  <c:v>766.61432807533583</c:v>
                </c:pt>
                <c:pt idx="60">
                  <c:v>770.33610321771221</c:v>
                </c:pt>
                <c:pt idx="61">
                  <c:v>777.51488582729451</c:v>
                </c:pt>
                <c:pt idx="62">
                  <c:v>787.88690724940068</c:v>
                </c:pt>
                <c:pt idx="63">
                  <c:v>786.11560305625017</c:v>
                </c:pt>
                <c:pt idx="64">
                  <c:v>788.68101047081279</c:v>
                </c:pt>
                <c:pt idx="65">
                  <c:v>793.18677299533238</c:v>
                </c:pt>
                <c:pt idx="66">
                  <c:v>793.2141612933608</c:v>
                </c:pt>
                <c:pt idx="67">
                  <c:v>793.96702615998765</c:v>
                </c:pt>
                <c:pt idx="68">
                  <c:v>786.81287091908678</c:v>
                </c:pt>
                <c:pt idx="69">
                  <c:v>790.72595091645962</c:v>
                </c:pt>
                <c:pt idx="70">
                  <c:v>795.25675404086235</c:v>
                </c:pt>
                <c:pt idx="71">
                  <c:v>804.82846771886295</c:v>
                </c:pt>
                <c:pt idx="72">
                  <c:v>803.80922160761247</c:v>
                </c:pt>
                <c:pt idx="73">
                  <c:v>808.46256064946215</c:v>
                </c:pt>
                <c:pt idx="74">
                  <c:v>815.99141214716315</c:v>
                </c:pt>
                <c:pt idx="75">
                  <c:v>818.77151057813148</c:v>
                </c:pt>
                <c:pt idx="76">
                  <c:v>813.23451369651264</c:v>
                </c:pt>
                <c:pt idx="77">
                  <c:v>819.44197441855806</c:v>
                </c:pt>
                <c:pt idx="78">
                  <c:v>817.93739204519761</c:v>
                </c:pt>
                <c:pt idx="79">
                  <c:v>810.05057485652594</c:v>
                </c:pt>
                <c:pt idx="80">
                  <c:v>821.34140753021768</c:v>
                </c:pt>
                <c:pt idx="81">
                  <c:v>806.89769193069037</c:v>
                </c:pt>
                <c:pt idx="82">
                  <c:v>807.93104239482182</c:v>
                </c:pt>
                <c:pt idx="83">
                  <c:v>804.2493219193201</c:v>
                </c:pt>
                <c:pt idx="84">
                  <c:v>804.84147466287504</c:v>
                </c:pt>
                <c:pt idx="85">
                  <c:v>815.31712478287102</c:v>
                </c:pt>
                <c:pt idx="86">
                  <c:v>811.85467416767585</c:v>
                </c:pt>
                <c:pt idx="87">
                  <c:v>796.01545863633828</c:v>
                </c:pt>
                <c:pt idx="88">
                  <c:v>797.90751867406755</c:v>
                </c:pt>
                <c:pt idx="89">
                  <c:v>790.18046151166993</c:v>
                </c:pt>
                <c:pt idx="90">
                  <c:v>795.54598106763171</c:v>
                </c:pt>
                <c:pt idx="91">
                  <c:v>779.61605296237235</c:v>
                </c:pt>
                <c:pt idx="92">
                  <c:v>785.11918153580177</c:v>
                </c:pt>
                <c:pt idx="93">
                  <c:v>786.80701756723124</c:v>
                </c:pt>
                <c:pt idx="94">
                  <c:v>796.1159298240209</c:v>
                </c:pt>
                <c:pt idx="95">
                  <c:v>789.61538676432542</c:v>
                </c:pt>
                <c:pt idx="96">
                  <c:v>787.96577537587734</c:v>
                </c:pt>
                <c:pt idx="97">
                  <c:v>791.76873909686208</c:v>
                </c:pt>
                <c:pt idx="98">
                  <c:v>789.43315029075245</c:v>
                </c:pt>
                <c:pt idx="99">
                  <c:v>777.12438991012004</c:v>
                </c:pt>
                <c:pt idx="100">
                  <c:v>780.84819790782126</c:v>
                </c:pt>
                <c:pt idx="101">
                  <c:v>772.86294692779427</c:v>
                </c:pt>
                <c:pt idx="102">
                  <c:v>763.82685202943492</c:v>
                </c:pt>
                <c:pt idx="103">
                  <c:v>764.31122105807299</c:v>
                </c:pt>
                <c:pt idx="104">
                  <c:v>755.69844898190286</c:v>
                </c:pt>
                <c:pt idx="105">
                  <c:v>761.68015983348039</c:v>
                </c:pt>
                <c:pt idx="106">
                  <c:v>775.25430378211092</c:v>
                </c:pt>
                <c:pt idx="107">
                  <c:v>781.31667796970771</c:v>
                </c:pt>
                <c:pt idx="108">
                  <c:v>784.00664356137077</c:v>
                </c:pt>
                <c:pt idx="109">
                  <c:v>790.06449339709354</c:v>
                </c:pt>
                <c:pt idx="110">
                  <c:v>791.33078062453262</c:v>
                </c:pt>
                <c:pt idx="111">
                  <c:v>793.33059259016318</c:v>
                </c:pt>
                <c:pt idx="112">
                  <c:v>794.68107605334501</c:v>
                </c:pt>
                <c:pt idx="113">
                  <c:v>798.50008918982633</c:v>
                </c:pt>
                <c:pt idx="114">
                  <c:v>797.44696417471425</c:v>
                </c:pt>
                <c:pt idx="115">
                  <c:v>793.1495367771663</c:v>
                </c:pt>
                <c:pt idx="116">
                  <c:v>806.85967466014324</c:v>
                </c:pt>
                <c:pt idx="117">
                  <c:v>808.19541803013374</c:v>
                </c:pt>
                <c:pt idx="118">
                  <c:v>820.66327090971458</c:v>
                </c:pt>
                <c:pt idx="119">
                  <c:v>817.26653162391096</c:v>
                </c:pt>
                <c:pt idx="120">
                  <c:v>810.519026158732</c:v>
                </c:pt>
                <c:pt idx="121">
                  <c:v>807.30891752297805</c:v>
                </c:pt>
                <c:pt idx="122">
                  <c:v>806.69000465336774</c:v>
                </c:pt>
                <c:pt idx="123">
                  <c:v>812.71530155787605</c:v>
                </c:pt>
                <c:pt idx="124">
                  <c:v>820.38507246365918</c:v>
                </c:pt>
                <c:pt idx="125">
                  <c:v>821.21458036567697</c:v>
                </c:pt>
                <c:pt idx="126">
                  <c:v>819.27737822492486</c:v>
                </c:pt>
                <c:pt idx="127">
                  <c:v>828.45800716913038</c:v>
                </c:pt>
                <c:pt idx="128">
                  <c:v>822.30394560580282</c:v>
                </c:pt>
                <c:pt idx="129">
                  <c:v>818.69915424883186</c:v>
                </c:pt>
                <c:pt idx="130">
                  <c:v>818.83226616043851</c:v>
                </c:pt>
                <c:pt idx="131">
                  <c:v>814.71793802688455</c:v>
                </c:pt>
                <c:pt idx="132">
                  <c:v>812.12888258645148</c:v>
                </c:pt>
                <c:pt idx="133">
                  <c:v>822.11941592611129</c:v>
                </c:pt>
                <c:pt idx="134">
                  <c:v>820.91658314996255</c:v>
                </c:pt>
                <c:pt idx="135">
                  <c:v>816.25469945561053</c:v>
                </c:pt>
                <c:pt idx="136">
                  <c:v>800.76246038988256</c:v>
                </c:pt>
                <c:pt idx="137">
                  <c:v>804.15649021103127</c:v>
                </c:pt>
                <c:pt idx="138">
                  <c:v>807.13954116767923</c:v>
                </c:pt>
                <c:pt idx="139">
                  <c:v>808.70973950938458</c:v>
                </c:pt>
                <c:pt idx="140">
                  <c:v>817.71386575214785</c:v>
                </c:pt>
                <c:pt idx="141">
                  <c:v>826.60649828118426</c:v>
                </c:pt>
                <c:pt idx="142">
                  <c:v>815.64538323734905</c:v>
                </c:pt>
                <c:pt idx="143">
                  <c:v>820.94679897870367</c:v>
                </c:pt>
                <c:pt idx="144">
                  <c:v>819.09032223433417</c:v>
                </c:pt>
                <c:pt idx="145">
                  <c:v>806.19199142673983</c:v>
                </c:pt>
                <c:pt idx="146">
                  <c:v>803.95207094163641</c:v>
                </c:pt>
                <c:pt idx="147">
                  <c:v>802.19235992714164</c:v>
                </c:pt>
                <c:pt idx="148">
                  <c:v>792.94855504644852</c:v>
                </c:pt>
                <c:pt idx="149">
                  <c:v>779.87470693489274</c:v>
                </c:pt>
                <c:pt idx="150">
                  <c:v>784.6691500522486</c:v>
                </c:pt>
                <c:pt idx="151">
                  <c:v>794.60791748032045</c:v>
                </c:pt>
                <c:pt idx="152">
                  <c:v>807.13459904360138</c:v>
                </c:pt>
                <c:pt idx="153">
                  <c:v>799.91892533202122</c:v>
                </c:pt>
                <c:pt idx="154">
                  <c:v>792.33790377353546</c:v>
                </c:pt>
                <c:pt idx="155">
                  <c:v>799.91148868405992</c:v>
                </c:pt>
                <c:pt idx="156">
                  <c:v>773.62185738203721</c:v>
                </c:pt>
                <c:pt idx="157">
                  <c:v>772.09600192696507</c:v>
                </c:pt>
                <c:pt idx="158">
                  <c:v>780.39417791065591</c:v>
                </c:pt>
                <c:pt idx="159">
                  <c:v>789.95055813784234</c:v>
                </c:pt>
                <c:pt idx="160">
                  <c:v>788.15236364323971</c:v>
                </c:pt>
                <c:pt idx="161">
                  <c:v>795.22561184766926</c:v>
                </c:pt>
                <c:pt idx="162">
                  <c:v>791.69820522311795</c:v>
                </c:pt>
                <c:pt idx="163">
                  <c:v>776.89629990984372</c:v>
                </c:pt>
                <c:pt idx="164">
                  <c:v>784.1161801031426</c:v>
                </c:pt>
                <c:pt idx="165">
                  <c:v>781.96039984808795</c:v>
                </c:pt>
                <c:pt idx="166">
                  <c:v>784.89634547508842</c:v>
                </c:pt>
                <c:pt idx="167">
                  <c:v>794.79195824544013</c:v>
                </c:pt>
                <c:pt idx="168">
                  <c:v>797.68080611112987</c:v>
                </c:pt>
                <c:pt idx="169">
                  <c:v>786.45119825664062</c:v>
                </c:pt>
                <c:pt idx="170">
                  <c:v>796.09458257260667</c:v>
                </c:pt>
                <c:pt idx="171">
                  <c:v>808.6787123549143</c:v>
                </c:pt>
                <c:pt idx="172">
                  <c:v>810.79898651364704</c:v>
                </c:pt>
                <c:pt idx="173">
                  <c:v>816.75374348974151</c:v>
                </c:pt>
                <c:pt idx="174">
                  <c:v>826.39933321911656</c:v>
                </c:pt>
                <c:pt idx="175">
                  <c:v>831.31156236560219</c:v>
                </c:pt>
                <c:pt idx="176">
                  <c:v>829.71790369278483</c:v>
                </c:pt>
                <c:pt idx="177">
                  <c:v>832.97740329596797</c:v>
                </c:pt>
                <c:pt idx="178">
                  <c:v>829.98558215037463</c:v>
                </c:pt>
                <c:pt idx="179">
                  <c:v>834.33572150163866</c:v>
                </c:pt>
                <c:pt idx="180">
                  <c:v>832.88913529490526</c:v>
                </c:pt>
                <c:pt idx="181">
                  <c:v>829.83135760580092</c:v>
                </c:pt>
                <c:pt idx="182">
                  <c:v>825.79328349511525</c:v>
                </c:pt>
                <c:pt idx="183">
                  <c:v>824.54684952936157</c:v>
                </c:pt>
                <c:pt idx="184">
                  <c:v>822.32074580033236</c:v>
                </c:pt>
                <c:pt idx="185">
                  <c:v>821.20061375652983</c:v>
                </c:pt>
                <c:pt idx="186">
                  <c:v>823.77452495457453</c:v>
                </c:pt>
                <c:pt idx="187">
                  <c:v>820.69806709602369</c:v>
                </c:pt>
                <c:pt idx="188">
                  <c:v>825.30264636975221</c:v>
                </c:pt>
                <c:pt idx="189">
                  <c:v>809.46242273592293</c:v>
                </c:pt>
                <c:pt idx="190">
                  <c:v>790.75406123384016</c:v>
                </c:pt>
                <c:pt idx="191">
                  <c:v>793.7970201190484</c:v>
                </c:pt>
                <c:pt idx="192">
                  <c:v>805.81328395131641</c:v>
                </c:pt>
                <c:pt idx="193">
                  <c:v>806.75741885858974</c:v>
                </c:pt>
                <c:pt idx="194">
                  <c:v>792.40376798333489</c:v>
                </c:pt>
                <c:pt idx="195">
                  <c:v>802.69108609111754</c:v>
                </c:pt>
                <c:pt idx="196">
                  <c:v>811.80830599405465</c:v>
                </c:pt>
                <c:pt idx="197">
                  <c:v>824.35885506497971</c:v>
                </c:pt>
                <c:pt idx="198">
                  <c:v>823.34092433070452</c:v>
                </c:pt>
                <c:pt idx="199">
                  <c:v>831.43072431840324</c:v>
                </c:pt>
                <c:pt idx="200">
                  <c:v>830.26311609643938</c:v>
                </c:pt>
                <c:pt idx="201">
                  <c:v>826.42305692835725</c:v>
                </c:pt>
                <c:pt idx="202">
                  <c:v>824.25383076574258</c:v>
                </c:pt>
                <c:pt idx="203">
                  <c:v>829.85071589824531</c:v>
                </c:pt>
                <c:pt idx="204">
                  <c:v>832.67986169414212</c:v>
                </c:pt>
                <c:pt idx="205">
                  <c:v>833.49750244370409</c:v>
                </c:pt>
                <c:pt idx="206">
                  <c:v>831.6866688262686</c:v>
                </c:pt>
                <c:pt idx="207">
                  <c:v>842.93686407113512</c:v>
                </c:pt>
                <c:pt idx="208">
                  <c:v>849.66386237030929</c:v>
                </c:pt>
                <c:pt idx="209">
                  <c:v>845.23879648249158</c:v>
                </c:pt>
                <c:pt idx="210">
                  <c:v>830.11592405063016</c:v>
                </c:pt>
                <c:pt idx="211">
                  <c:v>824.75485013583716</c:v>
                </c:pt>
                <c:pt idx="212">
                  <c:v>830.26293614767769</c:v>
                </c:pt>
                <c:pt idx="213">
                  <c:v>833.01682077063083</c:v>
                </c:pt>
                <c:pt idx="214">
                  <c:v>829.01049225715951</c:v>
                </c:pt>
                <c:pt idx="215">
                  <c:v>833.0992285260694</c:v>
                </c:pt>
                <c:pt idx="216">
                  <c:v>838.66078839112777</c:v>
                </c:pt>
                <c:pt idx="217">
                  <c:v>838.17649404986548</c:v>
                </c:pt>
                <c:pt idx="218">
                  <c:v>832.48921888085431</c:v>
                </c:pt>
                <c:pt idx="219">
                  <c:v>833.52579933252366</c:v>
                </c:pt>
                <c:pt idx="220">
                  <c:v>828.7418198599247</c:v>
                </c:pt>
                <c:pt idx="221">
                  <c:v>831.89472449381333</c:v>
                </c:pt>
                <c:pt idx="222">
                  <c:v>836.73632243529198</c:v>
                </c:pt>
                <c:pt idx="223">
                  <c:v>835.99273008666387</c:v>
                </c:pt>
                <c:pt idx="224">
                  <c:v>839.10188024980516</c:v>
                </c:pt>
                <c:pt idx="225">
                  <c:v>830.50926243323022</c:v>
                </c:pt>
                <c:pt idx="226">
                  <c:v>827.03913396605151</c:v>
                </c:pt>
                <c:pt idx="227">
                  <c:v>829.73625789718403</c:v>
                </c:pt>
                <c:pt idx="228">
                  <c:v>839.27357209048796</c:v>
                </c:pt>
                <c:pt idx="229">
                  <c:v>839.94783190327064</c:v>
                </c:pt>
                <c:pt idx="230">
                  <c:v>845.23695895173898</c:v>
                </c:pt>
                <c:pt idx="231">
                  <c:v>841.26369797911241</c:v>
                </c:pt>
                <c:pt idx="232">
                  <c:v>835.15148444591114</c:v>
                </c:pt>
                <c:pt idx="233">
                  <c:v>826.32176419142672</c:v>
                </c:pt>
                <c:pt idx="234">
                  <c:v>831.38209214664187</c:v>
                </c:pt>
                <c:pt idx="235">
                  <c:v>832.69363170163274</c:v>
                </c:pt>
                <c:pt idx="236">
                  <c:v>839.86536142190403</c:v>
                </c:pt>
                <c:pt idx="237">
                  <c:v>836.05925093280791</c:v>
                </c:pt>
                <c:pt idx="238">
                  <c:v>837.26698691847992</c:v>
                </c:pt>
                <c:pt idx="239">
                  <c:v>837.58294368803399</c:v>
                </c:pt>
                <c:pt idx="240">
                  <c:v>846.76122878549802</c:v>
                </c:pt>
                <c:pt idx="241">
                  <c:v>842.8400585593879</c:v>
                </c:pt>
                <c:pt idx="242">
                  <c:v>846.21115376403657</c:v>
                </c:pt>
                <c:pt idx="243">
                  <c:v>850.7386986678614</c:v>
                </c:pt>
                <c:pt idx="244">
                  <c:v>845.75173182118738</c:v>
                </c:pt>
                <c:pt idx="245">
                  <c:v>846.66906087573579</c:v>
                </c:pt>
                <c:pt idx="246">
                  <c:v>849.67997910007091</c:v>
                </c:pt>
                <c:pt idx="247">
                  <c:v>848.46892491283256</c:v>
                </c:pt>
                <c:pt idx="248">
                  <c:v>850.91488011680724</c:v>
                </c:pt>
                <c:pt idx="249">
                  <c:v>852.9151895597663</c:v>
                </c:pt>
                <c:pt idx="250">
                  <c:v>850.41775832336543</c:v>
                </c:pt>
                <c:pt idx="251">
                  <c:v>845.51948437006854</c:v>
                </c:pt>
                <c:pt idx="252">
                  <c:v>849.04615869276586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9F-4658-A9D3-E5F7FA619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6664840"/>
        <c:axId val="666665496"/>
      </c:lineChart>
      <c:dateAx>
        <c:axId val="66666484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65496"/>
        <c:crosses val="autoZero"/>
        <c:auto val="1"/>
        <c:lblOffset val="100"/>
        <c:baseTimeUnit val="days"/>
      </c:dateAx>
      <c:valAx>
        <c:axId val="666665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664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Commercial building permits, St. Cloud area*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75851362</c:v>
                </c:pt>
                <c:pt idx="1">
                  <c:v>95570904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4-4A72-A2A5-918C2C97E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524696"/>
        <c:axId val="362525352"/>
      </c:barChart>
      <c:catAx>
        <c:axId val="362524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525352"/>
        <c:crosses val="autoZero"/>
        <c:auto val="1"/>
        <c:lblAlgn val="ctr"/>
        <c:lblOffset val="100"/>
        <c:noMultiLvlLbl val="0"/>
      </c:catAx>
      <c:valAx>
        <c:axId val="3625253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6252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3659D-16B5-D64E-932E-BDBF6CE5FEC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DA76A-994D-584A-9C05-7EB4290B6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6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26835-2BBF-45AF-BB21-47FC9F70C5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17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40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7171F-226D-4A96-89C5-1FF44B97D1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12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BBA3-87BF-4A2A-85EB-F10DF04538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27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DEED as of</a:t>
            </a:r>
            <a:r>
              <a:rPr lang="en-US" baseline="0" dirty="0" smtClean="0"/>
              <a:t> Feb 1,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DBBA3-87BF-4A2A-85EB-F10DF04538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417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Commercial building permit</a:t>
            </a:r>
            <a:r>
              <a:rPr lang="en-US" baseline="0" dirty="0" smtClean="0"/>
              <a:t> information covers St. Cloud, Sartell, Waite Park, St. Joseph and St. Augusta from city data.  Sauk Rapids data not available.  Residential data courtesy Central MN Builders Assn.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DBBA3-87BF-4A2A-85EB-F10DF04538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34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2019 data previous unpublished.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DBBA3-87BF-4A2A-85EB-F10DF04538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855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of quotes:</a:t>
            </a:r>
            <a:r>
              <a:rPr lang="en-US" baseline="0" dirty="0" smtClean="0"/>
              <a:t>  Jim Spencer, “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Minn. firms find ways to buffer tariffs' toll: Buyers juggle costs while sellers stick with China.” 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Minneapolis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StarTribune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Oct. 7, 2019, p A1.  Data from US International Trade Association except GDP, from BEA.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DBBA3-87BF-4A2A-85EB-F10DF04538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13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DBBA3-87BF-4A2A-85EB-F10DF04538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1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Minnesota is still a </a:t>
            </a:r>
            <a:r>
              <a:rPr lang="en-US" b="1" dirty="0"/>
              <a:t>half</a:t>
            </a:r>
            <a:r>
              <a:rPr lang="en-US" dirty="0"/>
              <a:t> point lower than U.S. </a:t>
            </a:r>
          </a:p>
          <a:p>
            <a:endParaRPr lang="en-US" dirty="0"/>
          </a:p>
          <a:p>
            <a:r>
              <a:rPr lang="en-US" dirty="0"/>
              <a:t>U.S. Labor Force Growth was </a:t>
            </a:r>
            <a:r>
              <a:rPr lang="en-US" b="1" dirty="0"/>
              <a:t>+0.9%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5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04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4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13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28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8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5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E625-39DA-48C4-8E28-9E2C4D2FF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2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ader-logo-ini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1" y="2143125"/>
            <a:ext cx="478790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39" y="4422043"/>
            <a:ext cx="2590627" cy="51735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01242" y="1112046"/>
            <a:ext cx="8364140" cy="3170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5754" y="2"/>
            <a:ext cx="5869723" cy="8447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87821"/>
            <a:ext cx="6858000" cy="1544651"/>
          </a:xfrm>
        </p:spPr>
        <p:txBody>
          <a:bodyPr anchor="b"/>
          <a:lstStyle>
            <a:lvl1pPr algn="ctr">
              <a:defRPr sz="4500" b="1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813310"/>
          </a:xfrm>
        </p:spPr>
        <p:txBody>
          <a:bodyPr/>
          <a:lstStyle>
            <a:lvl1pPr marL="0" indent="0" algn="ctr">
              <a:buNone/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72" y="402904"/>
            <a:ext cx="3619606" cy="476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33" y="3850738"/>
            <a:ext cx="5037083" cy="6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87821"/>
            <a:ext cx="6858000" cy="1544651"/>
          </a:xfrm>
        </p:spPr>
        <p:txBody>
          <a:bodyPr anchor="b"/>
          <a:lstStyle>
            <a:lvl1pPr algn="ctr">
              <a:defRPr sz="4500" b="1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813310"/>
          </a:xfrm>
        </p:spPr>
        <p:txBody>
          <a:bodyPr/>
          <a:lstStyle>
            <a:lvl1pPr marL="0" indent="0" algn="ctr">
              <a:buNone/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83" y="402904"/>
            <a:ext cx="3607767" cy="476498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051913" y="3870853"/>
            <a:ext cx="5040174" cy="659891"/>
            <a:chOff x="1213461" y="856116"/>
            <a:chExt cx="10637315" cy="13927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58"/>
            <a:stretch/>
          </p:blipFill>
          <p:spPr>
            <a:xfrm>
              <a:off x="1213461" y="972958"/>
              <a:ext cx="5232454" cy="12758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67"/>
            <a:stretch/>
          </p:blipFill>
          <p:spPr>
            <a:xfrm>
              <a:off x="6618322" y="856116"/>
              <a:ext cx="5232454" cy="1250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2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3720292"/>
            <a:ext cx="9144000" cy="1423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87821"/>
            <a:ext cx="6858000" cy="1544651"/>
          </a:xfrm>
        </p:spPr>
        <p:txBody>
          <a:bodyPr anchor="b"/>
          <a:lstStyle>
            <a:lvl1pPr algn="ctr">
              <a:defRPr sz="45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813310"/>
          </a:xfrm>
        </p:spPr>
        <p:txBody>
          <a:bodyPr/>
          <a:lstStyle>
            <a:lvl1pPr marL="0" indent="0" algn="ctr">
              <a:buNone/>
              <a:defRPr sz="1800" b="1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35" y="402903"/>
            <a:ext cx="3619606" cy="476498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1623383" y="3881803"/>
            <a:ext cx="5887707" cy="680006"/>
            <a:chOff x="2733644" y="5134316"/>
            <a:chExt cx="7850276" cy="906675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6"/>
            <a:stretch/>
          </p:blipFill>
          <p:spPr>
            <a:xfrm>
              <a:off x="2733644" y="5134316"/>
              <a:ext cx="3362356" cy="9066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92"/>
            <a:stretch/>
          </p:blipFill>
          <p:spPr>
            <a:xfrm>
              <a:off x="6204140" y="5203542"/>
              <a:ext cx="4379780" cy="744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01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4050" b="1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72" y="402904"/>
            <a:ext cx="3619606" cy="4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4050" b="1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83" y="402904"/>
            <a:ext cx="3607767" cy="47649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405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35" y="402903"/>
            <a:ext cx="3619606" cy="4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r="4120" b="2068"/>
          <a:stretch/>
        </p:blipFill>
        <p:spPr>
          <a:xfrm>
            <a:off x="-16740" y="-13208"/>
            <a:ext cx="9160740" cy="5156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97" y="2663563"/>
            <a:ext cx="3619606" cy="476498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540819" y="1755964"/>
            <a:ext cx="6158920" cy="806363"/>
            <a:chOff x="1213461" y="856116"/>
            <a:chExt cx="10637315" cy="13927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58"/>
            <a:stretch/>
          </p:blipFill>
          <p:spPr>
            <a:xfrm>
              <a:off x="1213461" y="972958"/>
              <a:ext cx="5232454" cy="12758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67"/>
            <a:stretch/>
          </p:blipFill>
          <p:spPr>
            <a:xfrm>
              <a:off x="6618322" y="856116"/>
              <a:ext cx="5232454" cy="1250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6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r="10214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8" y="1457423"/>
            <a:ext cx="6536052" cy="882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96" y="2571750"/>
            <a:ext cx="3619606" cy="4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540819" y="1755964"/>
            <a:ext cx="6158920" cy="806363"/>
            <a:chOff x="1213461" y="856116"/>
            <a:chExt cx="10637315" cy="139270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58"/>
            <a:stretch/>
          </p:blipFill>
          <p:spPr>
            <a:xfrm>
              <a:off x="1213461" y="972958"/>
              <a:ext cx="5232454" cy="12758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67"/>
            <a:stretch/>
          </p:blipFill>
          <p:spPr>
            <a:xfrm>
              <a:off x="6618322" y="856116"/>
              <a:ext cx="5232454" cy="12504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22" y="1355611"/>
            <a:ext cx="3619606" cy="47649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1069722" y="466740"/>
            <a:ext cx="7580495" cy="769820"/>
            <a:chOff x="528586" y="1858904"/>
            <a:chExt cx="10107327" cy="102642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82"/>
            <a:stretch/>
          </p:blipFill>
          <p:spPr>
            <a:xfrm>
              <a:off x="528586" y="1922979"/>
              <a:ext cx="5248607" cy="9623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92"/>
            <a:stretch/>
          </p:blipFill>
          <p:spPr>
            <a:xfrm>
              <a:off x="5338004" y="1858904"/>
              <a:ext cx="5297909" cy="912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3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4633137"/>
            <a:ext cx="9144000" cy="51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 i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 i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8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0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9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8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4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1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9250" y="502444"/>
            <a:ext cx="2139950" cy="41302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7814" y="502444"/>
            <a:ext cx="6269037" cy="41302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38" y="4422043"/>
            <a:ext cx="2590627" cy="51735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01242" y="1112044"/>
            <a:ext cx="8364140" cy="3170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5753" y="0"/>
            <a:ext cx="5869723" cy="8447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icial logo and cover slide of Minnesota Employment and Economic Development." title="Minnesota Employment and Economic Developmen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57450"/>
            <a:ext cx="8077200" cy="600075"/>
          </a:xfrm>
        </p:spPr>
        <p:txBody>
          <a:bodyPr>
            <a:normAutofit/>
          </a:bodyPr>
          <a:lstStyle>
            <a:lvl1pPr algn="ctr">
              <a:defRPr sz="27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239901"/>
            <a:ext cx="8077200" cy="5715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386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438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slide image with Minnesota Employment and Economic Development logo in lower right corner" title="Background image and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42950"/>
          </a:xfrm>
        </p:spPr>
        <p:txBody>
          <a:bodyPr>
            <a:normAutofit/>
          </a:bodyPr>
          <a:lstStyle>
            <a:lvl1pPr algn="l">
              <a:defRPr sz="28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051"/>
            <a:ext cx="8229600" cy="36197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4869657"/>
            <a:ext cx="2667000" cy="273844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48452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476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834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33313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15266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04013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40095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336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72612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7832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8DAF2E9-0B59-D242-8C84-03C16C97996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8E1198C-1DE0-574F-9EB4-89BFE27C367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2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608DE-EEE6-CE45-84D4-6D6A4F621AF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CFA24-9F01-B24B-BE12-46EB93CA7D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9644"/>
            <a:ext cx="9144000" cy="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158249-C483-4B93-B49F-BDBDCF051A46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7814" y="502444"/>
            <a:ext cx="856138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52400" y="114300"/>
            <a:ext cx="8839200" cy="4914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3185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2pPr>
      <a:lvl3pPr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3pPr>
      <a:lvl4pPr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4pPr>
      <a:lvl5pPr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5pPr>
      <a:lvl6pPr marL="342900"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6pPr>
      <a:lvl7pPr marL="685800"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7pPr>
      <a:lvl8pPr marL="1028700"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8pPr>
      <a:lvl9pPr marL="1371600" algn="ctr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Trebuchet MS" panose="020B0603020202020204" pitchFamily="34" charset="0"/>
        </a:defRPr>
      </a:lvl9pPr>
    </p:titleStyle>
    <p:bodyStyle>
      <a:lvl1pPr marL="257175" indent="-257175" algn="l" rtl="0" eaLnBrk="1" fontAlgn="base" hangingPunct="1">
        <a:spcBef>
          <a:spcPct val="40000"/>
        </a:spcBef>
        <a:spcAft>
          <a:spcPct val="0"/>
        </a:spcAft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40000"/>
        </a:spcBef>
        <a:spcAft>
          <a:spcPct val="0"/>
        </a:spcAft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40000"/>
        </a:spcBef>
        <a:spcAft>
          <a:spcPct val="0"/>
        </a:spcAft>
        <a:defRPr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40000"/>
        </a:spcBef>
        <a:spcAft>
          <a:spcPct val="0"/>
        </a:spcAft>
        <a:buChar char="•"/>
        <a:defRPr sz="10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40000"/>
        </a:spcBef>
        <a:spcAft>
          <a:spcPct val="0"/>
        </a:spcAft>
        <a:defRPr sz="1050" b="1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CC5D-333E-4146-9EA3-7EC5AF30AD5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7186D-BC36-46E5-A8A5-C9855C7E1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4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ransition spd="slow">
    <p:push dir="u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n.gov/deed/dat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http://www.linkedin.com/in/rachelvilsack" TargetMode="External"/><Relationship Id="rId7" Type="http://schemas.openxmlformats.org/officeDocument/2006/relationships/hyperlink" Target="http://www.facebook.com/public/Rachel-Vilsac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jpeg"/><Relationship Id="rId5" Type="http://schemas.openxmlformats.org/officeDocument/2006/relationships/hyperlink" Target="http://twitter.com/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315778"/>
            <a:ext cx="8057238" cy="3667683"/>
          </a:xfrm>
        </p:spPr>
        <p:txBody>
          <a:bodyPr>
            <a:normAutofit/>
          </a:bodyPr>
          <a:lstStyle/>
          <a:p>
            <a:r>
              <a:rPr lang="en-US" sz="6600" dirty="0"/>
              <a:t>US NATIONAL ECONOMIC OUTLOOK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4168442"/>
            <a:ext cx="8057238" cy="992678"/>
          </a:xfrm>
        </p:spPr>
        <p:txBody>
          <a:bodyPr>
            <a:noAutofit/>
          </a:bodyPr>
          <a:lstStyle/>
          <a:p>
            <a:pPr algn="r"/>
            <a:r>
              <a:rPr lang="en-US" sz="1600" dirty="0"/>
              <a:t>Nimantha Manamperi</a:t>
            </a:r>
          </a:p>
          <a:p>
            <a:pPr algn="r">
              <a:lnSpc>
                <a:spcPct val="50000"/>
              </a:lnSpc>
            </a:pPr>
            <a:r>
              <a:rPr lang="en-US" sz="1000" dirty="0">
                <a:solidFill>
                  <a:schemeClr val="tx1"/>
                </a:solidFill>
              </a:rPr>
              <a:t>Associate professor of economics</a:t>
            </a:r>
          </a:p>
          <a:p>
            <a:pPr algn="r">
              <a:lnSpc>
                <a:spcPct val="50000"/>
              </a:lnSpc>
            </a:pPr>
            <a:r>
              <a:rPr lang="en-US" sz="1000" dirty="0">
                <a:solidFill>
                  <a:schemeClr val="tx1"/>
                </a:solidFill>
              </a:rPr>
              <a:t>St. cloud state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29BDE-DD90-B241-9B39-0309868B49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5052" y="12526"/>
            <a:ext cx="9006214" cy="51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147"/>
            <a:ext cx="3678125" cy="6409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INTEREST RATES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0394B4-B7AC-3547-89D4-70D1045E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714" y="187147"/>
            <a:ext cx="4476293" cy="2344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5C33CB-9792-3D46-829A-EDF778651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714" y="2611890"/>
            <a:ext cx="4497104" cy="2440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E1831-70B3-134E-A300-B29E44C59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93" y="978372"/>
            <a:ext cx="2135688" cy="2204581"/>
          </a:xfrm>
          <a:prstGeom prst="rect">
            <a:avLst/>
          </a:prstGeom>
          <a:ln>
            <a:solidFill>
              <a:srgbClr val="CC66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B34176-2CFE-3245-99AE-8CF61C77E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37" y="2831731"/>
            <a:ext cx="2135688" cy="2124622"/>
          </a:xfrm>
          <a:prstGeom prst="rect">
            <a:avLst/>
          </a:prstGeom>
          <a:ln>
            <a:solidFill>
              <a:srgbClr val="99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5A5B23-A75B-304D-9C11-DCD5C2736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5510" y="224725"/>
            <a:ext cx="1455205" cy="176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4593A0-B16A-B74D-A857-6A1373CC9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294" y="2704905"/>
            <a:ext cx="1202437" cy="1915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2B2C7B-65CB-D247-9E2E-4788911AEA66}"/>
              </a:ext>
            </a:extLst>
          </p:cNvPr>
          <p:cNvSpPr txBox="1"/>
          <p:nvPr/>
        </p:nvSpPr>
        <p:spPr>
          <a:xfrm>
            <a:off x="91211" y="4953108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</p:spTree>
    <p:extLst>
      <p:ext uri="{BB962C8B-B14F-4D97-AF65-F5344CB8AC3E}">
        <p14:creationId xmlns:p14="http://schemas.microsoft.com/office/powerpoint/2010/main" val="144325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570" y="139591"/>
            <a:ext cx="7620000" cy="5444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Federal debt held by public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615562-7293-9140-9E7A-90C4FF87B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583" y="684063"/>
            <a:ext cx="3950007" cy="2426296"/>
          </a:xfr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29F9C-06DE-2640-AE88-7D0004983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63" y="3214386"/>
            <a:ext cx="2038325" cy="19452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162A4-2BA8-6A4E-B666-613DCEA47E77}"/>
              </a:ext>
            </a:extLst>
          </p:cNvPr>
          <p:cNvSpPr txBox="1"/>
          <p:nvPr/>
        </p:nvSpPr>
        <p:spPr>
          <a:xfrm>
            <a:off x="6679086" y="4896187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80F42-0E86-7347-85CE-956ED50CB076}"/>
              </a:ext>
            </a:extLst>
          </p:cNvPr>
          <p:cNvSpPr txBox="1"/>
          <p:nvPr/>
        </p:nvSpPr>
        <p:spPr>
          <a:xfrm>
            <a:off x="2390751" y="3202096"/>
            <a:ext cx="2026788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Federal Debt held by Public,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81% of GDP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98% of GDP  (2030)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180% of GDP (2050)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FAF3D1-11F3-ED40-BB5E-B99E21236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028" y="684062"/>
            <a:ext cx="4339645" cy="2426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BF025-68BA-D349-B9A8-5BE0BA12E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751" y="4063274"/>
            <a:ext cx="5390926" cy="631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943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D92514-0DF1-D04B-81ED-8E24AE3FF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274" y="916406"/>
            <a:ext cx="7700534" cy="3930278"/>
          </a:xfr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E7B4560-ABE5-324D-9B41-1D9A52303CA9}"/>
              </a:ext>
            </a:extLst>
          </p:cNvPr>
          <p:cNvSpPr txBox="1">
            <a:spLocks/>
          </p:cNvSpPr>
          <p:nvPr/>
        </p:nvSpPr>
        <p:spPr>
          <a:xfrm>
            <a:off x="457200" y="114539"/>
            <a:ext cx="5791200" cy="6891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GLOBAL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6AE2C-0A29-E34A-A579-B40828CC0D9D}"/>
              </a:ext>
            </a:extLst>
          </p:cNvPr>
          <p:cNvSpPr txBox="1"/>
          <p:nvPr/>
        </p:nvSpPr>
        <p:spPr>
          <a:xfrm>
            <a:off x="6564397" y="4909930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IMF</a:t>
            </a:r>
          </a:p>
        </p:txBody>
      </p:sp>
    </p:spTree>
    <p:extLst>
      <p:ext uri="{BB962C8B-B14F-4D97-AF65-F5344CB8AC3E}">
        <p14:creationId xmlns:p14="http://schemas.microsoft.com/office/powerpoint/2010/main" val="413280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978894" cy="69929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13834"/>
            <a:ext cx="8301625" cy="426703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60000"/>
              </a:lnSpc>
              <a:buFont typeface="Wingdings" charset="2"/>
              <a:buChar char="Ø"/>
            </a:pPr>
            <a:r>
              <a:rPr lang="en-US" sz="2300" b="0" dirty="0"/>
              <a:t>Stronger Consumer spending and Business fixed investment.</a:t>
            </a:r>
            <a:endParaRPr lang="en-US" sz="2300" b="0" dirty="0">
              <a:cs typeface="Century Schoolbook"/>
            </a:endParaRPr>
          </a:p>
          <a:p>
            <a:pPr marL="342900" indent="-342900">
              <a:lnSpc>
                <a:spcPct val="160000"/>
              </a:lnSpc>
              <a:buFont typeface="Wingdings" charset="2"/>
              <a:buChar char="Ø"/>
            </a:pPr>
            <a:r>
              <a:rPr lang="en-US" sz="2300" b="0" dirty="0">
                <a:cs typeface="Century Schoolbook"/>
              </a:rPr>
              <a:t>Stronger Employment and Wages.</a:t>
            </a:r>
          </a:p>
          <a:p>
            <a:pPr marL="342900" indent="-342900">
              <a:lnSpc>
                <a:spcPct val="160000"/>
              </a:lnSpc>
              <a:buFont typeface="Wingdings" charset="2"/>
              <a:buChar char="Ø"/>
            </a:pPr>
            <a:r>
              <a:rPr lang="en-US" sz="2300" b="0" dirty="0">
                <a:cs typeface="Century Schoolbook"/>
              </a:rPr>
              <a:t>Unchanged FED Funds Rate target till end of 2021.</a:t>
            </a:r>
          </a:p>
          <a:p>
            <a:pPr marL="342900" indent="-342900">
              <a:lnSpc>
                <a:spcPct val="160000"/>
              </a:lnSpc>
              <a:buFont typeface="Wingdings" charset="2"/>
              <a:buChar char="Ø"/>
            </a:pPr>
            <a:r>
              <a:rPr lang="en-US" sz="2300" b="0" dirty="0"/>
              <a:t>Inflation around 2% level .</a:t>
            </a:r>
          </a:p>
          <a:p>
            <a:pPr marL="342900" indent="-342900">
              <a:lnSpc>
                <a:spcPct val="160000"/>
              </a:lnSpc>
              <a:buFont typeface="Wingdings" charset="2"/>
              <a:buChar char="Ø"/>
            </a:pPr>
            <a:r>
              <a:rPr lang="en-US" sz="2300" b="0" dirty="0">
                <a:cs typeface="Century Schoolbook"/>
              </a:rPr>
              <a:t>However these projections are subjected to changes in;</a:t>
            </a:r>
          </a:p>
          <a:p>
            <a:pPr marL="1084263" lvl="1" indent="-344488">
              <a:buFont typeface="Wingdings" charset="2"/>
              <a:buChar char="²"/>
            </a:pPr>
            <a:r>
              <a:rPr lang="en-US" sz="2100" dirty="0">
                <a:cs typeface="Century Schoolbook"/>
              </a:rPr>
              <a:t>Global market conditions. (Coronavirus, Global geo/political tensions)</a:t>
            </a:r>
          </a:p>
          <a:p>
            <a:pPr marL="1084263" lvl="1" indent="-344488">
              <a:buFont typeface="Wingdings" charset="2"/>
              <a:buChar char="²"/>
            </a:pPr>
            <a:r>
              <a:rPr lang="en-US" sz="2100" dirty="0">
                <a:cs typeface="Century Schoolbook"/>
              </a:rPr>
              <a:t>Uncertainly around Trade Agreements</a:t>
            </a:r>
          </a:p>
          <a:p>
            <a:pPr marL="1084263" lvl="1" indent="-344488">
              <a:buFont typeface="Wingdings" charset="2"/>
              <a:buChar char="²"/>
            </a:pPr>
            <a:r>
              <a:rPr lang="en-US" sz="2100" dirty="0">
                <a:cs typeface="Century Schoolbook"/>
              </a:rPr>
              <a:t>Sudden changes in domestic market conditions </a:t>
            </a:r>
            <a:r>
              <a:rPr lang="en-US" sz="2100" dirty="0" err="1">
                <a:cs typeface="Century Schoolbook"/>
              </a:rPr>
              <a:t>etc</a:t>
            </a:r>
            <a:r>
              <a:rPr lang="en-US" sz="2100" dirty="0">
                <a:cs typeface="Century Schoolbook"/>
              </a:rPr>
              <a:t> …</a:t>
            </a:r>
          </a:p>
          <a:p>
            <a:pPr marL="739775" lvl="1" indent="0">
              <a:buNone/>
            </a:pPr>
            <a:endParaRPr lang="en-US" sz="2300" dirty="0">
              <a:cs typeface="Century Schoolbook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Ø"/>
            </a:pPr>
            <a:r>
              <a:rPr lang="en-US" sz="2300" dirty="0"/>
              <a:t>Global Growth: </a:t>
            </a:r>
            <a:r>
              <a:rPr lang="en-US" sz="2300" b="0" dirty="0"/>
              <a:t>Trade disputes disrupted growth in 2019, but with tensions and monetary policy simultaneously easing &gt; path to recovery in 2020.</a:t>
            </a:r>
            <a:endParaRPr lang="en-US" b="0" dirty="0">
              <a:solidFill>
                <a:srgbClr val="FF0000"/>
              </a:solidFill>
              <a:cs typeface="Century Schoolbook"/>
            </a:endParaRPr>
          </a:p>
          <a:p>
            <a:pPr marL="342900" indent="-342900">
              <a:buFont typeface="Wingdings" charset="2"/>
              <a:buChar char="Ø"/>
            </a:pPr>
            <a:endParaRPr lang="en-US" dirty="0"/>
          </a:p>
          <a:p>
            <a:pPr marL="342900" indent="-342900"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58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225" y="4097245"/>
            <a:ext cx="6490815" cy="73644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95" y="215531"/>
            <a:ext cx="6490815" cy="3919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2182" y="4928056"/>
            <a:ext cx="17235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Century Schoolbook"/>
                <a:cs typeface="Century Schoolbook"/>
              </a:rPr>
              <a:t>source: </a:t>
            </a:r>
            <a:r>
              <a:rPr lang="en-US" sz="800" i="1" dirty="0" err="1">
                <a:solidFill>
                  <a:schemeClr val="bg1">
                    <a:lumMod val="75000"/>
                  </a:schemeClr>
                </a:solidFill>
                <a:latin typeface="Century Schoolbook"/>
                <a:cs typeface="Century Schoolbook"/>
              </a:rPr>
              <a:t>dailybusinessreview.com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Century Schoolbook"/>
                <a:cs typeface="Century School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6773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08365" y="2743200"/>
            <a:ext cx="6057900" cy="600075"/>
          </a:xfrm>
        </p:spPr>
        <p:txBody>
          <a:bodyPr>
            <a:noAutofit/>
          </a:bodyPr>
          <a:lstStyle/>
          <a:p>
            <a:r>
              <a:rPr lang="en-US" sz="2400" dirty="0"/>
              <a:t>SCSU Winter Institute </a:t>
            </a:r>
            <a:br>
              <a:rPr lang="en-US" sz="2400" dirty="0"/>
            </a:br>
            <a:r>
              <a:rPr lang="en-US" sz="2400" b="0" i="1" dirty="0"/>
              <a:t>Minnesota Employment Trends and Outlook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/>
              <a:t/>
            </a:r>
            <a:br>
              <a:rPr lang="en-US" sz="2400" i="1" dirty="0"/>
            </a:b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8365" y="3600450"/>
            <a:ext cx="6057900" cy="127494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Luke Greiner</a:t>
            </a:r>
          </a:p>
          <a:p>
            <a:pPr lvl="0"/>
            <a:r>
              <a:rPr lang="en-US" sz="1200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Regional Labor Market Analyst</a:t>
            </a:r>
          </a:p>
          <a:p>
            <a:pPr lvl="0"/>
            <a:r>
              <a:rPr lang="en-US" sz="1200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Department of Employment and Economic Development</a:t>
            </a:r>
          </a:p>
          <a:p>
            <a:pPr lvl="0"/>
            <a:r>
              <a:rPr lang="en-US" sz="1200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Labor Market Information Office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1F497D">
                    <a:lumMod val="75000"/>
                  </a:srgbClr>
                </a:solidFill>
                <a:hlinkClick r:id="rId3"/>
              </a:rPr>
              <a:t>http://mn.gov/deed/data/</a:t>
            </a:r>
            <a:r>
              <a:rPr lang="en-US" sz="1200" dirty="0">
                <a:solidFill>
                  <a:srgbClr val="1F497D">
                    <a:lumMod val="75000"/>
                  </a:srgbClr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5305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6359-CDF2-4238-AAA2-DBECDFDC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229600" cy="742950"/>
          </a:xfrm>
        </p:spPr>
        <p:txBody>
          <a:bodyPr/>
          <a:lstStyle/>
          <a:p>
            <a:r>
              <a:rPr lang="en-US" dirty="0"/>
              <a:t>It’s a Beautiful Day in </a:t>
            </a:r>
            <a:r>
              <a:rPr lang="en-US" i="1" dirty="0"/>
              <a:t>The</a:t>
            </a:r>
            <a:r>
              <a:rPr lang="en-US" dirty="0"/>
              <a:t> Economy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81FAF-225E-4E72-A288-D7D3244E3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794" y="1385375"/>
            <a:ext cx="3300413" cy="245030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43EFC-2285-4C63-8370-B010C90EC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85375"/>
            <a:ext cx="5104594" cy="3619700"/>
          </a:xfrm>
        </p:spPr>
        <p:txBody>
          <a:bodyPr/>
          <a:lstStyle/>
          <a:p>
            <a:r>
              <a:rPr lang="en-US" dirty="0"/>
              <a:t>Seasonal adjusted unemployment rate ticked up to 3.2% from 2.9% in 2018</a:t>
            </a:r>
          </a:p>
          <a:p>
            <a:r>
              <a:rPr lang="en-US" dirty="0"/>
              <a:t> More than 3 million Minnesotans are working (record #)</a:t>
            </a:r>
          </a:p>
          <a:p>
            <a:r>
              <a:rPr lang="en-US" dirty="0"/>
              <a:t>Labor Force grew by +1.2%, the fastest growth since 2000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BD3F59-9569-4516-96D7-940AAC893D18}"/>
              </a:ext>
            </a:extLst>
          </p:cNvPr>
          <p:cNvSpPr txBox="1">
            <a:spLocks/>
          </p:cNvSpPr>
          <p:nvPr/>
        </p:nvSpPr>
        <p:spPr>
          <a:xfrm>
            <a:off x="5561794" y="28575"/>
            <a:ext cx="1828800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850" dirty="0">
                <a:solidFill>
                  <a:prstClr val="white"/>
                </a:solidFill>
                <a:latin typeface="Calibri"/>
              </a:rPr>
              <a:t>, or is it?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B1775-1A3D-4297-B49E-08C7574E9EF2}"/>
              </a:ext>
            </a:extLst>
          </p:cNvPr>
          <p:cNvSpPr txBox="1"/>
          <p:nvPr/>
        </p:nvSpPr>
        <p:spPr>
          <a:xfrm>
            <a:off x="819553" y="900627"/>
            <a:ext cx="36381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dirty="0">
                <a:solidFill>
                  <a:prstClr val="white"/>
                </a:solidFill>
                <a:latin typeface="Calibri"/>
              </a:rPr>
              <a:t>2018- to- 2019</a:t>
            </a:r>
          </a:p>
        </p:txBody>
      </p:sp>
    </p:spTree>
    <p:extLst>
      <p:ext uri="{BB962C8B-B14F-4D97-AF65-F5344CB8AC3E}">
        <p14:creationId xmlns:p14="http://schemas.microsoft.com/office/powerpoint/2010/main" val="3779545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F0D12-D3E6-42CF-B6DB-D4E30607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257300"/>
            <a:ext cx="5532834" cy="3714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26359-CDF2-4238-AAA2-DBECDFDC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332" y="276821"/>
            <a:ext cx="8229600" cy="742950"/>
          </a:xfrm>
        </p:spPr>
        <p:txBody>
          <a:bodyPr>
            <a:normAutofit/>
          </a:bodyPr>
          <a:lstStyle/>
          <a:p>
            <a:pPr algn="ctr"/>
            <a:r>
              <a:rPr lang="en-US" sz="4050" dirty="0"/>
              <a:t>Or is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605CC-0AAD-4A48-8650-421F7CAC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0" y="3277196"/>
            <a:ext cx="3382566" cy="12180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CES data for 2019 will be revised</a:t>
            </a:r>
          </a:p>
          <a:p>
            <a:r>
              <a:rPr lang="en-US" dirty="0"/>
              <a:t>Annual Employment grew +0.3%, 2018-2019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D7D7B-43C6-47E2-A7D8-D88015A7F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50" y="-9939"/>
            <a:ext cx="33445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72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3A0A-7A4F-4751-8D01-DBC2519E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FD7EC-7E73-412B-89B4-B4753790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F73D3-2C9E-41C2-8214-94EA9FED8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7146"/>
            <a:ext cx="8629650" cy="50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320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41FA50-FFF2-43CD-BE8A-AF423C2B3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48199"/>
            <a:ext cx="7315200" cy="50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475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8299"/>
            <a:ext cx="8104297" cy="78368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GOLDILOCK’s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22" y="1303643"/>
            <a:ext cx="3969696" cy="3561631"/>
          </a:xfrm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/>
                <a:cs typeface="Century Schoolbook"/>
              </a:rPr>
              <a:t>US economic outlook looks healthy.</a:t>
            </a:r>
          </a:p>
          <a:p>
            <a:pPr marL="342900" indent="-342900">
              <a:buFont typeface="Wingdings" charset="2"/>
              <a:buChar char="Ø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/>
                <a:cs typeface="Century Schoolbook"/>
              </a:rPr>
              <a:t>GDP growth rate around 2%.</a:t>
            </a:r>
          </a:p>
          <a:p>
            <a:pPr marL="342900" indent="-342900">
              <a:buFont typeface="Wingdings" charset="2"/>
              <a:buChar char="Ø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/>
                <a:cs typeface="Century Schoolbook"/>
              </a:rPr>
              <a:t>Unemployment rate below its natural levels.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/>
                <a:cs typeface="Century Schoolbook"/>
              </a:rPr>
              <a:t>No too much inflation or deflation.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895" y="1390443"/>
            <a:ext cx="4324083" cy="2362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16378" y="3946240"/>
            <a:ext cx="3945119" cy="919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Goudy Old Style" panose="02020502050305020303" pitchFamily="18" charset="77"/>
                <a:ea typeface="Ayuthaya" pitchFamily="2" charset="-34"/>
                <a:cs typeface="Bangla Sangam MN" panose="02000000000000000000" pitchFamily="2" charset="0"/>
              </a:rPr>
              <a:t>NOT TOO COLD</a:t>
            </a:r>
            <a:r>
              <a:rPr lang="en-US" b="1" dirty="0">
                <a:latin typeface="Goudy Old Style" panose="02020502050305020303" pitchFamily="18" charset="77"/>
                <a:ea typeface="Ayuthaya" pitchFamily="2" charset="-34"/>
                <a:cs typeface="Bangla Sangam MN" panose="02000000000000000000" pitchFamily="2" charset="0"/>
              </a:rPr>
              <a:t> ,  </a:t>
            </a:r>
            <a:r>
              <a:rPr lang="en-US" b="1" dirty="0">
                <a:solidFill>
                  <a:schemeClr val="tx2"/>
                </a:solidFill>
                <a:latin typeface="Goudy Old Style" panose="02020502050305020303" pitchFamily="18" charset="77"/>
                <a:ea typeface="Ayuthaya" pitchFamily="2" charset="-34"/>
                <a:cs typeface="Bangla Sangam MN" panose="02000000000000000000" pitchFamily="2" charset="0"/>
              </a:rPr>
              <a:t>NOT TOO HOT</a:t>
            </a:r>
            <a:r>
              <a:rPr lang="en-US" b="1" dirty="0">
                <a:latin typeface="Goudy Old Style" panose="02020502050305020303" pitchFamily="18" charset="77"/>
                <a:ea typeface="Ayuthaya" pitchFamily="2" charset="-34"/>
                <a:cs typeface="Bangla Sangam MN" panose="02000000000000000000" pitchFamily="2" charset="0"/>
              </a:rPr>
              <a:t> ,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8000"/>
                </a:solidFill>
                <a:latin typeface="Goudy Old Style" panose="02020502050305020303" pitchFamily="18" charset="77"/>
                <a:ea typeface="Ayuthaya" pitchFamily="2" charset="-34"/>
                <a:cs typeface="Bangla Sangam MN" panose="02000000000000000000" pitchFamily="2" charset="0"/>
              </a:rPr>
              <a:t>JUST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6120" y="4966125"/>
            <a:ext cx="8707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>
                <a:solidFill>
                  <a:schemeClr val="bg1">
                    <a:lumMod val="65000"/>
                  </a:schemeClr>
                </a:solidFill>
                <a:latin typeface="Century Schoolbook"/>
                <a:cs typeface="Century Schoolbook"/>
              </a:rPr>
              <a:t>source: </a:t>
            </a:r>
            <a:r>
              <a:rPr lang="en-US" sz="600" i="1" dirty="0" err="1">
                <a:solidFill>
                  <a:schemeClr val="bg1">
                    <a:lumMod val="65000"/>
                  </a:schemeClr>
                </a:solidFill>
                <a:latin typeface="Century Schoolbook"/>
                <a:cs typeface="Century Schoolbook"/>
              </a:rPr>
              <a:t>prospect.org</a:t>
            </a:r>
            <a:endParaRPr lang="en-US" sz="600" i="1" dirty="0">
              <a:solidFill>
                <a:schemeClr val="bg1">
                  <a:lumMod val="65000"/>
                </a:schemeClr>
              </a:solidFill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8871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BE5B9-E1D2-448B-BEDC-977B23DE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65699"/>
            <a:ext cx="7943850" cy="50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298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72" y="514350"/>
            <a:ext cx="6172200" cy="742950"/>
          </a:xfrm>
        </p:spPr>
        <p:txBody>
          <a:bodyPr/>
          <a:lstStyle/>
          <a:p>
            <a:r>
              <a:rPr lang="en-US" dirty="0"/>
              <a:t>Demographic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1314451"/>
            <a:ext cx="6572250" cy="3752849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US" sz="1800" b="1" dirty="0"/>
              <a:t>Minnesota’s population is still growing – up to 5.6 million in 2018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1500" b="1" dirty="0"/>
              <a:t>Now the 22</a:t>
            </a:r>
            <a:r>
              <a:rPr lang="en-US" sz="1500" b="1" baseline="30000" dirty="0"/>
              <a:t>nd</a:t>
            </a:r>
            <a:r>
              <a:rPr lang="en-US" sz="1500" b="1" dirty="0"/>
              <a:t> largest state in the U.S. (just behind Colorado)</a:t>
            </a:r>
          </a:p>
          <a:p>
            <a:pPr lvl="1">
              <a:lnSpc>
                <a:spcPct val="95000"/>
              </a:lnSpc>
              <a:spcBef>
                <a:spcPts val="0"/>
              </a:spcBef>
            </a:pPr>
            <a:r>
              <a:rPr lang="en-US" sz="1500" b="1" dirty="0"/>
              <a:t>Twin Cities grew +8.8%; Greater Minnesota grew +2.4%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The Baby Boom generation (53-71 years) is causing a significant shift over time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Generation Z = 1,298,657 people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(23.3%)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Millennials = 1,412,429 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(25.3%)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Generation X = 1,109,083 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(19.9%)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Baby Boomers = 1,265,278 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(22.7%)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Silent &amp; Greatest = 491,158 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(8.8%)</a:t>
            </a:r>
          </a:p>
          <a:p>
            <a:pPr lvl="1">
              <a:spcBef>
                <a:spcPts val="0"/>
              </a:spcBef>
            </a:pPr>
            <a:endParaRPr lang="en-US" sz="1500" b="1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/>
        </p:nvGraphicFramePr>
        <p:xfrm>
          <a:off x="4505730" y="2800351"/>
          <a:ext cx="3457575" cy="2304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/>
        </p:nvGraphicFramePr>
        <p:xfrm>
          <a:off x="4505731" y="2800351"/>
          <a:ext cx="3457575" cy="2304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F963DF5-3125-4AC3-884C-63743F1C5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33" t="32222" r="31667" b="32222"/>
          <a:stretch/>
        </p:blipFill>
        <p:spPr>
          <a:xfrm>
            <a:off x="4857750" y="2344076"/>
            <a:ext cx="3105555" cy="27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30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72" y="514350"/>
            <a:ext cx="6172200" cy="742950"/>
          </a:xfrm>
        </p:spPr>
        <p:txBody>
          <a:bodyPr/>
          <a:lstStyle/>
          <a:p>
            <a:r>
              <a:rPr lang="en-US" dirty="0"/>
              <a:t>Labor Force Trends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GraphicFramePr>
            <a:graphicFrameLocks/>
          </p:cNvGraphicFramePr>
          <p:nvPr/>
        </p:nvGraphicFramePr>
        <p:xfrm>
          <a:off x="4400551" y="2743201"/>
          <a:ext cx="3550444" cy="232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FEF97E9-F8AA-4247-A5F0-F3C160630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" t="30037" r="60833" b="38149"/>
          <a:stretch/>
        </p:blipFill>
        <p:spPr>
          <a:xfrm>
            <a:off x="3028951" y="2743202"/>
            <a:ext cx="4922044" cy="23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60CC37-782D-4BAC-A1EB-7F519777F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7" t="29259" r="60833" b="45556"/>
          <a:stretch/>
        </p:blipFill>
        <p:spPr>
          <a:xfrm>
            <a:off x="4171951" y="2438101"/>
            <a:ext cx="3779044" cy="2676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205CE-F8F7-4C62-935C-3E8CC7E4940F}"/>
              </a:ext>
            </a:extLst>
          </p:cNvPr>
          <p:cNvSpPr/>
          <p:nvPr/>
        </p:nvSpPr>
        <p:spPr>
          <a:xfrm>
            <a:off x="2971800" y="2571750"/>
            <a:ext cx="1200150" cy="2520396"/>
          </a:xfrm>
          <a:prstGeom prst="rect">
            <a:avLst/>
          </a:prstGeom>
          <a:solidFill>
            <a:srgbClr val="E2E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314451"/>
            <a:ext cx="6343650" cy="37528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100" b="1" dirty="0"/>
              <a:t>Minnesota’s labor force is still growing as well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Up from 2,812,947 workers in 2000 (+257,276 workers; +9.1%)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From 1990 to 2000, Minnesota gained +414,049 workers (+17.3%)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From 2000 to 2010, Minnesota added +125,848 workers (+4.5%)</a:t>
            </a:r>
          </a:p>
          <a:p>
            <a:pPr lvl="2">
              <a:spcBef>
                <a:spcPts val="0"/>
              </a:spcBef>
            </a:pPr>
            <a:r>
              <a:rPr lang="en-US" sz="1200" b="1" dirty="0"/>
              <a:t>From 2010 to 2018, Minnesota added +131,428 workers (+4.5%)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Labor force growth is</a:t>
            </a:r>
            <a:br>
              <a:rPr lang="en-US" sz="1800" b="1" dirty="0"/>
            </a:br>
            <a:r>
              <a:rPr lang="en-US" sz="1800" b="1" dirty="0"/>
              <a:t>projected to slow even</a:t>
            </a:r>
            <a:br>
              <a:rPr lang="en-US" sz="1800" b="1" dirty="0"/>
            </a:br>
            <a:r>
              <a:rPr lang="en-US" sz="1800" b="1" dirty="0"/>
              <a:t>more in the next decade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Huge loss in 55-64 year </a:t>
            </a:r>
            <a:br>
              <a:rPr lang="en-US" sz="1500" b="1" dirty="0"/>
            </a:br>
            <a:r>
              <a:rPr lang="en-US" sz="1500" b="1" dirty="0" err="1"/>
              <a:t>olds</a:t>
            </a:r>
            <a:r>
              <a:rPr lang="en-US" sz="1500" b="1" dirty="0"/>
              <a:t> (-70,979 workers)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Big gains in 20-44 year</a:t>
            </a:r>
            <a:br>
              <a:rPr lang="en-US" sz="1500" b="1" dirty="0"/>
            </a:br>
            <a:r>
              <a:rPr lang="en-US" sz="1500" b="1" dirty="0" err="1"/>
              <a:t>olds</a:t>
            </a:r>
            <a:r>
              <a:rPr lang="en-US" sz="1500" b="1" dirty="0"/>
              <a:t> (+92,528 workers)</a:t>
            </a:r>
          </a:p>
          <a:p>
            <a:pPr lvl="1">
              <a:spcBef>
                <a:spcPts val="0"/>
              </a:spcBef>
            </a:pPr>
            <a:r>
              <a:rPr lang="en-US" sz="1500" b="1" dirty="0"/>
              <a:t>Big gains in 65 years &amp; </a:t>
            </a:r>
            <a:br>
              <a:rPr lang="en-US" sz="1500" b="1" dirty="0"/>
            </a:br>
            <a:r>
              <a:rPr lang="en-US" sz="1500" b="1" dirty="0"/>
              <a:t>older (+46,034 workers)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E69E35-E102-4467-9F6E-F1105CEFD518}"/>
              </a:ext>
            </a:extLst>
          </p:cNvPr>
          <p:cNvSpPr/>
          <p:nvPr/>
        </p:nvSpPr>
        <p:spPr>
          <a:xfrm>
            <a:off x="6850546" y="4050196"/>
            <a:ext cx="1092994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F660F5-6AAC-4294-884C-1A10127E1A01}"/>
              </a:ext>
            </a:extLst>
          </p:cNvPr>
          <p:cNvSpPr/>
          <p:nvPr/>
        </p:nvSpPr>
        <p:spPr>
          <a:xfrm>
            <a:off x="6850545" y="3547914"/>
            <a:ext cx="1092994" cy="3382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D487F4-1232-4FA7-9AD9-47E6A17BF947}"/>
              </a:ext>
            </a:extLst>
          </p:cNvPr>
          <p:cNvSpPr/>
          <p:nvPr/>
        </p:nvSpPr>
        <p:spPr>
          <a:xfrm>
            <a:off x="6850545" y="4273470"/>
            <a:ext cx="1092994" cy="3382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0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F6A4-7269-4B59-BBF4-9D0D4A8C4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B0A71-FB2E-4898-A602-5B9066072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63FA7-EB2B-4E7E-A818-ED209D78E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6378"/>
            <a:ext cx="8686800" cy="48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2566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51CAC-26FE-41A1-AD94-6264BC333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7829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7242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2B8B-5E7C-454C-B093-B3B5A76B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71450"/>
            <a:ext cx="5086350" cy="742950"/>
          </a:xfrm>
        </p:spPr>
        <p:txBody>
          <a:bodyPr/>
          <a:lstStyle/>
          <a:p>
            <a:pPr algn="ctr"/>
            <a:r>
              <a:rPr lang="en-US" dirty="0"/>
              <a:t>Preparing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ECD31-C10D-40E9-94E6-792E45EF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3051"/>
            <a:ext cx="5715000" cy="3619700"/>
          </a:xfrm>
        </p:spPr>
        <p:txBody>
          <a:bodyPr/>
          <a:lstStyle/>
          <a:p>
            <a:r>
              <a:rPr lang="en-US" dirty="0"/>
              <a:t>Job Openings reflect future and current needs</a:t>
            </a:r>
          </a:p>
          <a:p>
            <a:r>
              <a:rPr lang="en-US" dirty="0"/>
              <a:t>What type of openings do we have?</a:t>
            </a:r>
          </a:p>
          <a:p>
            <a:r>
              <a:rPr lang="en-US" dirty="0"/>
              <a:t>What skills are needed to fill them?</a:t>
            </a:r>
          </a:p>
          <a:p>
            <a:r>
              <a:rPr lang="en-US" dirty="0"/>
              <a:t> Can you increase labor without increasing people? People or productivity?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14FA7-0D5E-4B90-AE0E-35221B5FB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464" y="0"/>
            <a:ext cx="27679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2904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DFB3-55F0-4A09-B779-FFC4AA1E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8EE7B-DE21-4493-B6D1-B84E8470F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687CD-4DBC-4F02-9A95-7896D2FAE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0"/>
            <a:ext cx="8858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0309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CC53-85B8-4532-946D-8874BE37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-58823"/>
            <a:ext cx="6343650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For any Students That are in Attendance…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71A53-80C6-4177-BA6F-46DCD681D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2258D-6CE1-4C63-AFE3-A12C7594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336"/>
            <a:ext cx="9029700" cy="4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0669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766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“Its tough to make predictions, especially about the future”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571500"/>
            <a:ext cx="89154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5427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454"/>
            <a:ext cx="9144001" cy="51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241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35700-13E3-6C4B-BB61-0DFE3A11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22" y="29870"/>
            <a:ext cx="7841293" cy="73723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Enjoying the Long Run ?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81F437-CB3A-EB41-975B-48A405E9B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291" y="909068"/>
            <a:ext cx="6576164" cy="389647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8C2100-47BE-7241-902C-E84B26923A6D}"/>
              </a:ext>
            </a:extLst>
          </p:cNvPr>
          <p:cNvSpPr txBox="1"/>
          <p:nvPr/>
        </p:nvSpPr>
        <p:spPr>
          <a:xfrm>
            <a:off x="6852495" y="4947508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20366-88A7-D343-9783-B6F42279D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021" y="1547835"/>
            <a:ext cx="350153" cy="3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07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latin typeface="Calibri" pitchFamily="34" charset="0"/>
                <a:ea typeface="Calibri" pitchFamily="34" charset="0"/>
                <a:cs typeface="Calibri" pitchFamily="34" charset="0"/>
              </a:rPr>
              <a:t>Thank You!</a:t>
            </a:r>
          </a:p>
        </p:txBody>
      </p:sp>
      <p:sp>
        <p:nvSpPr>
          <p:cNvPr id="47107" name="Subtitle 4"/>
          <p:cNvSpPr>
            <a:spLocks noGrp="1"/>
          </p:cNvSpPr>
          <p:nvPr>
            <p:ph idx="1"/>
          </p:nvPr>
        </p:nvSpPr>
        <p:spPr>
          <a:xfrm>
            <a:off x="2085249" y="1523801"/>
            <a:ext cx="6172200" cy="36197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sz="2100" b="1" dirty="0">
                <a:solidFill>
                  <a:srgbClr val="003399"/>
                </a:solidFill>
                <a:latin typeface="Calibri" pitchFamily="34" charset="0"/>
              </a:rPr>
              <a:t>Luke Greiner</a:t>
            </a:r>
          </a:p>
          <a:p>
            <a:pPr algn="ctr">
              <a:buFontTx/>
              <a:buNone/>
            </a:pPr>
            <a:r>
              <a:rPr lang="en-US" sz="2100" dirty="0">
                <a:solidFill>
                  <a:srgbClr val="003399"/>
                </a:solidFill>
                <a:latin typeface="Calibri" pitchFamily="34" charset="0"/>
              </a:rPr>
              <a:t>Regional Labor Market Analyst</a:t>
            </a:r>
          </a:p>
          <a:p>
            <a:pPr algn="ctr">
              <a:buFontTx/>
              <a:buNone/>
            </a:pPr>
            <a:r>
              <a:rPr lang="en-US" sz="2100" dirty="0">
                <a:solidFill>
                  <a:srgbClr val="003399"/>
                </a:solidFill>
                <a:latin typeface="Calibri" pitchFamily="34" charset="0"/>
              </a:rPr>
              <a:t>Central and Southwest Minnesota</a:t>
            </a:r>
          </a:p>
          <a:p>
            <a:pPr algn="ctr">
              <a:buFontTx/>
              <a:buNone/>
            </a:pPr>
            <a:endParaRPr lang="en-US" sz="900" dirty="0">
              <a:solidFill>
                <a:srgbClr val="003399"/>
              </a:solidFill>
              <a:latin typeface="Calibri" pitchFamily="34" charset="0"/>
            </a:endParaRPr>
          </a:p>
          <a:p>
            <a:pPr algn="ctr">
              <a:buFontTx/>
              <a:buNone/>
            </a:pPr>
            <a:r>
              <a:rPr lang="en-US" sz="1800" dirty="0">
                <a:solidFill>
                  <a:srgbClr val="003399"/>
                </a:solidFill>
                <a:latin typeface="Calibri" pitchFamily="34" charset="0"/>
              </a:rPr>
              <a:t>Labor Market Information Office</a:t>
            </a:r>
          </a:p>
          <a:p>
            <a:pPr algn="ctr">
              <a:buFontTx/>
              <a:buNone/>
            </a:pPr>
            <a:r>
              <a:rPr lang="en-US" sz="1800" dirty="0">
                <a:solidFill>
                  <a:srgbClr val="003399"/>
                </a:solidFill>
                <a:latin typeface="Calibri" pitchFamily="34" charset="0"/>
              </a:rPr>
              <a:t>Phone: (320)-308-5378</a:t>
            </a:r>
          </a:p>
          <a:p>
            <a:pPr algn="ctr">
              <a:buFontTx/>
              <a:buNone/>
            </a:pP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Luke.greiner@state.mn.us</a:t>
            </a:r>
          </a:p>
          <a:p>
            <a:pPr algn="ctr">
              <a:spcBef>
                <a:spcPct val="50000"/>
              </a:spcBef>
            </a:pPr>
            <a:endParaRPr lang="en-US" sz="600" dirty="0"/>
          </a:p>
          <a:p>
            <a:pPr algn="ctr"/>
            <a:endParaRPr lang="en-US" dirty="0"/>
          </a:p>
        </p:txBody>
      </p:sp>
      <p:pic>
        <p:nvPicPr>
          <p:cNvPr id="4" name="Picture 3" descr="linkedin.bmp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3677" y="4114800"/>
            <a:ext cx="390287" cy="400050"/>
          </a:xfrm>
          <a:prstGeom prst="rect">
            <a:avLst/>
          </a:prstGeom>
        </p:spPr>
      </p:pic>
      <p:pic>
        <p:nvPicPr>
          <p:cNvPr id="5" name="Picture 4" descr="twitter.bmp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1350" y="4115278"/>
            <a:ext cx="395537" cy="419594"/>
          </a:xfrm>
          <a:prstGeom prst="rect">
            <a:avLst/>
          </a:prstGeom>
        </p:spPr>
      </p:pic>
      <p:pic>
        <p:nvPicPr>
          <p:cNvPr id="6" name="Picture 5" descr="facebook.jpg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73449" y="4115277"/>
            <a:ext cx="384452" cy="401272"/>
          </a:xfrm>
          <a:prstGeom prst="rect">
            <a:avLst/>
          </a:prstGeom>
        </p:spPr>
      </p:pic>
      <p:pic>
        <p:nvPicPr>
          <p:cNvPr id="1026" name="Picture 2" descr="C:\Users\lgreiner\AppData\Local\Microsoft\Windows\Temporary Internet Files\Content.Outlook\CNOMETYE\LukeGreiner-LMI_Feb2014_72res_jp3031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485900"/>
            <a:ext cx="151906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1136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4311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0263" y="974193"/>
            <a:ext cx="564158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Future of the Minnesota Economy</a:t>
            </a:r>
          </a:p>
          <a:p>
            <a:pPr algn="ctr"/>
            <a:endParaRPr lang="en-US" sz="135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Dean King Banaian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St. Cloud State University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69" y="1"/>
            <a:ext cx="8000531" cy="5143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462" y="557212"/>
            <a:ext cx="553998" cy="43005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/>
              <a:t>How Long Will This Go On?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82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01242" y="1112046"/>
            <a:ext cx="4041104" cy="3170024"/>
          </a:xfrm>
        </p:spPr>
        <p:txBody>
          <a:bodyPr/>
          <a:lstStyle/>
          <a:p>
            <a:r>
              <a:rPr lang="en-US" dirty="0"/>
              <a:t>Construction has been very strong, almost entirely due to commercial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7% of the economy; 75% of the gain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60" r="60"/>
          <a:stretch>
            <a:fillRect/>
          </a:stretch>
        </p:blipFill>
        <p:spPr>
          <a:xfrm>
            <a:off x="4514850" y="840251"/>
            <a:ext cx="4502909" cy="35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stocks gained 17.2%, vs 30.4% for S&amp;P 500.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69219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88528" y="2996293"/>
            <a:ext cx="2171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Top gainer PPC +117%</a:t>
            </a:r>
          </a:p>
          <a:p>
            <a:pPr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Top loser NFYEF -16%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6529" y="3363686"/>
            <a:ext cx="23839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Stocks out: ELUXY, BGRP</a:t>
            </a:r>
          </a:p>
          <a:p>
            <a:pPr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Stock in:  ECPG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21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of commercial permits up 26%, residential mostly flat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28650" y="1369219"/>
          <a:ext cx="3886200" cy="251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856"/>
            <a:ext cx="9144000" cy="125864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775011" y="1369219"/>
            <a:ext cx="3371850" cy="24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t"/>
          <a:lstStyle/>
          <a:p>
            <a:r>
              <a:rPr lang="en-US" altLang="en-US" dirty="0" smtClean="0"/>
              <a:t>Major area commercial projects, 2019</a:t>
            </a:r>
            <a:endParaRPr lang="en-US" altLang="en-US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709525" y="1028701"/>
            <a:ext cx="909638" cy="3380021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94" tIns="479822" rIns="102394" bIns="479822"/>
          <a:lstStyle/>
          <a:p>
            <a:pPr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  <a:latin typeface="Trebuchet MS" panose="020B0603020202020204" pitchFamily="34" charset="0"/>
              </a:rPr>
              <a:t>TECH HS ($88m)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  <a:latin typeface="Trebuchet MS" panose="020B0603020202020204" pitchFamily="34" charset="0"/>
              </a:rPr>
              <a:t>COSTCO ($32m)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  <a:latin typeface="Trebuchet MS" panose="020B0603020202020204" pitchFamily="34" charset="0"/>
              </a:rPr>
              <a:t>MN </a:t>
            </a:r>
            <a:r>
              <a:rPr lang="en-US" altLang="en-US" sz="1050" dirty="0" err="1">
                <a:solidFill>
                  <a:srgbClr val="000000"/>
                </a:solidFill>
                <a:latin typeface="Trebuchet MS" panose="020B0603020202020204" pitchFamily="34" charset="0"/>
              </a:rPr>
              <a:t>Ref’tory</a:t>
            </a:r>
            <a:r>
              <a:rPr lang="en-US" altLang="en-US" sz="1050" dirty="0">
                <a:solidFill>
                  <a:srgbClr val="000000"/>
                </a:solidFill>
                <a:latin typeface="Trebuchet MS" panose="020B0603020202020204" pitchFamily="34" charset="0"/>
              </a:rPr>
              <a:t> ($20m)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  <a:latin typeface="Trebuchet MS" panose="020B0603020202020204" pitchFamily="34" charset="0"/>
              </a:rPr>
              <a:t>Toppan- Merrill ($6m)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  <a:latin typeface="Trebuchet MS" panose="020B0603020202020204" pitchFamily="34" charset="0"/>
              </a:rPr>
              <a:t>State Armory ($6m)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  <a:latin typeface="Trebuchet MS" panose="020B0603020202020204" pitchFamily="34" charset="0"/>
              </a:rPr>
              <a:t>Cathedral HS ($14m)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622947" y="1033463"/>
            <a:ext cx="4791075" cy="33623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62294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JAN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02299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FEB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42304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MAR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82309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APR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22314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MAY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62319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JUN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02324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JUL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42329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AUG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582334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SEP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622339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OCT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662344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NOV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023497" y="1033463"/>
            <a:ext cx="3905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6B92B5"/>
                </a:solidFill>
                <a:latin typeface="Trebuchet MS" panose="020B0603020202020204" pitchFamily="34" charset="0"/>
              </a:rPr>
              <a:t>DEC</a:t>
            </a: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301823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341828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381833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421838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461843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>
            <a:off x="501848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>
            <a:off x="541853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>
            <a:off x="581858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621863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661868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>
            <a:off x="7018735" y="1028700"/>
            <a:ext cx="0" cy="337185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92" name="Oval 56"/>
          <p:cNvSpPr>
            <a:spLocks noChangeArrowheads="1"/>
          </p:cNvSpPr>
          <p:nvPr/>
        </p:nvSpPr>
        <p:spPr bwMode="auto">
          <a:xfrm>
            <a:off x="2552700" y="1535906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96" name="Oval 60"/>
          <p:cNvSpPr>
            <a:spLocks noChangeArrowheads="1"/>
          </p:cNvSpPr>
          <p:nvPr/>
        </p:nvSpPr>
        <p:spPr bwMode="auto">
          <a:xfrm>
            <a:off x="5965032" y="1527572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4397" name="AutoShape 61"/>
          <p:cNvCxnSpPr>
            <a:cxnSpLocks noChangeShapeType="1"/>
            <a:stCxn id="14392" idx="6"/>
            <a:endCxn id="14396" idx="2"/>
          </p:cNvCxnSpPr>
          <p:nvPr/>
        </p:nvCxnSpPr>
        <p:spPr bwMode="auto">
          <a:xfrm flipV="1">
            <a:off x="2667000" y="1584723"/>
            <a:ext cx="3298032" cy="8335"/>
          </a:xfrm>
          <a:prstGeom prst="straightConnector1">
            <a:avLst/>
          </a:prstGeom>
          <a:noFill/>
          <a:ln w="10160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402" name="Oval 66"/>
          <p:cNvSpPr>
            <a:spLocks noChangeArrowheads="1"/>
          </p:cNvSpPr>
          <p:nvPr/>
        </p:nvSpPr>
        <p:spPr bwMode="auto">
          <a:xfrm>
            <a:off x="2552700" y="2052638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4404" name="AutoShape 68"/>
          <p:cNvCxnSpPr>
            <a:cxnSpLocks noChangeShapeType="1"/>
            <a:stCxn id="14402" idx="6"/>
          </p:cNvCxnSpPr>
          <p:nvPr/>
        </p:nvCxnSpPr>
        <p:spPr bwMode="auto">
          <a:xfrm>
            <a:off x="2667000" y="2109788"/>
            <a:ext cx="2118600" cy="20472"/>
          </a:xfrm>
          <a:prstGeom prst="straightConnector1">
            <a:avLst/>
          </a:prstGeom>
          <a:noFill/>
          <a:ln w="34925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405" name="Oval 69"/>
          <p:cNvSpPr>
            <a:spLocks noChangeArrowheads="1"/>
          </p:cNvSpPr>
          <p:nvPr/>
        </p:nvSpPr>
        <p:spPr bwMode="auto">
          <a:xfrm>
            <a:off x="2734140" y="2455069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06" name="Oval 70"/>
          <p:cNvSpPr>
            <a:spLocks noChangeArrowheads="1"/>
          </p:cNvSpPr>
          <p:nvPr/>
        </p:nvSpPr>
        <p:spPr bwMode="auto">
          <a:xfrm>
            <a:off x="5158646" y="3006729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2618185" y="1314450"/>
            <a:ext cx="48006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stCxn id="14405" idx="6"/>
          </p:cNvCxnSpPr>
          <p:nvPr/>
        </p:nvCxnSpPr>
        <p:spPr bwMode="auto">
          <a:xfrm>
            <a:off x="2848441" y="2512219"/>
            <a:ext cx="4558439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405120" y="2969568"/>
            <a:ext cx="46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4/20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5293521" y="3074194"/>
            <a:ext cx="212526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018610" y="3690257"/>
            <a:ext cx="140017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403" name="Oval 67"/>
          <p:cNvSpPr>
            <a:spLocks noChangeArrowheads="1"/>
          </p:cNvSpPr>
          <p:nvPr/>
        </p:nvSpPr>
        <p:spPr bwMode="auto">
          <a:xfrm>
            <a:off x="4737021" y="2071957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10" name="Oval 74"/>
          <p:cNvSpPr>
            <a:spLocks noChangeArrowheads="1"/>
          </p:cNvSpPr>
          <p:nvPr/>
        </p:nvSpPr>
        <p:spPr bwMode="auto">
          <a:xfrm>
            <a:off x="5961460" y="3637019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6418660" y="4171950"/>
            <a:ext cx="1000125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409" name="Oval 73"/>
          <p:cNvSpPr>
            <a:spLocks noChangeArrowheads="1"/>
          </p:cNvSpPr>
          <p:nvPr/>
        </p:nvSpPr>
        <p:spPr bwMode="auto">
          <a:xfrm>
            <a:off x="6361510" y="4114801"/>
            <a:ext cx="114300" cy="114300"/>
          </a:xfrm>
          <a:prstGeom prst="ellipse">
            <a:avLst/>
          </a:prstGeom>
          <a:gradFill rotWithShape="1">
            <a:gsLst>
              <a:gs pos="0">
                <a:srgbClr val="6B92B5">
                  <a:gamma/>
                  <a:tint val="0"/>
                  <a:invGamma/>
                </a:srgbClr>
              </a:gs>
              <a:gs pos="100000">
                <a:srgbClr val="6B92B5"/>
              </a:gs>
            </a:gsLst>
            <a:lin ang="0" scaled="1"/>
          </a:gradFill>
          <a:ln w="6350">
            <a:solidFill>
              <a:srgbClr val="6B92B5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23548" y="4057651"/>
            <a:ext cx="3857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8/20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3548" y="2414246"/>
            <a:ext cx="1026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Add’l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$6m 1/20</a:t>
            </a:r>
          </a:p>
        </p:txBody>
      </p:sp>
    </p:spTree>
    <p:extLst>
      <p:ext uri="{BB962C8B-B14F-4D97-AF65-F5344CB8AC3E}">
        <p14:creationId xmlns:p14="http://schemas.microsoft.com/office/powerpoint/2010/main" val="36349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moment on monetary policy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2809766"/>
          </a:xfrm>
        </p:spPr>
        <p:txBody>
          <a:bodyPr>
            <a:normAutofit/>
          </a:bodyPr>
          <a:lstStyle/>
          <a:p>
            <a:r>
              <a:rPr lang="en-US" dirty="0" smtClean="0"/>
              <a:t>Two major events in 2019:</a:t>
            </a:r>
          </a:p>
          <a:p>
            <a:pPr marL="257175" indent="-257175">
              <a:buAutoNum type="arabicPeriod"/>
            </a:pPr>
            <a:r>
              <a:rPr lang="en-US" dirty="0" smtClean="0"/>
              <a:t>Powell speech at AEA reversing course (acknowledged and agreed by Jim Bullard here last February). Future rate increases spiked.</a:t>
            </a:r>
          </a:p>
          <a:p>
            <a:pPr marL="257175" indent="-257175">
              <a:buAutoNum type="arabicPeriod"/>
            </a:pPr>
            <a:r>
              <a:rPr lang="en-US" dirty="0" smtClean="0"/>
              <a:t>A seize-up in repo markets in September that caused the Fed funds rate to shoot up to 10% and the Fed to add $400 billion to its balance sheet over the rest of the year.</a:t>
            </a:r>
          </a:p>
          <a:p>
            <a:r>
              <a:rPr lang="en-US" dirty="0" smtClean="0"/>
              <a:t>The runoff of excess reserves only began to reverse with the second act.</a:t>
            </a:r>
            <a:endParaRPr lang="en-US" dirty="0"/>
          </a:p>
          <a:p>
            <a:r>
              <a:rPr lang="en-US" dirty="0" smtClean="0"/>
              <a:t>Despite this, commercial and industrial lending in US has declined. </a:t>
            </a:r>
          </a:p>
          <a:p>
            <a:r>
              <a:rPr lang="en-US" dirty="0" smtClean="0"/>
              <a:t>Creighton Univ. Rural </a:t>
            </a:r>
            <a:r>
              <a:rPr lang="en-US" dirty="0" err="1" smtClean="0"/>
              <a:t>Mainstreet</a:t>
            </a:r>
            <a:r>
              <a:rPr lang="en-US" dirty="0"/>
              <a:t> </a:t>
            </a:r>
            <a:r>
              <a:rPr lang="en-US" dirty="0" smtClean="0"/>
              <a:t>survey of community bankers in January shows loan volume  under 50 (55.8 1/19 to 50 Dec. to 48.5).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95" y="813945"/>
            <a:ext cx="5526290" cy="2843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092"/>
            <a:ext cx="9144793" cy="12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broader central MN area…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28650" y="1369219"/>
          <a:ext cx="3886200" cy="1786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922">
                  <a:extLst>
                    <a:ext uri="{9D8B030D-6E8A-4147-A177-3AD203B41FA5}">
                      <a16:colId xmlns:a16="http://schemas.microsoft.com/office/drawing/2014/main" val="5115279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03997515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53313544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29358564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Indicators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12/19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12/18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%</a:t>
                      </a:r>
                      <a:r>
                        <a:rPr lang="en-US" sz="1000" dirty="0" err="1" smtClean="0"/>
                        <a:t>chg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36403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MN Business Conditions</a:t>
                      </a:r>
                      <a:r>
                        <a:rPr lang="en-US" sz="1000" baseline="0" dirty="0" smtClean="0"/>
                        <a:t> Index, </a:t>
                      </a:r>
                      <a:r>
                        <a:rPr lang="en-US" sz="1000" baseline="0" smtClean="0"/>
                        <a:t>Creighton Univ.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50.7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55.5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-8.7%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56285059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Central MN initial</a:t>
                      </a:r>
                      <a:r>
                        <a:rPr lang="en-US" sz="1000" baseline="0" dirty="0" smtClean="0"/>
                        <a:t> claims for unemployment ins.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6,212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5,288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17.5%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166244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Central</a:t>
                      </a:r>
                      <a:r>
                        <a:rPr lang="en-US" sz="1000" baseline="0" dirty="0" smtClean="0"/>
                        <a:t> MN new filings of incorporation (4</a:t>
                      </a:r>
                      <a:r>
                        <a:rPr lang="en-US" sz="1000" baseline="30000" dirty="0" smtClean="0"/>
                        <a:t>th</a:t>
                      </a:r>
                      <a:r>
                        <a:rPr lang="en-US" sz="1000" baseline="0" dirty="0" smtClean="0"/>
                        <a:t> quarter)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1,094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1,017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7.6%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30351124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US new orders of durable</a:t>
                      </a:r>
                      <a:r>
                        <a:rPr lang="en-US" sz="1000" baseline="0" dirty="0" smtClean="0"/>
                        <a:t> goods (1984$)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277.7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260.9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6.4%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144477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4856"/>
            <a:ext cx="9144000" cy="125864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29150" y="1369219"/>
            <a:ext cx="3886200" cy="25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762" y="742950"/>
            <a:ext cx="2071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Should we worry about coronavirus?</a:t>
            </a: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Not really, from a local economy view.</a:t>
            </a: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Supply chain more than demand issues.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911929" y="515257"/>
          <a:ext cx="6096000" cy="166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0364">
                  <a:extLst>
                    <a:ext uri="{9D8B030D-6E8A-4147-A177-3AD203B41FA5}">
                      <a16:colId xmlns:a16="http://schemas.microsoft.com/office/drawing/2014/main" val="1118473633"/>
                    </a:ext>
                  </a:extLst>
                </a:gridCol>
                <a:gridCol w="931409">
                  <a:extLst>
                    <a:ext uri="{9D8B030D-6E8A-4147-A177-3AD203B41FA5}">
                      <a16:colId xmlns:a16="http://schemas.microsoft.com/office/drawing/2014/main" val="1137102284"/>
                    </a:ext>
                  </a:extLst>
                </a:gridCol>
                <a:gridCol w="931409">
                  <a:extLst>
                    <a:ext uri="{9D8B030D-6E8A-4147-A177-3AD203B41FA5}">
                      <a16:colId xmlns:a16="http://schemas.microsoft.com/office/drawing/2014/main" val="320331999"/>
                    </a:ext>
                  </a:extLst>
                </a:gridCol>
                <a:gridCol w="931409">
                  <a:extLst>
                    <a:ext uri="{9D8B030D-6E8A-4147-A177-3AD203B41FA5}">
                      <a16:colId xmlns:a16="http://schemas.microsoft.com/office/drawing/2014/main" val="2977980180"/>
                    </a:ext>
                  </a:extLst>
                </a:gridCol>
                <a:gridCol w="931409">
                  <a:extLst>
                    <a:ext uri="{9D8B030D-6E8A-4147-A177-3AD203B41FA5}">
                      <a16:colId xmlns:a16="http://schemas.microsoft.com/office/drawing/2014/main" val="31933197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(dollars in millions)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2013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2015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2018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84763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St. Cloud exports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$269.0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$307.7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$258.8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$260.3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58630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to Asia o/w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$27.5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$62.0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$58.2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$77.2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0705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  not ASEAN*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$21.7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$50.6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$43.2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$49.6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05345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Memo: Private-sector GDP, o/w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$6,889.7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$7,700.0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$8,443.4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$9,357.5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17740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Goods production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n/a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$2,177.4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$2,418.7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$2,572.4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002046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06486" y="2514600"/>
            <a:ext cx="6164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Ecolab 5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manufacturing facilities AND 40 sales offices, 3k employees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More than 90% of the products we sell in China are manufactured in the country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We do not want to dismantle a business that took more than 30 years to build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.”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Cargill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$7.5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bn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in China, 9k employees in 50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locations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"Cargill has not relocated any of our businesses or supply chains out of China, and at this time we don't have any plans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to.“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i="1" u="sng" dirty="0">
                <a:solidFill>
                  <a:prstClr val="black"/>
                </a:solidFill>
                <a:latin typeface="Calibri" panose="020F0502020204030204"/>
              </a:rPr>
              <a:t>Both statements pre-date coronavirus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143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670" y="215049"/>
            <a:ext cx="7903925" cy="5978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REAL GDP GROWTH 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8773" y="5139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9C2EF3-C301-7F41-8906-C30254B37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32" y="931351"/>
            <a:ext cx="7470023" cy="369817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F058F3-AF30-5543-96E9-628CCEA07C34}"/>
              </a:ext>
            </a:extLst>
          </p:cNvPr>
          <p:cNvSpPr txBox="1"/>
          <p:nvPr/>
        </p:nvSpPr>
        <p:spPr>
          <a:xfrm>
            <a:off x="5711868" y="3448057"/>
            <a:ext cx="2509226" cy="621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400" b="1" dirty="0">
                <a:solidFill>
                  <a:srgbClr val="003366"/>
                </a:solidFill>
                <a:latin typeface="Century Schoolbook"/>
                <a:cs typeface="Century Schoolbook"/>
              </a:rPr>
              <a:t>2.2 % in 2020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Schoolbook"/>
                <a:cs typeface="Century Schoolbook"/>
              </a:rPr>
              <a:t>1.7%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Schoolbook"/>
                <a:cs typeface="Century Schoolbook"/>
              </a:rPr>
              <a:t>between 2021-2030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75E9AE-AA65-6643-9DEE-A527AEFAADC3}"/>
              </a:ext>
            </a:extLst>
          </p:cNvPr>
          <p:cNvSpPr txBox="1"/>
          <p:nvPr/>
        </p:nvSpPr>
        <p:spPr>
          <a:xfrm>
            <a:off x="6564397" y="4909930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</p:spTree>
    <p:extLst>
      <p:ext uri="{BB962C8B-B14F-4D97-AF65-F5344CB8AC3E}">
        <p14:creationId xmlns:p14="http://schemas.microsoft.com/office/powerpoint/2010/main" val="32881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latest LEI is not positive about first half</a:t>
            </a:r>
            <a:endParaRPr lang="en-US" dirty="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2574131" y="1427560"/>
            <a:ext cx="39957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5"/>
          <p:cNvSpPr>
            <a:spLocks noChangeAspect="1" noChangeArrowheads="1"/>
          </p:cNvSpPr>
          <p:nvPr/>
        </p:nvSpPr>
        <p:spPr bwMode="auto">
          <a:xfrm>
            <a:off x="2574132" y="1268016"/>
            <a:ext cx="4179879" cy="25598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3699272" y="3105151"/>
            <a:ext cx="397669" cy="397669"/>
          </a:xfrm>
          <a:custGeom>
            <a:avLst/>
            <a:gdLst>
              <a:gd name="T0" fmla="*/ 458 w 762"/>
              <a:gd name="T1" fmla="*/ 761 h 761"/>
              <a:gd name="T2" fmla="*/ 0 w 762"/>
              <a:gd name="T3" fmla="*/ 304 h 761"/>
              <a:gd name="T4" fmla="*/ 419 w 762"/>
              <a:gd name="T5" fmla="*/ 0 h 761"/>
              <a:gd name="T6" fmla="*/ 762 w 762"/>
              <a:gd name="T7" fmla="*/ 343 h 761"/>
              <a:gd name="T8" fmla="*/ 458 w 762"/>
              <a:gd name="T9" fmla="*/ 761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" h="761">
                <a:moveTo>
                  <a:pt x="458" y="761"/>
                </a:moveTo>
                <a:cubicBezTo>
                  <a:pt x="283" y="634"/>
                  <a:pt x="128" y="479"/>
                  <a:pt x="0" y="304"/>
                </a:cubicBezTo>
                <a:lnTo>
                  <a:pt x="419" y="0"/>
                </a:lnTo>
                <a:cubicBezTo>
                  <a:pt x="515" y="131"/>
                  <a:pt x="631" y="247"/>
                  <a:pt x="762" y="343"/>
                </a:cubicBezTo>
                <a:lnTo>
                  <a:pt x="458" y="761"/>
                </a:lnTo>
                <a:close/>
              </a:path>
            </a:pathLst>
          </a:custGeom>
          <a:noFill/>
          <a:ln w="22225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3545681" y="2878933"/>
            <a:ext cx="371475" cy="384572"/>
          </a:xfrm>
          <a:custGeom>
            <a:avLst/>
            <a:gdLst>
              <a:gd name="T0" fmla="*/ 294 w 713"/>
              <a:gd name="T1" fmla="*/ 737 h 737"/>
              <a:gd name="T2" fmla="*/ 0 w 713"/>
              <a:gd name="T3" fmla="*/ 160 h 737"/>
              <a:gd name="T4" fmla="*/ 492 w 713"/>
              <a:gd name="T5" fmla="*/ 0 h 737"/>
              <a:gd name="T6" fmla="*/ 713 w 713"/>
              <a:gd name="T7" fmla="*/ 433 h 737"/>
              <a:gd name="T8" fmla="*/ 294 w 713"/>
              <a:gd name="T9" fmla="*/ 737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3" h="737">
                <a:moveTo>
                  <a:pt x="294" y="737"/>
                </a:moveTo>
                <a:cubicBezTo>
                  <a:pt x="167" y="561"/>
                  <a:pt x="68" y="366"/>
                  <a:pt x="0" y="160"/>
                </a:cubicBezTo>
                <a:lnTo>
                  <a:pt x="492" y="0"/>
                </a:lnTo>
                <a:cubicBezTo>
                  <a:pt x="543" y="155"/>
                  <a:pt x="617" y="301"/>
                  <a:pt x="713" y="433"/>
                </a:cubicBezTo>
                <a:lnTo>
                  <a:pt x="294" y="737"/>
                </a:lnTo>
                <a:close/>
              </a:path>
            </a:pathLst>
          </a:custGeom>
          <a:noFill/>
          <a:ln w="22225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Freeform 35"/>
          <p:cNvSpPr>
            <a:spLocks/>
          </p:cNvSpPr>
          <p:nvPr/>
        </p:nvSpPr>
        <p:spPr bwMode="auto">
          <a:xfrm>
            <a:off x="3493293" y="2627710"/>
            <a:ext cx="309563" cy="334566"/>
          </a:xfrm>
          <a:custGeom>
            <a:avLst/>
            <a:gdLst>
              <a:gd name="T0" fmla="*/ 101 w 593"/>
              <a:gd name="T1" fmla="*/ 640 h 640"/>
              <a:gd name="T2" fmla="*/ 0 w 593"/>
              <a:gd name="T3" fmla="*/ 0 h 640"/>
              <a:gd name="T4" fmla="*/ 517 w 593"/>
              <a:gd name="T5" fmla="*/ 0 h 640"/>
              <a:gd name="T6" fmla="*/ 593 w 593"/>
              <a:gd name="T7" fmla="*/ 480 h 640"/>
              <a:gd name="T8" fmla="*/ 101 w 593"/>
              <a:gd name="T9" fmla="*/ 64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640">
                <a:moveTo>
                  <a:pt x="101" y="640"/>
                </a:moveTo>
                <a:cubicBezTo>
                  <a:pt x="34" y="433"/>
                  <a:pt x="0" y="217"/>
                  <a:pt x="0" y="0"/>
                </a:cubicBezTo>
                <a:lnTo>
                  <a:pt x="517" y="0"/>
                </a:lnTo>
                <a:cubicBezTo>
                  <a:pt x="517" y="163"/>
                  <a:pt x="543" y="325"/>
                  <a:pt x="593" y="480"/>
                </a:cubicBezTo>
                <a:lnTo>
                  <a:pt x="101" y="640"/>
                </a:lnTo>
                <a:close/>
              </a:path>
            </a:pathLst>
          </a:custGeom>
          <a:noFill/>
          <a:ln w="22225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 rot="21122123">
            <a:off x="5232263" y="1874502"/>
            <a:ext cx="371475" cy="385763"/>
          </a:xfrm>
          <a:custGeom>
            <a:avLst/>
            <a:gdLst>
              <a:gd name="T0" fmla="*/ 419 w 713"/>
              <a:gd name="T1" fmla="*/ 0 h 737"/>
              <a:gd name="T2" fmla="*/ 713 w 713"/>
              <a:gd name="T3" fmla="*/ 577 h 737"/>
              <a:gd name="T4" fmla="*/ 221 w 713"/>
              <a:gd name="T5" fmla="*/ 737 h 737"/>
              <a:gd name="T6" fmla="*/ 0 w 713"/>
              <a:gd name="T7" fmla="*/ 304 h 737"/>
              <a:gd name="T8" fmla="*/ 419 w 713"/>
              <a:gd name="T9" fmla="*/ 0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3" h="737">
                <a:moveTo>
                  <a:pt x="419" y="0"/>
                </a:moveTo>
                <a:cubicBezTo>
                  <a:pt x="546" y="176"/>
                  <a:pt x="645" y="370"/>
                  <a:pt x="713" y="577"/>
                </a:cubicBezTo>
                <a:lnTo>
                  <a:pt x="221" y="737"/>
                </a:lnTo>
                <a:cubicBezTo>
                  <a:pt x="170" y="582"/>
                  <a:pt x="96" y="436"/>
                  <a:pt x="0" y="304"/>
                </a:cubicBezTo>
                <a:lnTo>
                  <a:pt x="419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 rot="21122123">
            <a:off x="5232263" y="1874502"/>
            <a:ext cx="371475" cy="385763"/>
          </a:xfrm>
          <a:custGeom>
            <a:avLst/>
            <a:gdLst>
              <a:gd name="T0" fmla="*/ 419 w 713"/>
              <a:gd name="T1" fmla="*/ 0 h 737"/>
              <a:gd name="T2" fmla="*/ 713 w 713"/>
              <a:gd name="T3" fmla="*/ 577 h 737"/>
              <a:gd name="T4" fmla="*/ 221 w 713"/>
              <a:gd name="T5" fmla="*/ 737 h 737"/>
              <a:gd name="T6" fmla="*/ 0 w 713"/>
              <a:gd name="T7" fmla="*/ 304 h 737"/>
              <a:gd name="T8" fmla="*/ 419 w 713"/>
              <a:gd name="T9" fmla="*/ 0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3" h="737">
                <a:moveTo>
                  <a:pt x="419" y="0"/>
                </a:moveTo>
                <a:cubicBezTo>
                  <a:pt x="546" y="176"/>
                  <a:pt x="645" y="370"/>
                  <a:pt x="713" y="577"/>
                </a:cubicBezTo>
                <a:lnTo>
                  <a:pt x="221" y="737"/>
                </a:lnTo>
                <a:cubicBezTo>
                  <a:pt x="170" y="582"/>
                  <a:pt x="96" y="436"/>
                  <a:pt x="0" y="304"/>
                </a:cubicBezTo>
                <a:lnTo>
                  <a:pt x="419" y="0"/>
                </a:lnTo>
                <a:close/>
              </a:path>
            </a:pathLst>
          </a:custGeom>
          <a:noFill/>
          <a:ln w="22225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 rot="21122123">
            <a:off x="5385136" y="2161441"/>
            <a:ext cx="308372" cy="334566"/>
          </a:xfrm>
          <a:custGeom>
            <a:avLst/>
            <a:gdLst>
              <a:gd name="T0" fmla="*/ 492 w 593"/>
              <a:gd name="T1" fmla="*/ 0 h 639"/>
              <a:gd name="T2" fmla="*/ 593 w 593"/>
              <a:gd name="T3" fmla="*/ 639 h 639"/>
              <a:gd name="T4" fmla="*/ 76 w 593"/>
              <a:gd name="T5" fmla="*/ 639 h 639"/>
              <a:gd name="T6" fmla="*/ 0 w 593"/>
              <a:gd name="T7" fmla="*/ 160 h 639"/>
              <a:gd name="T8" fmla="*/ 492 w 593"/>
              <a:gd name="T9" fmla="*/ 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639">
                <a:moveTo>
                  <a:pt x="492" y="0"/>
                </a:moveTo>
                <a:cubicBezTo>
                  <a:pt x="559" y="206"/>
                  <a:pt x="593" y="422"/>
                  <a:pt x="593" y="639"/>
                </a:cubicBezTo>
                <a:lnTo>
                  <a:pt x="76" y="639"/>
                </a:lnTo>
                <a:cubicBezTo>
                  <a:pt x="76" y="476"/>
                  <a:pt x="50" y="315"/>
                  <a:pt x="0" y="160"/>
                </a:cubicBezTo>
                <a:lnTo>
                  <a:pt x="492" y="0"/>
                </a:lnTo>
                <a:close/>
              </a:path>
            </a:pathLst>
          </a:custGeom>
          <a:noFill/>
          <a:ln w="22225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Freeform 37"/>
          <p:cNvSpPr>
            <a:spLocks/>
          </p:cNvSpPr>
          <p:nvPr/>
        </p:nvSpPr>
        <p:spPr bwMode="auto">
          <a:xfrm rot="21122123">
            <a:off x="3553925" y="2417564"/>
            <a:ext cx="309563" cy="334566"/>
          </a:xfrm>
          <a:custGeom>
            <a:avLst/>
            <a:gdLst>
              <a:gd name="T0" fmla="*/ 0 w 593"/>
              <a:gd name="T1" fmla="*/ 639 h 639"/>
              <a:gd name="T2" fmla="*/ 101 w 593"/>
              <a:gd name="T3" fmla="*/ 0 h 639"/>
              <a:gd name="T4" fmla="*/ 593 w 593"/>
              <a:gd name="T5" fmla="*/ 160 h 639"/>
              <a:gd name="T6" fmla="*/ 517 w 593"/>
              <a:gd name="T7" fmla="*/ 639 h 639"/>
              <a:gd name="T8" fmla="*/ 0 w 593"/>
              <a:gd name="T9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639">
                <a:moveTo>
                  <a:pt x="0" y="639"/>
                </a:moveTo>
                <a:cubicBezTo>
                  <a:pt x="0" y="422"/>
                  <a:pt x="34" y="206"/>
                  <a:pt x="101" y="0"/>
                </a:cubicBezTo>
                <a:lnTo>
                  <a:pt x="593" y="160"/>
                </a:lnTo>
                <a:cubicBezTo>
                  <a:pt x="543" y="315"/>
                  <a:pt x="517" y="476"/>
                  <a:pt x="517" y="639"/>
                </a:cubicBezTo>
                <a:lnTo>
                  <a:pt x="0" y="639"/>
                </a:lnTo>
                <a:close/>
              </a:path>
            </a:pathLst>
          </a:custGeom>
          <a:noFill/>
          <a:ln w="22225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reeform 39"/>
          <p:cNvSpPr>
            <a:spLocks/>
          </p:cNvSpPr>
          <p:nvPr/>
        </p:nvSpPr>
        <p:spPr bwMode="auto">
          <a:xfrm rot="21122123">
            <a:off x="3567317" y="2107447"/>
            <a:ext cx="371475" cy="385763"/>
          </a:xfrm>
          <a:custGeom>
            <a:avLst/>
            <a:gdLst>
              <a:gd name="T0" fmla="*/ 0 w 713"/>
              <a:gd name="T1" fmla="*/ 577 h 737"/>
              <a:gd name="T2" fmla="*/ 294 w 713"/>
              <a:gd name="T3" fmla="*/ 0 h 737"/>
              <a:gd name="T4" fmla="*/ 713 w 713"/>
              <a:gd name="T5" fmla="*/ 304 h 737"/>
              <a:gd name="T6" fmla="*/ 492 w 713"/>
              <a:gd name="T7" fmla="*/ 737 h 737"/>
              <a:gd name="T8" fmla="*/ 0 w 713"/>
              <a:gd name="T9" fmla="*/ 577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3" h="737">
                <a:moveTo>
                  <a:pt x="0" y="577"/>
                </a:moveTo>
                <a:cubicBezTo>
                  <a:pt x="68" y="370"/>
                  <a:pt x="167" y="176"/>
                  <a:pt x="294" y="0"/>
                </a:cubicBezTo>
                <a:lnTo>
                  <a:pt x="713" y="304"/>
                </a:lnTo>
                <a:cubicBezTo>
                  <a:pt x="617" y="436"/>
                  <a:pt x="543" y="582"/>
                  <a:pt x="492" y="737"/>
                </a:cubicBezTo>
                <a:lnTo>
                  <a:pt x="0" y="577"/>
                </a:lnTo>
                <a:close/>
              </a:path>
            </a:pathLst>
          </a:custGeom>
          <a:noFill/>
          <a:ln w="22225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1" name="Group 50"/>
          <p:cNvGrpSpPr/>
          <p:nvPr/>
        </p:nvGrpSpPr>
        <p:grpSpPr>
          <a:xfrm rot="21122123">
            <a:off x="3666271" y="1548838"/>
            <a:ext cx="1746647" cy="604838"/>
            <a:chOff x="4932362" y="2062163"/>
            <a:chExt cx="2328862" cy="806451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095999" y="2062163"/>
              <a:ext cx="444500" cy="412750"/>
            </a:xfrm>
            <a:custGeom>
              <a:avLst/>
              <a:gdLst>
                <a:gd name="T0" fmla="*/ 0 w 640"/>
                <a:gd name="T1" fmla="*/ 0 h 593"/>
                <a:gd name="T2" fmla="*/ 640 w 640"/>
                <a:gd name="T3" fmla="*/ 101 h 593"/>
                <a:gd name="T4" fmla="*/ 480 w 640"/>
                <a:gd name="T5" fmla="*/ 593 h 593"/>
                <a:gd name="T6" fmla="*/ 0 w 640"/>
                <a:gd name="T7" fmla="*/ 517 h 593"/>
                <a:gd name="T8" fmla="*/ 0 w 640"/>
                <a:gd name="T9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593">
                  <a:moveTo>
                    <a:pt x="0" y="0"/>
                  </a:moveTo>
                  <a:cubicBezTo>
                    <a:pt x="218" y="0"/>
                    <a:pt x="433" y="34"/>
                    <a:pt x="640" y="101"/>
                  </a:cubicBezTo>
                  <a:lnTo>
                    <a:pt x="480" y="593"/>
                  </a:lnTo>
                  <a:cubicBezTo>
                    <a:pt x="325" y="543"/>
                    <a:pt x="163" y="517"/>
                    <a:pt x="0" y="5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6095999" y="2062163"/>
              <a:ext cx="444500" cy="412750"/>
            </a:xfrm>
            <a:custGeom>
              <a:avLst/>
              <a:gdLst>
                <a:gd name="T0" fmla="*/ 0 w 640"/>
                <a:gd name="T1" fmla="*/ 0 h 593"/>
                <a:gd name="T2" fmla="*/ 640 w 640"/>
                <a:gd name="T3" fmla="*/ 101 h 593"/>
                <a:gd name="T4" fmla="*/ 480 w 640"/>
                <a:gd name="T5" fmla="*/ 593 h 593"/>
                <a:gd name="T6" fmla="*/ 0 w 640"/>
                <a:gd name="T7" fmla="*/ 517 h 593"/>
                <a:gd name="T8" fmla="*/ 0 w 640"/>
                <a:gd name="T9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593">
                  <a:moveTo>
                    <a:pt x="0" y="0"/>
                  </a:moveTo>
                  <a:cubicBezTo>
                    <a:pt x="218" y="0"/>
                    <a:pt x="433" y="34"/>
                    <a:pt x="640" y="101"/>
                  </a:cubicBezTo>
                  <a:lnTo>
                    <a:pt x="480" y="593"/>
                  </a:lnTo>
                  <a:cubicBezTo>
                    <a:pt x="325" y="543"/>
                    <a:pt x="163" y="517"/>
                    <a:pt x="0" y="517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6429374" y="2132013"/>
              <a:ext cx="512763" cy="496888"/>
            </a:xfrm>
            <a:custGeom>
              <a:avLst/>
              <a:gdLst>
                <a:gd name="T0" fmla="*/ 160 w 737"/>
                <a:gd name="T1" fmla="*/ 0 h 713"/>
                <a:gd name="T2" fmla="*/ 737 w 737"/>
                <a:gd name="T3" fmla="*/ 294 h 713"/>
                <a:gd name="T4" fmla="*/ 433 w 737"/>
                <a:gd name="T5" fmla="*/ 713 h 713"/>
                <a:gd name="T6" fmla="*/ 0 w 737"/>
                <a:gd name="T7" fmla="*/ 492 h 713"/>
                <a:gd name="T8" fmla="*/ 160 w 737"/>
                <a:gd name="T9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713">
                  <a:moveTo>
                    <a:pt x="160" y="0"/>
                  </a:moveTo>
                  <a:cubicBezTo>
                    <a:pt x="366" y="67"/>
                    <a:pt x="561" y="167"/>
                    <a:pt x="737" y="294"/>
                  </a:cubicBezTo>
                  <a:lnTo>
                    <a:pt x="433" y="713"/>
                  </a:lnTo>
                  <a:cubicBezTo>
                    <a:pt x="301" y="617"/>
                    <a:pt x="155" y="543"/>
                    <a:pt x="0" y="492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6429374" y="2132013"/>
              <a:ext cx="512763" cy="496888"/>
            </a:xfrm>
            <a:custGeom>
              <a:avLst/>
              <a:gdLst>
                <a:gd name="T0" fmla="*/ 160 w 737"/>
                <a:gd name="T1" fmla="*/ 0 h 713"/>
                <a:gd name="T2" fmla="*/ 737 w 737"/>
                <a:gd name="T3" fmla="*/ 294 h 713"/>
                <a:gd name="T4" fmla="*/ 433 w 737"/>
                <a:gd name="T5" fmla="*/ 713 h 713"/>
                <a:gd name="T6" fmla="*/ 0 w 737"/>
                <a:gd name="T7" fmla="*/ 492 h 713"/>
                <a:gd name="T8" fmla="*/ 160 w 737"/>
                <a:gd name="T9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713">
                  <a:moveTo>
                    <a:pt x="160" y="0"/>
                  </a:moveTo>
                  <a:cubicBezTo>
                    <a:pt x="366" y="67"/>
                    <a:pt x="561" y="167"/>
                    <a:pt x="737" y="294"/>
                  </a:cubicBezTo>
                  <a:lnTo>
                    <a:pt x="433" y="713"/>
                  </a:lnTo>
                  <a:cubicBezTo>
                    <a:pt x="301" y="617"/>
                    <a:pt x="155" y="543"/>
                    <a:pt x="0" y="492"/>
                  </a:cubicBezTo>
                  <a:lnTo>
                    <a:pt x="160" y="0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730999" y="2336801"/>
              <a:ext cx="530225" cy="531813"/>
            </a:xfrm>
            <a:custGeom>
              <a:avLst/>
              <a:gdLst>
                <a:gd name="T0" fmla="*/ 304 w 762"/>
                <a:gd name="T1" fmla="*/ 0 h 762"/>
                <a:gd name="T2" fmla="*/ 762 w 762"/>
                <a:gd name="T3" fmla="*/ 458 h 762"/>
                <a:gd name="T4" fmla="*/ 343 w 762"/>
                <a:gd name="T5" fmla="*/ 762 h 762"/>
                <a:gd name="T6" fmla="*/ 0 w 762"/>
                <a:gd name="T7" fmla="*/ 419 h 762"/>
                <a:gd name="T8" fmla="*/ 304 w 762"/>
                <a:gd name="T9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304" y="0"/>
                  </a:moveTo>
                  <a:cubicBezTo>
                    <a:pt x="479" y="128"/>
                    <a:pt x="634" y="282"/>
                    <a:pt x="762" y="458"/>
                  </a:cubicBezTo>
                  <a:lnTo>
                    <a:pt x="343" y="762"/>
                  </a:lnTo>
                  <a:cubicBezTo>
                    <a:pt x="247" y="630"/>
                    <a:pt x="131" y="514"/>
                    <a:pt x="0" y="419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6730999" y="2336801"/>
              <a:ext cx="528638" cy="531813"/>
            </a:xfrm>
            <a:custGeom>
              <a:avLst/>
              <a:gdLst>
                <a:gd name="T0" fmla="*/ 304 w 762"/>
                <a:gd name="T1" fmla="*/ 0 h 762"/>
                <a:gd name="T2" fmla="*/ 762 w 762"/>
                <a:gd name="T3" fmla="*/ 458 h 762"/>
                <a:gd name="T4" fmla="*/ 343 w 762"/>
                <a:gd name="T5" fmla="*/ 762 h 762"/>
                <a:gd name="T6" fmla="*/ 0 w 762"/>
                <a:gd name="T7" fmla="*/ 419 h 762"/>
                <a:gd name="T8" fmla="*/ 304 w 762"/>
                <a:gd name="T9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304" y="0"/>
                  </a:moveTo>
                  <a:cubicBezTo>
                    <a:pt x="479" y="128"/>
                    <a:pt x="634" y="282"/>
                    <a:pt x="762" y="458"/>
                  </a:cubicBezTo>
                  <a:lnTo>
                    <a:pt x="343" y="762"/>
                  </a:lnTo>
                  <a:cubicBezTo>
                    <a:pt x="247" y="630"/>
                    <a:pt x="131" y="514"/>
                    <a:pt x="0" y="419"/>
                  </a:cubicBezTo>
                  <a:lnTo>
                    <a:pt x="304" y="0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4932362" y="2336801"/>
              <a:ext cx="530225" cy="531813"/>
            </a:xfrm>
            <a:custGeom>
              <a:avLst/>
              <a:gdLst>
                <a:gd name="T0" fmla="*/ 0 w 762"/>
                <a:gd name="T1" fmla="*/ 458 h 762"/>
                <a:gd name="T2" fmla="*/ 458 w 762"/>
                <a:gd name="T3" fmla="*/ 0 h 762"/>
                <a:gd name="T4" fmla="*/ 762 w 762"/>
                <a:gd name="T5" fmla="*/ 419 h 762"/>
                <a:gd name="T6" fmla="*/ 419 w 762"/>
                <a:gd name="T7" fmla="*/ 762 h 762"/>
                <a:gd name="T8" fmla="*/ 0 w 762"/>
                <a:gd name="T9" fmla="*/ 458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0" y="458"/>
                  </a:moveTo>
                  <a:cubicBezTo>
                    <a:pt x="128" y="282"/>
                    <a:pt x="283" y="128"/>
                    <a:pt x="458" y="0"/>
                  </a:cubicBezTo>
                  <a:lnTo>
                    <a:pt x="762" y="419"/>
                  </a:lnTo>
                  <a:cubicBezTo>
                    <a:pt x="631" y="514"/>
                    <a:pt x="515" y="630"/>
                    <a:pt x="419" y="762"/>
                  </a:cubicBezTo>
                  <a:lnTo>
                    <a:pt x="0" y="458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4932362" y="2336801"/>
              <a:ext cx="530225" cy="531813"/>
            </a:xfrm>
            <a:custGeom>
              <a:avLst/>
              <a:gdLst>
                <a:gd name="T0" fmla="*/ 0 w 762"/>
                <a:gd name="T1" fmla="*/ 458 h 762"/>
                <a:gd name="T2" fmla="*/ 458 w 762"/>
                <a:gd name="T3" fmla="*/ 0 h 762"/>
                <a:gd name="T4" fmla="*/ 762 w 762"/>
                <a:gd name="T5" fmla="*/ 419 h 762"/>
                <a:gd name="T6" fmla="*/ 419 w 762"/>
                <a:gd name="T7" fmla="*/ 762 h 762"/>
                <a:gd name="T8" fmla="*/ 0 w 762"/>
                <a:gd name="T9" fmla="*/ 458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762">
                  <a:moveTo>
                    <a:pt x="0" y="458"/>
                  </a:moveTo>
                  <a:cubicBezTo>
                    <a:pt x="128" y="282"/>
                    <a:pt x="283" y="128"/>
                    <a:pt x="458" y="0"/>
                  </a:cubicBezTo>
                  <a:lnTo>
                    <a:pt x="762" y="419"/>
                  </a:lnTo>
                  <a:cubicBezTo>
                    <a:pt x="631" y="514"/>
                    <a:pt x="515" y="630"/>
                    <a:pt x="419" y="762"/>
                  </a:cubicBezTo>
                  <a:lnTo>
                    <a:pt x="0" y="458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5251449" y="2132013"/>
              <a:ext cx="511175" cy="496888"/>
            </a:xfrm>
            <a:custGeom>
              <a:avLst/>
              <a:gdLst>
                <a:gd name="T0" fmla="*/ 0 w 737"/>
                <a:gd name="T1" fmla="*/ 294 h 713"/>
                <a:gd name="T2" fmla="*/ 577 w 737"/>
                <a:gd name="T3" fmla="*/ 0 h 713"/>
                <a:gd name="T4" fmla="*/ 737 w 737"/>
                <a:gd name="T5" fmla="*/ 492 h 713"/>
                <a:gd name="T6" fmla="*/ 304 w 737"/>
                <a:gd name="T7" fmla="*/ 713 h 713"/>
                <a:gd name="T8" fmla="*/ 0 w 737"/>
                <a:gd name="T9" fmla="*/ 294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713">
                  <a:moveTo>
                    <a:pt x="0" y="294"/>
                  </a:moveTo>
                  <a:cubicBezTo>
                    <a:pt x="176" y="167"/>
                    <a:pt x="371" y="67"/>
                    <a:pt x="577" y="0"/>
                  </a:cubicBezTo>
                  <a:lnTo>
                    <a:pt x="737" y="492"/>
                  </a:lnTo>
                  <a:cubicBezTo>
                    <a:pt x="582" y="543"/>
                    <a:pt x="436" y="617"/>
                    <a:pt x="304" y="713"/>
                  </a:cubicBezTo>
                  <a:lnTo>
                    <a:pt x="0" y="294"/>
                  </a:lnTo>
                  <a:close/>
                </a:path>
              </a:pathLst>
            </a:custGeom>
            <a:solidFill>
              <a:srgbClr val="327DC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5251449" y="2132013"/>
              <a:ext cx="511175" cy="496888"/>
            </a:xfrm>
            <a:custGeom>
              <a:avLst/>
              <a:gdLst>
                <a:gd name="T0" fmla="*/ 0 w 737"/>
                <a:gd name="T1" fmla="*/ 294 h 713"/>
                <a:gd name="T2" fmla="*/ 577 w 737"/>
                <a:gd name="T3" fmla="*/ 0 h 713"/>
                <a:gd name="T4" fmla="*/ 737 w 737"/>
                <a:gd name="T5" fmla="*/ 492 h 713"/>
                <a:gd name="T6" fmla="*/ 304 w 737"/>
                <a:gd name="T7" fmla="*/ 713 h 713"/>
                <a:gd name="T8" fmla="*/ 0 w 737"/>
                <a:gd name="T9" fmla="*/ 294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7" h="713">
                  <a:moveTo>
                    <a:pt x="0" y="294"/>
                  </a:moveTo>
                  <a:cubicBezTo>
                    <a:pt x="176" y="167"/>
                    <a:pt x="371" y="67"/>
                    <a:pt x="577" y="0"/>
                  </a:cubicBezTo>
                  <a:lnTo>
                    <a:pt x="737" y="492"/>
                  </a:lnTo>
                  <a:cubicBezTo>
                    <a:pt x="582" y="543"/>
                    <a:pt x="436" y="617"/>
                    <a:pt x="304" y="713"/>
                  </a:cubicBezTo>
                  <a:lnTo>
                    <a:pt x="0" y="294"/>
                  </a:lnTo>
                  <a:close/>
                </a:path>
              </a:pathLst>
            </a:custGeom>
            <a:solidFill>
              <a:srgbClr val="FF0000"/>
            </a:solidFill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5651499" y="2062163"/>
              <a:ext cx="444500" cy="412750"/>
            </a:xfrm>
            <a:custGeom>
              <a:avLst/>
              <a:gdLst>
                <a:gd name="T0" fmla="*/ 0 w 639"/>
                <a:gd name="T1" fmla="*/ 101 h 593"/>
                <a:gd name="T2" fmla="*/ 639 w 639"/>
                <a:gd name="T3" fmla="*/ 0 h 593"/>
                <a:gd name="T4" fmla="*/ 639 w 639"/>
                <a:gd name="T5" fmla="*/ 517 h 593"/>
                <a:gd name="T6" fmla="*/ 160 w 639"/>
                <a:gd name="T7" fmla="*/ 593 h 593"/>
                <a:gd name="T8" fmla="*/ 0 w 639"/>
                <a:gd name="T9" fmla="*/ 101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593">
                  <a:moveTo>
                    <a:pt x="0" y="101"/>
                  </a:moveTo>
                  <a:cubicBezTo>
                    <a:pt x="207" y="34"/>
                    <a:pt x="422" y="0"/>
                    <a:pt x="639" y="0"/>
                  </a:cubicBezTo>
                  <a:lnTo>
                    <a:pt x="639" y="517"/>
                  </a:lnTo>
                  <a:cubicBezTo>
                    <a:pt x="477" y="517"/>
                    <a:pt x="315" y="543"/>
                    <a:pt x="160" y="593"/>
                  </a:cubicBezTo>
                  <a:lnTo>
                    <a:pt x="0" y="101"/>
                  </a:lnTo>
                  <a:close/>
                </a:path>
              </a:pathLst>
            </a:custGeom>
            <a:solidFill>
              <a:srgbClr val="CC8C1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5651499" y="2062163"/>
              <a:ext cx="444500" cy="412750"/>
            </a:xfrm>
            <a:custGeom>
              <a:avLst/>
              <a:gdLst>
                <a:gd name="T0" fmla="*/ 0 w 639"/>
                <a:gd name="T1" fmla="*/ 101 h 593"/>
                <a:gd name="T2" fmla="*/ 639 w 639"/>
                <a:gd name="T3" fmla="*/ 0 h 593"/>
                <a:gd name="T4" fmla="*/ 639 w 639"/>
                <a:gd name="T5" fmla="*/ 517 h 593"/>
                <a:gd name="T6" fmla="*/ 160 w 639"/>
                <a:gd name="T7" fmla="*/ 593 h 593"/>
                <a:gd name="T8" fmla="*/ 0 w 639"/>
                <a:gd name="T9" fmla="*/ 101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593">
                  <a:moveTo>
                    <a:pt x="0" y="101"/>
                  </a:moveTo>
                  <a:cubicBezTo>
                    <a:pt x="207" y="34"/>
                    <a:pt x="422" y="0"/>
                    <a:pt x="639" y="0"/>
                  </a:cubicBezTo>
                  <a:lnTo>
                    <a:pt x="639" y="517"/>
                  </a:lnTo>
                  <a:cubicBezTo>
                    <a:pt x="477" y="517"/>
                    <a:pt x="315" y="543"/>
                    <a:pt x="160" y="593"/>
                  </a:cubicBezTo>
                  <a:lnTo>
                    <a:pt x="0" y="101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28650" y="1502072"/>
            <a:ext cx="188897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St. Cloud Index of Leading Economic Indicators as of October 2019, indicators that are positive.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7" name="Group 56"/>
          <p:cNvGrpSpPr/>
          <p:nvPr/>
        </p:nvGrpSpPr>
        <p:grpSpPr>
          <a:xfrm rot="20520000">
            <a:off x="4591329" y="1575061"/>
            <a:ext cx="186527" cy="2249227"/>
            <a:chOff x="6121772" y="2100081"/>
            <a:chExt cx="248702" cy="2998969"/>
          </a:xfrm>
        </p:grpSpPr>
        <p:sp>
          <p:nvSpPr>
            <p:cNvPr id="53" name="Isosceles Triangle 52"/>
            <p:cNvSpPr/>
            <p:nvPr/>
          </p:nvSpPr>
          <p:spPr>
            <a:xfrm>
              <a:off x="6121772" y="2100081"/>
              <a:ext cx="248702" cy="1595871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flipV="1">
              <a:off x="6121772" y="3711826"/>
              <a:ext cx="248701" cy="138722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584586" y="1830000"/>
            <a:ext cx="1879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20224" y="1512539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48369" y="1372348"/>
            <a:ext cx="664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21912" y="1298491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872851" y="1363573"/>
            <a:ext cx="1525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 flipH="1">
            <a:off x="5302774" y="1560879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518052" y="1858414"/>
            <a:ext cx="621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>
            <p:extLst/>
          </p:nvPr>
        </p:nvGraphicFramePr>
        <p:xfrm>
          <a:off x="6106587" y="1264499"/>
          <a:ext cx="2941581" cy="113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5" imgW="3486150" imgH="1343069" progId="Excel.Sheet.12">
                  <p:embed/>
                </p:oleObj>
              </mc:Choice>
              <mc:Fallback>
                <p:oleObj name="Worksheet" r:id="rId5" imgW="3486150" imgH="1343069" progId="Excel.Sheet.12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6587" y="1264499"/>
                        <a:ext cx="2941581" cy="113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Oval 65"/>
          <p:cNvSpPr/>
          <p:nvPr/>
        </p:nvSpPr>
        <p:spPr>
          <a:xfrm>
            <a:off x="4539995" y="2610068"/>
            <a:ext cx="330159" cy="3522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22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762" y="742950"/>
            <a:ext cx="207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Conclusions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1414" y="442867"/>
            <a:ext cx="5633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2020 will be a slower year than 2019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2043" y="1089199"/>
            <a:ext cx="25717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POSITIVES: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Credit should get easier.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Firms are paying more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Less qualified?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Labor supply still growing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Washington and state legislature have elections to occupy them.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If China reopens soon, trade deal should have small impact.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USMCA puts that issue aside.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8092" y="1089199"/>
            <a:ext cx="2596243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NEGATIVES: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Boost from construction most likely fades.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Negative external shocks still matter.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Germany and China were slowing before January.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Retail space, many other service sectors disrupted by tech.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2043" y="3869872"/>
            <a:ext cx="52822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THIS IS NOT A RECESSION FORECAST!!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But this reflects the vulnerabilities we face today.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1139933"/>
            <a:ext cx="2011482" cy="20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2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51" y="149153"/>
            <a:ext cx="8029184" cy="59269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OUTPUT GAP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3336" y="1233715"/>
            <a:ext cx="1733861" cy="116955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Century Schoolbook"/>
                <a:cs typeface="Century Schoolbook"/>
              </a:rPr>
              <a:t>Strong demand for labor and services pushes output gap to a cyclical peak in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2BCBD-739E-DE4C-9DD5-0B2C42906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1" y="857934"/>
            <a:ext cx="6628024" cy="3843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2C368-64F5-C843-AAC4-7DE79960AB8C}"/>
              </a:ext>
            </a:extLst>
          </p:cNvPr>
          <p:cNvSpPr/>
          <p:nvPr/>
        </p:nvSpPr>
        <p:spPr>
          <a:xfrm>
            <a:off x="7153336" y="2588190"/>
            <a:ext cx="1733861" cy="166199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Schoolbook" panose="02040604050505020304" pitchFamily="18" charset="0"/>
              </a:rPr>
              <a:t>Over the next few years, the output gap narrows, reducing the upward pressure on inflation and interest rates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5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92" y="213433"/>
            <a:ext cx="8210420" cy="5123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Unemployment 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3B672-2AD0-DB42-A152-6C349B3D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92" y="923108"/>
            <a:ext cx="8146398" cy="3623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51268" y="1120171"/>
            <a:ext cx="2369559" cy="697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600" b="1" dirty="0">
                <a:solidFill>
                  <a:srgbClr val="008000"/>
                </a:solidFill>
                <a:latin typeface="Century Schoolbook"/>
                <a:cs typeface="Century Schoolbook"/>
              </a:rPr>
              <a:t>3.5% </a:t>
            </a:r>
            <a:r>
              <a:rPr lang="en-US" sz="1600" dirty="0">
                <a:solidFill>
                  <a:srgbClr val="008000"/>
                </a:solidFill>
                <a:latin typeface="Century Schoolbook"/>
                <a:cs typeface="Century Schoolbook"/>
              </a:rPr>
              <a:t>at end of 2020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entury Schoolbook"/>
                <a:cs typeface="Century Schoolbook"/>
              </a:rPr>
              <a:t>4.3%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entury Schoolbook"/>
                <a:cs typeface="Century Schoolbook"/>
              </a:rPr>
              <a:t>by end of 2024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5691351" y="3127916"/>
            <a:ext cx="209605" cy="191128"/>
          </a:xfrm>
          <a:prstGeom prst="star8">
            <a:avLst/>
          </a:prstGeom>
          <a:solidFill>
            <a:srgbClr val="12D01E">
              <a:alpha val="61961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8-Point Star 11">
            <a:extLst>
              <a:ext uri="{FF2B5EF4-FFF2-40B4-BE49-F238E27FC236}">
                <a16:creationId xmlns:a16="http://schemas.microsoft.com/office/drawing/2014/main" id="{B0D00EEC-AA61-9A4B-B7D5-88FE7049119E}"/>
              </a:ext>
            </a:extLst>
          </p:cNvPr>
          <p:cNvSpPr/>
          <p:nvPr/>
        </p:nvSpPr>
        <p:spPr>
          <a:xfrm>
            <a:off x="6770677" y="2844700"/>
            <a:ext cx="209605" cy="191128"/>
          </a:xfrm>
          <a:prstGeom prst="star8">
            <a:avLst/>
          </a:prstGeom>
          <a:solidFill>
            <a:srgbClr val="990000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29B14-6C1C-244B-8F8A-F1B6E361D45E}"/>
              </a:ext>
            </a:extLst>
          </p:cNvPr>
          <p:cNvSpPr txBox="1"/>
          <p:nvPr/>
        </p:nvSpPr>
        <p:spPr>
          <a:xfrm>
            <a:off x="6564397" y="4909930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</p:spTree>
    <p:extLst>
      <p:ext uri="{BB962C8B-B14F-4D97-AF65-F5344CB8AC3E}">
        <p14:creationId xmlns:p14="http://schemas.microsoft.com/office/powerpoint/2010/main" val="8796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88" y="61646"/>
            <a:ext cx="5572042" cy="67305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WAGES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57" y="3670127"/>
            <a:ext cx="7740270" cy="1202809"/>
          </a:xfrm>
        </p:spPr>
        <p:txBody>
          <a:bodyPr>
            <a:no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 b="0" dirty="0"/>
              <a:t>Strong wage growth as employers continue to bid up the price of labor to recruit and retain workers </a:t>
            </a:r>
            <a:r>
              <a:rPr lang="en-US" sz="1600" b="0" i="1" dirty="0"/>
              <a:t>(Specially Low and Middle wage earners).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600" b="0" dirty="0"/>
              <a:t>Wage Growth rises from </a:t>
            </a:r>
            <a:r>
              <a:rPr lang="en-US" sz="1600" dirty="0">
                <a:solidFill>
                  <a:srgbClr val="00B050"/>
                </a:solidFill>
              </a:rPr>
              <a:t>3.1%</a:t>
            </a:r>
            <a:r>
              <a:rPr lang="en-US" sz="1600" b="0" dirty="0">
                <a:solidFill>
                  <a:srgbClr val="00B050"/>
                </a:solidFill>
              </a:rPr>
              <a:t> </a:t>
            </a:r>
            <a:r>
              <a:rPr lang="en-US" sz="1600" b="0" dirty="0"/>
              <a:t>(2019) to </a:t>
            </a:r>
            <a:r>
              <a:rPr lang="en-US" sz="1600" dirty="0">
                <a:solidFill>
                  <a:srgbClr val="00B050"/>
                </a:solidFill>
              </a:rPr>
              <a:t>3.6%</a:t>
            </a:r>
            <a:r>
              <a:rPr lang="en-US" sz="1600" b="0" dirty="0">
                <a:solidFill>
                  <a:srgbClr val="00B050"/>
                </a:solidFill>
              </a:rPr>
              <a:t> </a:t>
            </a:r>
            <a:r>
              <a:rPr lang="en-US" sz="1600" b="0" dirty="0"/>
              <a:t>(2020), its highest rate since the early 2000s, and then averages </a:t>
            </a:r>
            <a:r>
              <a:rPr lang="en-US" sz="1600" dirty="0">
                <a:solidFill>
                  <a:srgbClr val="CC6633"/>
                </a:solidFill>
              </a:rPr>
              <a:t>3.5% </a:t>
            </a:r>
            <a:r>
              <a:rPr lang="en-US" sz="1600" b="0" dirty="0"/>
              <a:t>(2021 to 2024). </a:t>
            </a:r>
            <a:endParaRPr lang="en-US" sz="1600" b="0" dirty="0">
              <a:latin typeface="Century Schoolbook"/>
              <a:cs typeface="Century School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7939" y="4872936"/>
            <a:ext cx="22365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313E2-9635-F04C-8DD7-C30EDDFE0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14" y="912303"/>
            <a:ext cx="7056156" cy="2555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8-Point Star 14">
            <a:extLst>
              <a:ext uri="{FF2B5EF4-FFF2-40B4-BE49-F238E27FC236}">
                <a16:creationId xmlns:a16="http://schemas.microsoft.com/office/drawing/2014/main" id="{66200F55-0FBB-F248-BDE5-2CF9720DD810}"/>
              </a:ext>
            </a:extLst>
          </p:cNvPr>
          <p:cNvSpPr/>
          <p:nvPr/>
        </p:nvSpPr>
        <p:spPr>
          <a:xfrm>
            <a:off x="5564149" y="1356930"/>
            <a:ext cx="209605" cy="191128"/>
          </a:xfrm>
          <a:prstGeom prst="star8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1A993-4177-614D-ACE1-059C43609218}"/>
              </a:ext>
            </a:extLst>
          </p:cNvPr>
          <p:cNvSpPr txBox="1"/>
          <p:nvPr/>
        </p:nvSpPr>
        <p:spPr>
          <a:xfrm>
            <a:off x="6221566" y="912303"/>
            <a:ext cx="1701107" cy="377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en-US" sz="1600" b="1" dirty="0">
                <a:solidFill>
                  <a:srgbClr val="008000"/>
                </a:solidFill>
                <a:latin typeface="Century Schoolbook"/>
                <a:cs typeface="Century Schoolbook"/>
              </a:rPr>
              <a:t>3.6% </a:t>
            </a:r>
            <a:r>
              <a:rPr lang="en-US" sz="1600" dirty="0">
                <a:solidFill>
                  <a:srgbClr val="008000"/>
                </a:solidFill>
                <a:latin typeface="Century Schoolbook"/>
                <a:cs typeface="Century Schoolbook"/>
              </a:rPr>
              <a:t>in 2020</a:t>
            </a:r>
          </a:p>
        </p:txBody>
      </p:sp>
    </p:spTree>
    <p:extLst>
      <p:ext uri="{BB962C8B-B14F-4D97-AF65-F5344CB8AC3E}">
        <p14:creationId xmlns:p14="http://schemas.microsoft.com/office/powerpoint/2010/main" val="24171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22" y="196636"/>
            <a:ext cx="8304963" cy="5123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LABOR FORCE Participation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322" y="3845241"/>
            <a:ext cx="7544705" cy="1380846"/>
          </a:xfrm>
        </p:spPr>
        <p:txBody>
          <a:bodyPr>
            <a:noAutofit/>
          </a:bodyPr>
          <a:lstStyle/>
          <a:p>
            <a:pPr marL="342900" indent="-342900">
              <a:lnSpc>
                <a:spcPct val="80000"/>
              </a:lnSpc>
              <a:buFont typeface="Wingdings" charset="2"/>
              <a:buChar char="Ø"/>
            </a:pPr>
            <a:r>
              <a:rPr lang="en-US" sz="1600" b="0" dirty="0"/>
              <a:t>Cyclical strength keeps the overall LFPR above </a:t>
            </a:r>
            <a:r>
              <a:rPr lang="en-US" sz="1600" dirty="0"/>
              <a:t>63 % </a:t>
            </a:r>
            <a:r>
              <a:rPr lang="en-US" sz="1600" b="0" dirty="0"/>
              <a:t>(2020).</a:t>
            </a:r>
          </a:p>
          <a:p>
            <a:pPr marL="342900" indent="-342900">
              <a:lnSpc>
                <a:spcPct val="80000"/>
              </a:lnSpc>
              <a:buFont typeface="Wingdings" charset="2"/>
              <a:buChar char="Ø"/>
            </a:pPr>
            <a:r>
              <a:rPr lang="en-US" sz="1600" b="0" dirty="0"/>
              <a:t>Starting in 2021, as economic and job growth slows, LFPR falls toward its potential. </a:t>
            </a:r>
          </a:p>
          <a:p>
            <a:pPr marL="342900" indent="-342900">
              <a:lnSpc>
                <a:spcPct val="80000"/>
              </a:lnSpc>
              <a:buFont typeface="Wingdings" charset="2"/>
              <a:buChar char="Ø"/>
            </a:pPr>
            <a:r>
              <a:rPr lang="en-US" sz="1600" b="0" dirty="0"/>
              <a:t>Overall LFPR falls from </a:t>
            </a:r>
            <a:r>
              <a:rPr lang="en-US" sz="1600" dirty="0"/>
              <a:t>63%</a:t>
            </a:r>
            <a:r>
              <a:rPr lang="en-US" sz="1600" b="0" dirty="0"/>
              <a:t> in early 2021 to </a:t>
            </a:r>
            <a:r>
              <a:rPr lang="en-US" sz="1600" dirty="0"/>
              <a:t>61.9%</a:t>
            </a:r>
            <a:r>
              <a:rPr lang="en-US" sz="1600" b="0" dirty="0"/>
              <a:t> by late 2024.</a:t>
            </a:r>
            <a:endParaRPr lang="en-US" sz="1600" b="0" dirty="0">
              <a:solidFill>
                <a:srgbClr val="000000"/>
              </a:solidFill>
              <a:cs typeface="Century Schoolboo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6030D-1F86-EF40-B9C5-164C17F2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54" y="759065"/>
            <a:ext cx="6267049" cy="2973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5C1285-4785-704B-9712-A421C1317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962" y="784117"/>
            <a:ext cx="2025817" cy="2166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46D82-ACC3-D945-BAB5-6CF01F869DA6}"/>
              </a:ext>
            </a:extLst>
          </p:cNvPr>
          <p:cNvSpPr txBox="1"/>
          <p:nvPr/>
        </p:nvSpPr>
        <p:spPr>
          <a:xfrm>
            <a:off x="6865962" y="4928056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</p:spTree>
    <p:extLst>
      <p:ext uri="{BB962C8B-B14F-4D97-AF65-F5344CB8AC3E}">
        <p14:creationId xmlns:p14="http://schemas.microsoft.com/office/powerpoint/2010/main" val="408925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74" y="202000"/>
            <a:ext cx="5791200" cy="640913"/>
          </a:xfrm>
        </p:spPr>
        <p:txBody>
          <a:bodyPr/>
          <a:lstStyle/>
          <a:p>
            <a:r>
              <a:rPr lang="en-US" dirty="0">
                <a:latin typeface="+mn-lt"/>
              </a:rPr>
              <a:t>inflation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4397" y="4909930"/>
            <a:ext cx="2375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Century Schoolbook"/>
                <a:cs typeface="Century Schoolbook"/>
              </a:rPr>
              <a:t>Source: Congressional Budget Office (CBO)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DD80C9-F021-AF48-88C5-E4B0DCE9E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9" y="995215"/>
            <a:ext cx="7694986" cy="3762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456313" y="3495954"/>
            <a:ext cx="1798652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u="sng" dirty="0">
                <a:solidFill>
                  <a:srgbClr val="402020"/>
                </a:solidFill>
                <a:latin typeface="Century Schoolbook"/>
                <a:cs typeface="Century Schoolbook"/>
              </a:rPr>
              <a:t>Overall Inflation;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1400" b="1" dirty="0">
                <a:solidFill>
                  <a:srgbClr val="402020"/>
                </a:solidFill>
                <a:latin typeface="Century Schoolbook"/>
                <a:cs typeface="Century Schoolbook"/>
              </a:rPr>
              <a:t>2.0 % in 2020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1400" b="1" dirty="0">
                <a:solidFill>
                  <a:srgbClr val="402020"/>
                </a:solidFill>
                <a:latin typeface="Century Schoolbook"/>
                <a:cs typeface="Century Schoolbook"/>
              </a:rPr>
              <a:t>2.1% in 2021</a:t>
            </a:r>
          </a:p>
          <a:p>
            <a:endParaRPr lang="en-US" sz="1400" b="1" u="sng" dirty="0">
              <a:latin typeface="Century Schoolbook"/>
              <a:cs typeface="Century School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4397" y="1441201"/>
            <a:ext cx="1582484" cy="841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u="sng" dirty="0">
                <a:solidFill>
                  <a:srgbClr val="CC6633"/>
                </a:solidFill>
                <a:latin typeface="Century Schoolbook"/>
                <a:cs typeface="Century Schoolbook"/>
              </a:rPr>
              <a:t>Core Inflation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>
                <a:solidFill>
                  <a:srgbClr val="CC6633"/>
                </a:solidFill>
                <a:latin typeface="Century Schoolbook"/>
                <a:cs typeface="Century Schoolbook"/>
              </a:rPr>
              <a:t>2.2 % in 2020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en-US" sz="1400" dirty="0">
                <a:solidFill>
                  <a:srgbClr val="CC6633"/>
                </a:solidFill>
                <a:latin typeface="Century Schoolbook"/>
                <a:cs typeface="Century Schoolbook"/>
              </a:rPr>
              <a:t>2.1 % in 2021</a:t>
            </a:r>
          </a:p>
        </p:txBody>
      </p:sp>
    </p:spTree>
    <p:extLst>
      <p:ext uri="{BB962C8B-B14F-4D97-AF65-F5344CB8AC3E}">
        <p14:creationId xmlns:p14="http://schemas.microsoft.com/office/powerpoint/2010/main" val="363258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PA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PA theme" id="{F98671D9-85E0-43EA-9BEA-6E0AD29B2FF5}" vid="{A87BA389-1FB8-4D90-BE14-B4B38DD6E3C0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uk centre" id="{BAD004C5-B452-4EC5-95DB-EA57B30BB1B9}" vid="{08435E6C-3235-4E46-B1ED-7FDDF42E797C}"/>
    </a:ext>
  </a:extLst>
</a:theme>
</file>

<file path=ppt/theme/theme5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008080"/>
      </a:lt1>
      <a:dk2>
        <a:srgbClr val="008080"/>
      </a:dk2>
      <a:lt2>
        <a:srgbClr val="004040"/>
      </a:lt2>
      <a:accent1>
        <a:srgbClr val="FFFFFF"/>
      </a:accent1>
      <a:accent2>
        <a:srgbClr val="FCFEB9"/>
      </a:accent2>
      <a:accent3>
        <a:srgbClr val="AAC0C0"/>
      </a:accent3>
      <a:accent4>
        <a:srgbClr val="000000"/>
      </a:accent4>
      <a:accent5>
        <a:srgbClr val="FFFFFF"/>
      </a:accent5>
      <a:accent6>
        <a:srgbClr val="E4E6A7"/>
      </a:accent6>
      <a:hlink>
        <a:srgbClr val="00B7A5"/>
      </a:hlink>
      <a:folHlink>
        <a:srgbClr val="618FFD"/>
      </a:folHlink>
    </a:clrScheme>
    <a:fontScheme name="Office Theme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SOPAPP_Template" id="{BE59E6F8-7F77-4953-8E52-94C77BC58A3C}" vid="{3F0E89D6-6D8B-41A3-BB11-22373837F232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10901</TotalTime>
  <Words>1718</Words>
  <Application>Microsoft Office PowerPoint</Application>
  <PresentationFormat>On-screen Show (16:9)</PresentationFormat>
  <Paragraphs>292</Paragraphs>
  <Slides>41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Arial</vt:lpstr>
      <vt:lpstr>Arial Black</vt:lpstr>
      <vt:lpstr>Ayuthaya</vt:lpstr>
      <vt:lpstr>Bangla Sangam MN</vt:lpstr>
      <vt:lpstr>Calibri</vt:lpstr>
      <vt:lpstr>Calibri Light</vt:lpstr>
      <vt:lpstr>Century Schoolbook</vt:lpstr>
      <vt:lpstr>Goudy Old Style</vt:lpstr>
      <vt:lpstr>Times New Roman</vt:lpstr>
      <vt:lpstr>Trebuchet MS</vt:lpstr>
      <vt:lpstr>Wingdings</vt:lpstr>
      <vt:lpstr>Essential</vt:lpstr>
      <vt:lpstr>Office Theme</vt:lpstr>
      <vt:lpstr>SOPA theme</vt:lpstr>
      <vt:lpstr>1_Office Theme</vt:lpstr>
      <vt:lpstr>2_Office Theme</vt:lpstr>
      <vt:lpstr>3_Office Theme</vt:lpstr>
      <vt:lpstr>4_Office Theme</vt:lpstr>
      <vt:lpstr>Worksheet</vt:lpstr>
      <vt:lpstr>US NATIONAL ECONOMIC OUTLOOK</vt:lpstr>
      <vt:lpstr>GOLDILOCK’s Economy</vt:lpstr>
      <vt:lpstr>Enjoying the Long Run ? </vt:lpstr>
      <vt:lpstr>REAL GDP GROWTH RATE</vt:lpstr>
      <vt:lpstr>OUTPUT GAP</vt:lpstr>
      <vt:lpstr>Unemployment rate</vt:lpstr>
      <vt:lpstr>WAGES</vt:lpstr>
      <vt:lpstr>LABOR FORCE Participation RATE</vt:lpstr>
      <vt:lpstr>inflation</vt:lpstr>
      <vt:lpstr>INTEREST RATES</vt:lpstr>
      <vt:lpstr>Federal debt held by public</vt:lpstr>
      <vt:lpstr>PowerPoint Presentation</vt:lpstr>
      <vt:lpstr>Conclusion</vt:lpstr>
      <vt:lpstr>Thank you</vt:lpstr>
      <vt:lpstr>SCSU Winter Institute  Minnesota Employment Trends and Outlook  </vt:lpstr>
      <vt:lpstr>It’s a Beautiful Day in The Economy</vt:lpstr>
      <vt:lpstr>Or is it? </vt:lpstr>
      <vt:lpstr>PowerPoint Presentation</vt:lpstr>
      <vt:lpstr>PowerPoint Presentation</vt:lpstr>
      <vt:lpstr>PowerPoint Presentation</vt:lpstr>
      <vt:lpstr>Demographic Trends</vt:lpstr>
      <vt:lpstr>Labor Force Trends</vt:lpstr>
      <vt:lpstr>PowerPoint Presentation</vt:lpstr>
      <vt:lpstr>PowerPoint Presentation</vt:lpstr>
      <vt:lpstr>Preparing for the Future</vt:lpstr>
      <vt:lpstr>PowerPoint Presentation</vt:lpstr>
      <vt:lpstr>For any Students That are in Attendance…</vt:lpstr>
      <vt:lpstr>“Its tough to make predictions, especially about the future”</vt:lpstr>
      <vt:lpstr>PowerPoint Presentation</vt:lpstr>
      <vt:lpstr>Thank You!</vt:lpstr>
      <vt:lpstr>PowerPoint Presentation</vt:lpstr>
      <vt:lpstr>PowerPoint Presentation</vt:lpstr>
      <vt:lpstr>7% of the economy; 75% of the gain</vt:lpstr>
      <vt:lpstr>Local stocks gained 17.2%, vs 30.4% for S&amp;P 500.</vt:lpstr>
      <vt:lpstr>Value of commercial permits up 26%, residential mostly flat</vt:lpstr>
      <vt:lpstr>Major area commercial projects, 2019</vt:lpstr>
      <vt:lpstr>One moment on monetary policy</vt:lpstr>
      <vt:lpstr>In the broader central MN area…</vt:lpstr>
      <vt:lpstr>PowerPoint Presentation</vt:lpstr>
      <vt:lpstr>The latest LEI is not positive about first half</vt:lpstr>
      <vt:lpstr>PowerPoint Presentation</vt:lpstr>
    </vt:vector>
  </TitlesOfParts>
  <Company>St. Cloud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nimantha manamperi</dc:creator>
  <cp:lastModifiedBy>Swanson, Danae M.</cp:lastModifiedBy>
  <cp:revision>142</cp:revision>
  <dcterms:created xsi:type="dcterms:W3CDTF">2017-02-16T06:15:25Z</dcterms:created>
  <dcterms:modified xsi:type="dcterms:W3CDTF">2020-02-19T22:32:41Z</dcterms:modified>
</cp:coreProperties>
</file>