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</p:sldMasterIdLst>
  <p:notesMasterIdLst>
    <p:notesMasterId r:id="rId22"/>
  </p:notesMasterIdLst>
  <p:handoutMasterIdLst>
    <p:handoutMasterId r:id="rId23"/>
  </p:handoutMasterIdLst>
  <p:sldIdLst>
    <p:sldId id="267" r:id="rId2"/>
    <p:sldId id="551" r:id="rId3"/>
    <p:sldId id="552" r:id="rId4"/>
    <p:sldId id="553" r:id="rId5"/>
    <p:sldId id="565" r:id="rId6"/>
    <p:sldId id="569" r:id="rId7"/>
    <p:sldId id="570" r:id="rId8"/>
    <p:sldId id="586" r:id="rId9"/>
    <p:sldId id="555" r:id="rId10"/>
    <p:sldId id="557" r:id="rId11"/>
    <p:sldId id="532" r:id="rId12"/>
    <p:sldId id="534" r:id="rId13"/>
    <p:sldId id="585" r:id="rId14"/>
    <p:sldId id="558" r:id="rId15"/>
    <p:sldId id="566" r:id="rId16"/>
    <p:sldId id="538" r:id="rId17"/>
    <p:sldId id="559" r:id="rId18"/>
    <p:sldId id="560" r:id="rId19"/>
    <p:sldId id="561" r:id="rId20"/>
    <p:sldId id="548" r:id="rId21"/>
  </p:sldIdLst>
  <p:sldSz cx="9144000" cy="6858000" type="screen4x3"/>
  <p:notesSz cx="9601200" cy="7315200"/>
  <p:custShowLst>
    <p:custShow name="OECD" id="0">
      <p:sldLst>
        <p:sld r:id="rId2"/>
      </p:sldLst>
    </p:custShow>
  </p:custShow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-109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-109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-109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-109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-109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Tahoma" pitchFamily="-109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Tahoma" pitchFamily="-109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Tahoma" pitchFamily="-109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Tahoma" pitchFamily="-109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CC"/>
    <a:srgbClr val="FFCCFF"/>
    <a:srgbClr val="CC6600"/>
    <a:srgbClr val="009900"/>
    <a:srgbClr val="FF3300"/>
    <a:srgbClr val="993300"/>
    <a:srgbClr val="CC0066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726"/>
    <p:restoredTop sz="94712"/>
  </p:normalViewPr>
  <p:slideViewPr>
    <p:cSldViewPr snapToGrid="0">
      <p:cViewPr varScale="1">
        <p:scale>
          <a:sx n="83" d="100"/>
          <a:sy n="83" d="100"/>
        </p:scale>
        <p:origin x="1224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9" d="100"/>
        <a:sy n="8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8.xml"/><Relationship Id="rId13" Type="http://schemas.openxmlformats.org/officeDocument/2006/relationships/slide" Target="slides/slide14.xml"/><Relationship Id="rId18" Type="http://schemas.openxmlformats.org/officeDocument/2006/relationships/slide" Target="slides/slide20.xml"/><Relationship Id="rId3" Type="http://schemas.openxmlformats.org/officeDocument/2006/relationships/slide" Target="slides/slide3.xml"/><Relationship Id="rId7" Type="http://schemas.openxmlformats.org/officeDocument/2006/relationships/slide" Target="slides/slide7.xml"/><Relationship Id="rId12" Type="http://schemas.openxmlformats.org/officeDocument/2006/relationships/slide" Target="slides/slide13.xml"/><Relationship Id="rId17" Type="http://schemas.openxmlformats.org/officeDocument/2006/relationships/slide" Target="slides/slide19.xml"/><Relationship Id="rId2" Type="http://schemas.openxmlformats.org/officeDocument/2006/relationships/slide" Target="slides/slide2.xml"/><Relationship Id="rId16" Type="http://schemas.openxmlformats.org/officeDocument/2006/relationships/slide" Target="slides/slide18.xml"/><Relationship Id="rId1" Type="http://schemas.openxmlformats.org/officeDocument/2006/relationships/slide" Target="slides/slide1.xml"/><Relationship Id="rId6" Type="http://schemas.openxmlformats.org/officeDocument/2006/relationships/slide" Target="slides/slide6.xml"/><Relationship Id="rId11" Type="http://schemas.openxmlformats.org/officeDocument/2006/relationships/slide" Target="slides/slide12.xml"/><Relationship Id="rId5" Type="http://schemas.openxmlformats.org/officeDocument/2006/relationships/slide" Target="slides/slide5.xml"/><Relationship Id="rId15" Type="http://schemas.openxmlformats.org/officeDocument/2006/relationships/slide" Target="slides/slide17.xml"/><Relationship Id="rId10" Type="http://schemas.openxmlformats.org/officeDocument/2006/relationships/slide" Target="slides/slide11.xml"/><Relationship Id="rId4" Type="http://schemas.openxmlformats.org/officeDocument/2006/relationships/slide" Target="slides/slide4.xml"/><Relationship Id="rId9" Type="http://schemas.openxmlformats.org/officeDocument/2006/relationships/slide" Target="slides/slide10.xml"/><Relationship Id="rId14" Type="http://schemas.openxmlformats.org/officeDocument/2006/relationships/slide" Target="slides/slide1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82" tIns="48391" rIns="96782" bIns="48391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>
                <a:latin typeface="Times New Roman" pitchFamily="-65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40363" y="0"/>
            <a:ext cx="416083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82" tIns="48391" rIns="96782" bIns="48391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>
                <a:latin typeface="Times New Roman" pitchFamily="-65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50075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82" tIns="48391" rIns="96782" bIns="48391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>
                <a:latin typeface="Times New Roman" pitchFamily="-65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40363" y="6950075"/>
            <a:ext cx="416083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82" tIns="48391" rIns="96782" bIns="48391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>
                <a:latin typeface="Times New Roman" pitchFamily="-65" charset="0"/>
              </a:defRPr>
            </a:lvl1pPr>
          </a:lstStyle>
          <a:p>
            <a:pPr>
              <a:defRPr/>
            </a:pPr>
            <a:fld id="{0EFD06D9-A96A-C34D-8159-694E7A4D65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2345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82" tIns="48391" rIns="96782" bIns="48391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>
                <a:latin typeface="Times New Roman" pitchFamily="-65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38775" y="0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82" tIns="48391" rIns="96782" bIns="48391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>
                <a:latin typeface="Times New Roman" pitchFamily="-65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71800" y="547688"/>
            <a:ext cx="3657600" cy="2743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0438" y="3475038"/>
            <a:ext cx="7681912" cy="329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82" tIns="48391" rIns="96782" bIns="4839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90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48488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82" tIns="48391" rIns="96782" bIns="48391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>
                <a:latin typeface="Times New Roman" pitchFamily="-65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90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82" tIns="48391" rIns="96782" bIns="48391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>
                <a:latin typeface="Times New Roman" pitchFamily="-65" charset="0"/>
              </a:defRPr>
            </a:lvl1pPr>
          </a:lstStyle>
          <a:p>
            <a:pPr>
              <a:defRPr/>
            </a:pPr>
            <a:fld id="{45B18613-D70D-C844-91E0-B10C9CA4A9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0881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ＭＳ Ｐゴシック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8E2E57-FD70-884A-8271-F787B9AF1524}" type="slidenum">
              <a:rPr lang="en-US">
                <a:latin typeface="Times New Roman" pitchFamily="-109" charset="0"/>
              </a:rPr>
              <a:pPr/>
              <a:t>1</a:t>
            </a:fld>
            <a:endParaRPr lang="en-US">
              <a:latin typeface="Times New Roman" pitchFamily="-109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CDE2E1-6E16-F04E-9816-DEEDEFBEE143}" type="slidenum">
              <a:rPr lang="en-US">
                <a:latin typeface="Times New Roman" pitchFamily="-109" charset="0"/>
              </a:rPr>
              <a:pPr/>
              <a:t>10</a:t>
            </a:fld>
            <a:endParaRPr lang="en-US">
              <a:latin typeface="Times New Roman" pitchFamily="-109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CDE2E1-6E16-F04E-9816-DEEDEFBEE143}" type="slidenum">
              <a:rPr lang="en-US">
                <a:latin typeface="Times New Roman" pitchFamily="-109" charset="0"/>
              </a:rPr>
              <a:pPr/>
              <a:t>11</a:t>
            </a:fld>
            <a:endParaRPr lang="en-US">
              <a:latin typeface="Times New Roman" pitchFamily="-109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CDE2E1-6E16-F04E-9816-DEEDEFBEE143}" type="slidenum">
              <a:rPr lang="en-US">
                <a:latin typeface="Times New Roman" pitchFamily="-109" charset="0"/>
              </a:rPr>
              <a:pPr/>
              <a:t>12</a:t>
            </a:fld>
            <a:endParaRPr lang="en-US">
              <a:latin typeface="Times New Roman" pitchFamily="-109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CDE2E1-6E16-F04E-9816-DEEDEFBEE143}" type="slidenum">
              <a:rPr lang="en-US">
                <a:latin typeface="Times New Roman" pitchFamily="-109" charset="0"/>
              </a:rPr>
              <a:pPr/>
              <a:t>13</a:t>
            </a:fld>
            <a:endParaRPr lang="en-US">
              <a:latin typeface="Times New Roman" pitchFamily="-109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332275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CDE2E1-6E16-F04E-9816-DEEDEFBEE143}" type="slidenum">
              <a:rPr lang="en-US">
                <a:latin typeface="Times New Roman" pitchFamily="-109" charset="0"/>
              </a:rPr>
              <a:pPr/>
              <a:t>14</a:t>
            </a:fld>
            <a:endParaRPr lang="en-US">
              <a:latin typeface="Times New Roman" pitchFamily="-109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CDE2E1-6E16-F04E-9816-DEEDEFBEE143}" type="slidenum">
              <a:rPr lang="en-US">
                <a:latin typeface="Times New Roman" pitchFamily="-109" charset="0"/>
              </a:rPr>
              <a:pPr/>
              <a:t>15</a:t>
            </a:fld>
            <a:endParaRPr lang="en-US">
              <a:latin typeface="Times New Roman" pitchFamily="-109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Times New Roman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FE070D-AE1D-764C-AA69-E9BEAAB8E437}" type="slidenum">
              <a:rPr lang="en-US">
                <a:latin typeface="Times New Roman" pitchFamily="-109" charset="0"/>
              </a:rPr>
              <a:pPr/>
              <a:t>16</a:t>
            </a:fld>
            <a:endParaRPr lang="en-US">
              <a:latin typeface="Times New Roman" pitchFamily="-109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0438" y="3473450"/>
            <a:ext cx="7681912" cy="3294063"/>
          </a:xfrm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CDE2E1-6E16-F04E-9816-DEEDEFBEE143}" type="slidenum">
              <a:rPr lang="en-US">
                <a:latin typeface="Times New Roman" pitchFamily="-109" charset="0"/>
              </a:rPr>
              <a:pPr/>
              <a:t>17</a:t>
            </a:fld>
            <a:endParaRPr lang="en-US">
              <a:latin typeface="Times New Roman" pitchFamily="-109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CDE2E1-6E16-F04E-9816-DEEDEFBEE143}" type="slidenum">
              <a:rPr lang="en-US">
                <a:latin typeface="Times New Roman" pitchFamily="-109" charset="0"/>
              </a:rPr>
              <a:pPr/>
              <a:t>18</a:t>
            </a:fld>
            <a:endParaRPr lang="en-US">
              <a:latin typeface="Times New Roman" pitchFamily="-109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CDE2E1-6E16-F04E-9816-DEEDEFBEE143}" type="slidenum">
              <a:rPr lang="en-US">
                <a:latin typeface="Times New Roman" pitchFamily="-109" charset="0"/>
              </a:rPr>
              <a:pPr/>
              <a:t>19</a:t>
            </a:fld>
            <a:endParaRPr lang="en-US">
              <a:latin typeface="Times New Roman" pitchFamily="-109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CDE2E1-6E16-F04E-9816-DEEDEFBEE143}" type="slidenum">
              <a:rPr lang="en-US">
                <a:latin typeface="Times New Roman" pitchFamily="-109" charset="0"/>
              </a:rPr>
              <a:pPr/>
              <a:t>2</a:t>
            </a:fld>
            <a:endParaRPr lang="en-US">
              <a:latin typeface="Times New Roman" pitchFamily="-109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CDE2E1-6E16-F04E-9816-DEEDEFBEE143}" type="slidenum">
              <a:rPr lang="en-US">
                <a:latin typeface="Times New Roman" pitchFamily="-109" charset="0"/>
              </a:rPr>
              <a:pPr/>
              <a:t>20</a:t>
            </a:fld>
            <a:endParaRPr lang="en-US">
              <a:latin typeface="Times New Roman" pitchFamily="-109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CDE2E1-6E16-F04E-9816-DEEDEFBEE143}" type="slidenum">
              <a:rPr lang="en-US">
                <a:latin typeface="Times New Roman" pitchFamily="-109" charset="0"/>
              </a:rPr>
              <a:pPr/>
              <a:t>3</a:t>
            </a:fld>
            <a:endParaRPr lang="en-US">
              <a:latin typeface="Times New Roman" pitchFamily="-109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CDE2E1-6E16-F04E-9816-DEEDEFBEE143}" type="slidenum">
              <a:rPr lang="en-US">
                <a:latin typeface="Times New Roman" pitchFamily="-109" charset="0"/>
              </a:rPr>
              <a:pPr/>
              <a:t>4</a:t>
            </a:fld>
            <a:endParaRPr lang="en-US">
              <a:latin typeface="Times New Roman" pitchFamily="-109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CDE2E1-6E16-F04E-9816-DEEDEFBEE143}" type="slidenum">
              <a:rPr lang="en-US">
                <a:latin typeface="Times New Roman" pitchFamily="-109" charset="0"/>
              </a:rPr>
              <a:pPr/>
              <a:t>5</a:t>
            </a:fld>
            <a:endParaRPr lang="en-US">
              <a:latin typeface="Times New Roman" pitchFamily="-109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CDE2E1-6E16-F04E-9816-DEEDEFBEE143}" type="slidenum">
              <a:rPr lang="en-US">
                <a:latin typeface="Times New Roman" pitchFamily="-109" charset="0"/>
              </a:rPr>
              <a:pPr/>
              <a:t>6</a:t>
            </a:fld>
            <a:endParaRPr lang="en-US">
              <a:latin typeface="Times New Roman" pitchFamily="-109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159080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CDE2E1-6E16-F04E-9816-DEEDEFBEE143}" type="slidenum">
              <a:rPr lang="en-US">
                <a:latin typeface="Times New Roman" pitchFamily="-109" charset="0"/>
              </a:rPr>
              <a:pPr/>
              <a:t>7</a:t>
            </a:fld>
            <a:endParaRPr lang="en-US">
              <a:latin typeface="Times New Roman" pitchFamily="-109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Times New Roman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037590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CDE2E1-6E16-F04E-9816-DEEDEFBEE143}" type="slidenum">
              <a:rPr lang="en-US">
                <a:latin typeface="Times New Roman" pitchFamily="-109" charset="0"/>
              </a:rPr>
              <a:pPr/>
              <a:t>8</a:t>
            </a:fld>
            <a:endParaRPr lang="en-US">
              <a:latin typeface="Times New Roman" pitchFamily="-109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Times New Roman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878773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CDE2E1-6E16-F04E-9816-DEEDEFBEE143}" type="slidenum">
              <a:rPr lang="en-US">
                <a:latin typeface="Times New Roman" pitchFamily="-109" charset="0"/>
              </a:rPr>
              <a:pPr/>
              <a:t>9</a:t>
            </a:fld>
            <a:endParaRPr lang="en-US">
              <a:latin typeface="Times New Roman" pitchFamily="-109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72049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latin typeface="Tahoma" pitchFamily="-65" charset="0"/>
                </a:endParaRPr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latin typeface="Tahoma" pitchFamily="-65" charset="0"/>
                </a:endParaRPr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latin typeface="Tahoma" pitchFamily="-65" charset="0"/>
                </a:endParaRPr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latin typeface="Tahoma" pitchFamily="-65" charset="0"/>
                </a:endParaRPr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Tahoma" pitchFamily="-65" charset="0"/>
              </a:endParaRPr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Tahoma" pitchFamily="-65" charset="0"/>
              </a:endParaRPr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Tahoma" pitchFamily="-65" charset="0"/>
              </a:endParaRPr>
            </a:p>
          </p:txBody>
        </p:sp>
      </p:grpSp>
      <p:sp>
        <p:nvSpPr>
          <p:cNvPr id="48140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8141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-65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AF13A4AF-4224-604C-9FDD-9BD3E49C58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DA4E9F-E050-7D4E-A5D1-537DD163A7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1988" y="533400"/>
            <a:ext cx="1943100" cy="55991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82688" y="533400"/>
            <a:ext cx="5676900" cy="55991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AB3859-5BEC-454C-9094-6E7AFEFEC1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25" y="533400"/>
            <a:ext cx="7343775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1182688" y="1447800"/>
            <a:ext cx="7772400" cy="468471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73B687-BB3B-394C-B3FB-565E3B4659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25" y="533400"/>
            <a:ext cx="7343775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182688" y="1447800"/>
            <a:ext cx="7772400" cy="468471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5F41BF-6579-1E47-A293-EDE7350008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AD540E-23A2-CC45-A20F-5942E24181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AEAB20-3B74-0D49-80FB-AE83CAEFAF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1447800"/>
            <a:ext cx="3810000" cy="4684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1447800"/>
            <a:ext cx="3810000" cy="4684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989F14-DEC6-9A4A-BFD0-D9C50643CD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FF1C8D-591B-1646-AB21-96C4F89C58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8F9922-FB30-734C-B490-83988E0FB8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302F80-42ED-3541-8415-4AD3E247CD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21EA03-B633-144F-A14D-AA1046C226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7572DB-B60D-8843-8961-5FA34F2F68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5"/>
          <p:cNvGrpSpPr>
            <a:grpSpLocks/>
          </p:cNvGrpSpPr>
          <p:nvPr userDrawn="1"/>
        </p:nvGrpSpPr>
        <p:grpSpPr bwMode="auto">
          <a:xfrm>
            <a:off x="185738" y="426822"/>
            <a:ext cx="1152525" cy="896937"/>
            <a:chOff x="80" y="692"/>
            <a:chExt cx="726" cy="565"/>
          </a:xfrm>
        </p:grpSpPr>
        <p:sp>
          <p:nvSpPr>
            <p:cNvPr id="47120" name="Rectangle 16"/>
            <p:cNvSpPr>
              <a:spLocks noChangeArrowheads="1"/>
            </p:cNvSpPr>
            <p:nvPr/>
          </p:nvSpPr>
          <p:spPr bwMode="ltGray">
            <a:xfrm>
              <a:off x="263" y="692"/>
              <a:ext cx="276" cy="29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1" hangingPunct="1">
                <a:defRPr/>
              </a:pPr>
              <a:endParaRPr kumimoji="1" lang="en-US" sz="2400">
                <a:latin typeface="Tahoma" pitchFamily="-65" charset="0"/>
              </a:endParaRPr>
            </a:p>
          </p:txBody>
        </p:sp>
        <p:sp>
          <p:nvSpPr>
            <p:cNvPr id="47121" name="Rectangle 17"/>
            <p:cNvSpPr>
              <a:spLocks noChangeArrowheads="1"/>
            </p:cNvSpPr>
            <p:nvPr/>
          </p:nvSpPr>
          <p:spPr bwMode="ltGray">
            <a:xfrm>
              <a:off x="504" y="692"/>
              <a:ext cx="207" cy="29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1" hangingPunct="1">
                <a:defRPr/>
              </a:pPr>
              <a:endParaRPr kumimoji="1" lang="en-US" sz="2400">
                <a:latin typeface="Tahoma" pitchFamily="-65" charset="0"/>
              </a:endParaRPr>
            </a:p>
          </p:txBody>
        </p:sp>
        <p:sp>
          <p:nvSpPr>
            <p:cNvPr id="47122" name="Rectangle 18"/>
            <p:cNvSpPr>
              <a:spLocks noChangeArrowheads="1"/>
            </p:cNvSpPr>
            <p:nvPr/>
          </p:nvSpPr>
          <p:spPr bwMode="ltGray">
            <a:xfrm>
              <a:off x="341" y="958"/>
              <a:ext cx="266" cy="29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1" hangingPunct="1">
                <a:defRPr/>
              </a:pPr>
              <a:endParaRPr kumimoji="1" lang="en-US" sz="2400">
                <a:latin typeface="Tahoma" pitchFamily="-65" charset="0"/>
              </a:endParaRPr>
            </a:p>
          </p:txBody>
        </p:sp>
        <p:sp>
          <p:nvSpPr>
            <p:cNvPr id="47123" name="Rectangle 19"/>
            <p:cNvSpPr>
              <a:spLocks noChangeArrowheads="1"/>
            </p:cNvSpPr>
            <p:nvPr/>
          </p:nvSpPr>
          <p:spPr bwMode="ltGray">
            <a:xfrm>
              <a:off x="574" y="958"/>
              <a:ext cx="232" cy="299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1" hangingPunct="1">
                <a:defRPr/>
              </a:pPr>
              <a:endParaRPr kumimoji="1" lang="en-US" sz="2400">
                <a:latin typeface="Tahoma" pitchFamily="-65" charset="0"/>
              </a:endParaRPr>
            </a:p>
          </p:txBody>
        </p:sp>
        <p:sp>
          <p:nvSpPr>
            <p:cNvPr id="47124" name="Rectangle 20"/>
            <p:cNvSpPr>
              <a:spLocks noChangeArrowheads="1"/>
            </p:cNvSpPr>
            <p:nvPr/>
          </p:nvSpPr>
          <p:spPr bwMode="ltGray">
            <a:xfrm>
              <a:off x="80" y="912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1" hangingPunct="1">
                <a:defRPr/>
              </a:pPr>
              <a:endParaRPr kumimoji="1" lang="en-US" sz="2400">
                <a:latin typeface="Tahoma" pitchFamily="-65" charset="0"/>
              </a:endParaRPr>
            </a:p>
          </p:txBody>
        </p:sp>
      </p:grpSp>
      <p:sp>
        <p:nvSpPr>
          <p:cNvPr id="47111" name="Rectangle 7"/>
          <p:cNvSpPr>
            <a:spLocks noChangeArrowheads="1"/>
          </p:cNvSpPr>
          <p:nvPr/>
        </p:nvSpPr>
        <p:spPr bwMode="gray">
          <a:xfrm>
            <a:off x="838200" y="167769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endParaRPr kumimoji="1" lang="en-US" sz="2400">
              <a:latin typeface="Tahoma" pitchFamily="-65" charset="0"/>
            </a:endParaRPr>
          </a:p>
        </p:txBody>
      </p:sp>
      <p:sp>
        <p:nvSpPr>
          <p:cNvPr id="47112" name="Rectangle 8"/>
          <p:cNvSpPr>
            <a:spLocks noChangeArrowheads="1"/>
          </p:cNvSpPr>
          <p:nvPr/>
        </p:nvSpPr>
        <p:spPr bwMode="gray">
          <a:xfrm>
            <a:off x="575982" y="95129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endParaRPr kumimoji="1" lang="en-US" sz="2400">
              <a:latin typeface="Tahoma" pitchFamily="-65" charset="0"/>
            </a:endParaRPr>
          </a:p>
        </p:txBody>
      </p:sp>
      <p:sp>
        <p:nvSpPr>
          <p:cNvPr id="1029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571625" y="150811"/>
            <a:ext cx="73437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0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35442" y="1094936"/>
            <a:ext cx="7772400" cy="5085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711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Tahoma" pitchFamily="-65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1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Tahoma" pitchFamily="-65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1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Tahoma" pitchFamily="-65" charset="0"/>
              </a:defRPr>
            </a:lvl1pPr>
          </a:lstStyle>
          <a:p>
            <a:pPr>
              <a:defRPr/>
            </a:pPr>
            <a:fld id="{85DFAA84-D831-6149-8B77-EE15E1ACF0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-65" charset="0"/>
          <a:ea typeface="ＭＳ Ｐゴシック" pitchFamily="-65" charset="-128"/>
          <a:cs typeface="ＭＳ Ｐゴシック" pitchFamily="-65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-65" charset="0"/>
          <a:ea typeface="ＭＳ Ｐゴシック" pitchFamily="-65" charset="-128"/>
          <a:cs typeface="ＭＳ Ｐゴシック" pitchFamily="-65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-65" charset="0"/>
          <a:ea typeface="ＭＳ Ｐゴシック" pitchFamily="-65" charset="-128"/>
          <a:cs typeface="ＭＳ Ｐゴシック" pitchFamily="-65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-65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-65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-65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-65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-109" charset="2"/>
        <a:buChar char="n"/>
        <a:defRPr sz="3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-109" charset="2"/>
        <a:buChar char="n"/>
        <a:defRPr sz="2800">
          <a:solidFill>
            <a:schemeClr val="tx1"/>
          </a:solidFill>
          <a:latin typeface="+mn-lt"/>
          <a:ea typeface="ＭＳ Ｐゴシック" pitchFamily="-65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-109" charset="2"/>
        <a:buChar char="n"/>
        <a:defRPr sz="2400">
          <a:solidFill>
            <a:schemeClr val="tx1"/>
          </a:solidFill>
          <a:latin typeface="+mn-lt"/>
          <a:ea typeface="ＭＳ Ｐゴシック" pitchFamily="-65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-109" charset="2"/>
        <a:buChar char="n"/>
        <a:defRPr sz="2000">
          <a:solidFill>
            <a:schemeClr val="tx1"/>
          </a:solidFill>
          <a:latin typeface="+mn-lt"/>
          <a:ea typeface="ＭＳ Ｐゴシック" pitchFamily="-65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-109" charset="2"/>
        <a:buChar char="n"/>
        <a:defRPr sz="2000">
          <a:solidFill>
            <a:schemeClr val="tx1"/>
          </a:solidFill>
          <a:latin typeface="+mn-lt"/>
          <a:ea typeface="ＭＳ Ｐゴシック" pitchFamily="-65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-65" charset="2"/>
        <a:buChar char="n"/>
        <a:defRPr sz="2000">
          <a:solidFill>
            <a:schemeClr val="tx1"/>
          </a:solidFill>
          <a:latin typeface="+mn-lt"/>
          <a:ea typeface="ＭＳ Ｐゴシック" pitchFamily="-65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-65" charset="2"/>
        <a:buChar char="n"/>
        <a:defRPr sz="2000">
          <a:solidFill>
            <a:schemeClr val="tx1"/>
          </a:solidFill>
          <a:latin typeface="+mn-lt"/>
          <a:ea typeface="ＭＳ Ｐゴシック" pitchFamily="-65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-65" charset="2"/>
        <a:buChar char="n"/>
        <a:defRPr sz="2000">
          <a:solidFill>
            <a:schemeClr val="tx1"/>
          </a:solidFill>
          <a:latin typeface="+mn-lt"/>
          <a:ea typeface="ＭＳ Ｐゴシック" pitchFamily="-65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-65" charset="2"/>
        <a:buChar char="n"/>
        <a:defRPr sz="20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95145" y="1215597"/>
            <a:ext cx="8014660" cy="1371600"/>
          </a:xfrm>
        </p:spPr>
        <p:txBody>
          <a:bodyPr/>
          <a:lstStyle/>
          <a:p>
            <a:pPr eaLnBrk="1" hangingPunct="1"/>
            <a:r>
              <a:rPr lang="en-US" sz="3200" b="1" dirty="0">
                <a:solidFill>
                  <a:srgbClr val="CC0066"/>
                </a:solidFill>
                <a:ea typeface="ＭＳ Ｐゴシック" pitchFamily="-109" charset="-128"/>
                <a:cs typeface="ＭＳ Ｐゴシック" pitchFamily="-109" charset="-128"/>
              </a:rPr>
              <a:t>Immigration Economics and Immigration Policy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58613" y="3428999"/>
            <a:ext cx="7700681" cy="2223763"/>
          </a:xfrm>
        </p:spPr>
        <p:txBody>
          <a:bodyPr/>
          <a:lstStyle/>
          <a:p>
            <a:pPr eaLnBrk="1" hangingPunct="1">
              <a:buFont typeface="Wingdings" pitchFamily="-109" charset="2"/>
              <a:buNone/>
            </a:pPr>
            <a:endParaRPr lang="en-US" sz="2400" b="1" dirty="0">
              <a:solidFill>
                <a:srgbClr val="0000CC"/>
              </a:solidFill>
              <a:ea typeface="ＭＳ Ｐゴシック" pitchFamily="-109" charset="-128"/>
              <a:cs typeface="ＭＳ Ｐゴシック" pitchFamily="-109" charset="-128"/>
            </a:endParaRPr>
          </a:p>
          <a:p>
            <a:pPr eaLnBrk="1" hangingPunct="1">
              <a:buFont typeface="Wingdings" pitchFamily="-109" charset="2"/>
              <a:buNone/>
            </a:pPr>
            <a:r>
              <a:rPr lang="en-US" sz="2400" b="1" dirty="0">
                <a:solidFill>
                  <a:srgbClr val="0000CC"/>
                </a:solidFill>
                <a:ea typeface="ＭＳ Ｐゴシック" pitchFamily="-109" charset="-128"/>
                <a:cs typeface="ＭＳ Ｐゴシック" pitchFamily="-109" charset="-128"/>
              </a:rPr>
              <a:t>George J. Borjas</a:t>
            </a:r>
          </a:p>
          <a:p>
            <a:pPr eaLnBrk="1" hangingPunct="1">
              <a:buFont typeface="Wingdings" pitchFamily="-109" charset="2"/>
              <a:buNone/>
            </a:pPr>
            <a:r>
              <a:rPr lang="en-US" sz="2400" b="1" dirty="0">
                <a:solidFill>
                  <a:srgbClr val="0000CC"/>
                </a:solidFill>
                <a:ea typeface="ＭＳ Ｐゴシック" pitchFamily="-109" charset="-128"/>
                <a:cs typeface="ＭＳ Ｐゴシック" pitchFamily="-109" charset="-128"/>
              </a:rPr>
              <a:t>February 2019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3285" y="306502"/>
            <a:ext cx="7343775" cy="586856"/>
          </a:xfrm>
        </p:spPr>
        <p:txBody>
          <a:bodyPr/>
          <a:lstStyle/>
          <a:p>
            <a:pPr eaLnBrk="1" hangingPunct="1"/>
            <a:fld id="{443E0077-E362-204E-957F-977B421BFC0B}" type="slidenum">
              <a:rPr lang="en-US" sz="2800" b="1" smtClean="0"/>
              <a:pPr eaLnBrk="1" hangingPunct="1"/>
              <a:t>10</a:t>
            </a:fld>
            <a:r>
              <a:rPr lang="en-US" sz="2800" b="1" dirty="0"/>
              <a:t>. The laws of supply and demand</a:t>
            </a:r>
            <a:endParaRPr lang="en-US" sz="2800" b="1" dirty="0"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240" y="1147519"/>
            <a:ext cx="7772400" cy="4963669"/>
          </a:xfrm>
        </p:spPr>
        <p:txBody>
          <a:bodyPr/>
          <a:lstStyle/>
          <a:p>
            <a:pPr eaLnBrk="1" hangingPunct="1"/>
            <a:r>
              <a:rPr lang="en-US" sz="2800" dirty="0"/>
              <a:t>The supply of oil goes up; the price of gas goes down.</a:t>
            </a:r>
          </a:p>
          <a:p>
            <a:pPr eaLnBrk="1" hangingPunct="1"/>
            <a:r>
              <a:rPr lang="en-US" sz="2800" dirty="0">
                <a:solidFill>
                  <a:schemeClr val="tx1">
                    <a:alpha val="30000"/>
                  </a:schemeClr>
                </a:solidFill>
              </a:rPr>
              <a:t>Paul Samuelson (1964): “After World War I, laws were passed severely limiting immigration. Only a trickle of immigrants has been admitted since then . . . By keeping labor supply down, immigration policy tends to keep wages high.” </a:t>
            </a:r>
          </a:p>
          <a:p>
            <a:pPr eaLnBrk="1" hangingPunct="1"/>
            <a:r>
              <a:rPr lang="en-US" sz="2800" dirty="0">
                <a:solidFill>
                  <a:schemeClr val="tx1">
                    <a:alpha val="30000"/>
                  </a:schemeClr>
                </a:solidFill>
              </a:rPr>
              <a:t>This inference from the laws of supply and demand is highly disputed in the immigration context.</a:t>
            </a:r>
          </a:p>
        </p:txBody>
      </p:sp>
    </p:spTree>
    <p:extLst>
      <p:ext uri="{BB962C8B-B14F-4D97-AF65-F5344CB8AC3E}">
        <p14:creationId xmlns:p14="http://schemas.microsoft.com/office/powerpoint/2010/main" val="36651879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216912" y="350289"/>
            <a:ext cx="7343775" cy="598184"/>
          </a:xfrm>
        </p:spPr>
        <p:txBody>
          <a:bodyPr/>
          <a:lstStyle/>
          <a:p>
            <a:pPr eaLnBrk="1" hangingPunct="1"/>
            <a:fld id="{443E0077-E362-204E-957F-977B421BFC0B}" type="slidenum">
              <a:rPr lang="en-US" sz="2400" b="1" smtClean="0"/>
              <a:pPr eaLnBrk="1" hangingPunct="1"/>
              <a:t>11</a:t>
            </a:fld>
            <a:r>
              <a:rPr lang="en-US" sz="2400" b="1" dirty="0"/>
              <a:t>. Supply and demand in real life</a:t>
            </a:r>
            <a:endParaRPr lang="en-US" sz="2400" b="1" dirty="0">
              <a:ea typeface="ＭＳ Ｐゴシック" pitchFamily="-109" charset="-128"/>
              <a:cs typeface="ＭＳ Ｐゴシック" pitchFamily="-109" charset="-128"/>
            </a:endParaRPr>
          </a:p>
        </p:txBody>
      </p:sp>
      <p:pic>
        <p:nvPicPr>
          <p:cNvPr id="3" name="Picture 2" descr="Figure 13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7543" y="1059173"/>
            <a:ext cx="4492942" cy="5638849"/>
          </a:xfrm>
          <a:prstGeom prst="rect">
            <a:avLst/>
          </a:prstGeom>
        </p:spPr>
      </p:pic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81429" y="1546538"/>
            <a:ext cx="3857600" cy="4873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-109" charset="2"/>
              <a:buChar char="n"/>
              <a:defRPr sz="320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-109" charset="2"/>
              <a:buChar char="n"/>
              <a:defRPr sz="28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-109" charset="2"/>
              <a:buChar char="n"/>
              <a:defRPr sz="24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-109" charset="2"/>
              <a:buChar char="n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-109" charset="2"/>
              <a:buChar char="n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-65" charset="2"/>
              <a:buChar char="n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-65" charset="2"/>
              <a:buChar char="n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-65" charset="2"/>
              <a:buChar char="n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-65" charset="2"/>
              <a:buChar char="n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9pPr>
          </a:lstStyle>
          <a:p>
            <a:r>
              <a:rPr lang="en-US" sz="2400" dirty="0"/>
              <a:t>September 2006: Immigration agents raid Crider; a chicken-processing plant in </a:t>
            </a:r>
            <a:r>
              <a:rPr lang="en-US" sz="2400" dirty="0" err="1"/>
              <a:t>Stillmoore</a:t>
            </a:r>
            <a:r>
              <a:rPr lang="en-US" sz="2400" dirty="0"/>
              <a:t>, GA.</a:t>
            </a:r>
          </a:p>
          <a:p>
            <a:r>
              <a:rPr lang="en-US" sz="2400" dirty="0"/>
              <a:t>Crider suddenly loses 75% of its 900 workers.</a:t>
            </a:r>
          </a:p>
          <a:p>
            <a:r>
              <a:rPr lang="en-US" sz="2400" dirty="0"/>
              <a:t>Samuel Johnson: ”When a man knows he is to be hanged in a fortnight, it concentrates his mind wonderfully.” 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8912238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216912" y="372182"/>
            <a:ext cx="7343775" cy="554398"/>
          </a:xfrm>
        </p:spPr>
        <p:txBody>
          <a:bodyPr/>
          <a:lstStyle/>
          <a:p>
            <a:pPr eaLnBrk="1" hangingPunct="1"/>
            <a:fld id="{443E0077-E362-204E-957F-977B421BFC0B}" type="slidenum">
              <a:rPr lang="en-US" sz="2400" b="1" smtClean="0"/>
              <a:pPr eaLnBrk="1" hangingPunct="1"/>
              <a:t>12</a:t>
            </a:fld>
            <a:r>
              <a:rPr lang="en-US" sz="2400" b="1" dirty="0"/>
              <a:t>. Supply and demand after Mariel</a:t>
            </a:r>
            <a:br>
              <a:rPr lang="en-US" sz="2400" b="1" dirty="0"/>
            </a:br>
            <a:r>
              <a:rPr lang="en-US" sz="2400" b="1" dirty="0"/>
              <a:t>(male, non-Hispanic, HS dropouts, 25-59)</a:t>
            </a:r>
            <a:endParaRPr lang="en-US" sz="2400" b="1" dirty="0">
              <a:ea typeface="ＭＳ Ｐゴシック" pitchFamily="-109" charset="-128"/>
              <a:cs typeface="ＭＳ Ｐゴシック" pitchFamily="-109" charset="-12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E27078-DFB9-9E46-A3E4-74DEB4AC80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409" y="1083911"/>
            <a:ext cx="7183181" cy="5401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829201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041389" y="357885"/>
            <a:ext cx="7614238" cy="556515"/>
          </a:xfrm>
        </p:spPr>
        <p:txBody>
          <a:bodyPr/>
          <a:lstStyle/>
          <a:p>
            <a:pPr eaLnBrk="1" hangingPunct="1"/>
            <a:fld id="{443E0077-E362-204E-957F-977B421BFC0B}" type="slidenum">
              <a:rPr lang="en-US" sz="2800" b="1" smtClean="0"/>
              <a:pPr eaLnBrk="1" hangingPunct="1"/>
              <a:t>13</a:t>
            </a:fld>
            <a:r>
              <a:rPr lang="en-US" sz="2800" b="1" dirty="0"/>
              <a:t>. Fake news, part 1</a:t>
            </a:r>
            <a:endParaRPr lang="en-US" sz="2800" b="1" dirty="0"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A97573E-3262-3C44-94ED-017753C44731}"/>
              </a:ext>
            </a:extLst>
          </p:cNvPr>
          <p:cNvSpPr txBox="1"/>
          <p:nvPr/>
        </p:nvSpPr>
        <p:spPr>
          <a:xfrm>
            <a:off x="249382" y="269124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F209F9-074D-384F-A659-E417093D68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416" y="1366300"/>
            <a:ext cx="8858128" cy="4399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497251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216912" y="295938"/>
            <a:ext cx="7343775" cy="601677"/>
          </a:xfrm>
        </p:spPr>
        <p:txBody>
          <a:bodyPr/>
          <a:lstStyle/>
          <a:p>
            <a:pPr eaLnBrk="1" hangingPunct="1"/>
            <a:fld id="{443E0077-E362-204E-957F-977B421BFC0B}" type="slidenum">
              <a:rPr lang="en-US" sz="2400" b="1" smtClean="0"/>
              <a:pPr eaLnBrk="1" hangingPunct="1"/>
              <a:t>14</a:t>
            </a:fld>
            <a:r>
              <a:rPr lang="en-US" sz="2400" b="1" dirty="0"/>
              <a:t>. Estimate of the immigration surplus</a:t>
            </a:r>
            <a:endParaRPr lang="en-US" sz="2400" b="1" dirty="0">
              <a:ea typeface="ＭＳ Ｐゴシック" pitchFamily="-109" charset="-128"/>
              <a:cs typeface="ＭＳ Ｐゴシック" pitchFamily="-109" charset="-128"/>
            </a:endParaRPr>
          </a:p>
        </p:txBody>
      </p:sp>
      <p:pic>
        <p:nvPicPr>
          <p:cNvPr id="2" name="Picture 1" descr="Screen Shot 2016-08-21 at 10.33.05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392" y="1050841"/>
            <a:ext cx="7944228" cy="4520159"/>
          </a:xfrm>
          <a:prstGeom prst="rect">
            <a:avLst/>
          </a:prstGeom>
        </p:spPr>
      </p:pic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19916" y="5669836"/>
            <a:ext cx="8459025" cy="949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-109" charset="2"/>
              <a:buChar char="n"/>
              <a:defRPr sz="320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-109" charset="2"/>
              <a:buChar char="n"/>
              <a:defRPr sz="28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-109" charset="2"/>
              <a:buChar char="n"/>
              <a:defRPr sz="24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-109" charset="2"/>
              <a:buChar char="n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-109" charset="2"/>
              <a:buChar char="n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-65" charset="2"/>
              <a:buChar char="n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-65" charset="2"/>
              <a:buChar char="n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-65" charset="2"/>
              <a:buChar char="n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-65" charset="2"/>
              <a:buChar char="n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9pPr>
          </a:lstStyle>
          <a:p>
            <a:pPr marL="0" indent="0">
              <a:buNone/>
            </a:pPr>
            <a:r>
              <a:rPr lang="en-US" sz="2000" b="1" dirty="0">
                <a:solidFill>
                  <a:srgbClr val="FF0000"/>
                </a:solidFill>
              </a:rPr>
              <a:t>Calculation of immigration surplus ignores externalities.</a:t>
            </a:r>
            <a:r>
              <a:rPr lang="en-US" sz="2000" dirty="0"/>
              <a:t> Those externalities can be beneficial or harmful.</a:t>
            </a:r>
          </a:p>
        </p:txBody>
      </p:sp>
    </p:spTree>
    <p:extLst>
      <p:ext uri="{BB962C8B-B14F-4D97-AF65-F5344CB8AC3E}">
        <p14:creationId xmlns:p14="http://schemas.microsoft.com/office/powerpoint/2010/main" val="819407092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216912" y="295938"/>
            <a:ext cx="7343775" cy="579784"/>
          </a:xfrm>
        </p:spPr>
        <p:txBody>
          <a:bodyPr/>
          <a:lstStyle/>
          <a:p>
            <a:pPr eaLnBrk="1" hangingPunct="1"/>
            <a:fld id="{443E0077-E362-204E-957F-977B421BFC0B}" type="slidenum">
              <a:rPr lang="en-US" sz="2400" b="1" smtClean="0"/>
              <a:pPr eaLnBrk="1" hangingPunct="1"/>
              <a:t>15</a:t>
            </a:fld>
            <a:r>
              <a:rPr lang="en-US" sz="2400" b="1" dirty="0"/>
              <a:t>. Fake news, part 2.</a:t>
            </a:r>
            <a:endParaRPr lang="en-US" sz="2400" b="1" dirty="0">
              <a:ea typeface="ＭＳ Ｐゴシック" pitchFamily="-109" charset="-128"/>
              <a:cs typeface="ＭＳ Ｐゴシック" pitchFamily="-109" charset="-128"/>
            </a:endParaRPr>
          </a:p>
        </p:txBody>
      </p:sp>
      <p:pic>
        <p:nvPicPr>
          <p:cNvPr id="3" name="Picture 2" descr="Screen Shot 2016-09-29 at 7.02.5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149669"/>
            <a:ext cx="6832600" cy="1204719"/>
          </a:xfrm>
          <a:prstGeom prst="rect">
            <a:avLst/>
          </a:prstGeom>
        </p:spPr>
      </p:pic>
      <p:pic>
        <p:nvPicPr>
          <p:cNvPr id="4" name="Picture 3" descr="Screen Shot 2016-09-29 at 7.04.45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2477816"/>
            <a:ext cx="7810500" cy="1082543"/>
          </a:xfrm>
          <a:prstGeom prst="rect">
            <a:avLst/>
          </a:prstGeom>
        </p:spPr>
      </p:pic>
      <p:pic>
        <p:nvPicPr>
          <p:cNvPr id="2" name="Picture 1" descr="Screen Shot 2016-10-16 at 9.53.00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42" y="3798127"/>
            <a:ext cx="8420100" cy="256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241492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1384485" y="320808"/>
            <a:ext cx="7239000" cy="600869"/>
          </a:xfrm>
        </p:spPr>
        <p:txBody>
          <a:bodyPr/>
          <a:lstStyle/>
          <a:p>
            <a:fld id="{443E0077-E362-204E-957F-977B421BFC0B}" type="slidenum">
              <a:rPr lang="en-US" sz="2400" b="1" smtClean="0"/>
              <a:pPr/>
              <a:t>16</a:t>
            </a:fld>
            <a:r>
              <a:rPr lang="en-US" sz="2400" b="1" dirty="0"/>
              <a:t>. Fake news, part 3</a:t>
            </a:r>
            <a:endParaRPr lang="en-US" sz="2400" dirty="0"/>
          </a:p>
        </p:txBody>
      </p:sp>
      <p:pic>
        <p:nvPicPr>
          <p:cNvPr id="3" name="Picture 2" descr="Screen Shot 2016-08-21 at 10.34.41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21" y="1061842"/>
            <a:ext cx="8453117" cy="4787225"/>
          </a:xfrm>
          <a:prstGeom prst="rect">
            <a:avLst/>
          </a:prstGeom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035736" y="5789771"/>
            <a:ext cx="7324493" cy="851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-109" charset="2"/>
              <a:buChar char="n"/>
              <a:defRPr sz="320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-109" charset="2"/>
              <a:buChar char="n"/>
              <a:defRPr sz="28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-109" charset="2"/>
              <a:buChar char="n"/>
              <a:defRPr sz="24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-109" charset="2"/>
              <a:buChar char="n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-109" charset="2"/>
              <a:buChar char="n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-65" charset="2"/>
              <a:buChar char="n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-65" charset="2"/>
              <a:buChar char="n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-65" charset="2"/>
              <a:buChar char="n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-65" charset="2"/>
              <a:buChar char="n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9pPr>
          </a:lstStyle>
          <a:p>
            <a:pPr marL="0" indent="0">
              <a:buNone/>
            </a:pPr>
            <a:r>
              <a:rPr lang="en-US" sz="2000" dirty="0"/>
              <a:t>Curtain #1: Households</a:t>
            </a:r>
          </a:p>
          <a:p>
            <a:pPr marL="0" indent="0">
              <a:buNone/>
            </a:pPr>
            <a:r>
              <a:rPr lang="en-US" sz="2000" dirty="0"/>
              <a:t>Curtain #2: Persons</a:t>
            </a:r>
          </a:p>
        </p:txBody>
      </p:sp>
    </p:spTree>
    <p:extLst>
      <p:ext uri="{BB962C8B-B14F-4D97-AF65-F5344CB8AC3E}">
        <p14:creationId xmlns:p14="http://schemas.microsoft.com/office/powerpoint/2010/main" val="3834026384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3285" y="306502"/>
            <a:ext cx="7343775" cy="586856"/>
          </a:xfrm>
        </p:spPr>
        <p:txBody>
          <a:bodyPr/>
          <a:lstStyle/>
          <a:p>
            <a:pPr eaLnBrk="1" hangingPunct="1"/>
            <a:fld id="{443E0077-E362-204E-957F-977B421BFC0B}" type="slidenum">
              <a:rPr lang="en-US" sz="2800" b="1" smtClean="0"/>
              <a:pPr eaLnBrk="1" hangingPunct="1"/>
              <a:t>17</a:t>
            </a:fld>
            <a:r>
              <a:rPr lang="en-US" sz="2800" b="1" dirty="0"/>
              <a:t>. Fiscal impact in the short run</a:t>
            </a:r>
            <a:endParaRPr lang="en-US" sz="2800" b="1" dirty="0"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8043" y="1147519"/>
            <a:ext cx="8095214" cy="5227839"/>
          </a:xfrm>
        </p:spPr>
        <p:txBody>
          <a:bodyPr/>
          <a:lstStyle/>
          <a:p>
            <a:pPr eaLnBrk="1" hangingPunct="1"/>
            <a:r>
              <a:rPr lang="en-US" sz="2800" dirty="0"/>
              <a:t>National Academy of Sciences, 2016: State and local expenditures on immigrants exceed taxes paid by immigrants by about $57 billion annually.</a:t>
            </a:r>
          </a:p>
          <a:p>
            <a:pPr eaLnBrk="1" hangingPunct="1"/>
            <a:r>
              <a:rPr lang="en-US" sz="2800" dirty="0">
                <a:solidFill>
                  <a:schemeClr val="tx1">
                    <a:alpha val="30000"/>
                  </a:schemeClr>
                </a:solidFill>
              </a:rPr>
              <a:t>If we add in the federal government, the burden can increase substantially, perhaps up to $299 billion.</a:t>
            </a:r>
          </a:p>
          <a:p>
            <a:pPr eaLnBrk="1" hangingPunct="1"/>
            <a:r>
              <a:rPr lang="en-US" sz="2800" dirty="0">
                <a:solidFill>
                  <a:schemeClr val="tx1">
                    <a:alpha val="30000"/>
                  </a:schemeClr>
                </a:solidFill>
              </a:rPr>
              <a:t>But short-run calculation misses a lot of the benefits (e.g., natives are getting older, and immigrants can help fund the liabilities).</a:t>
            </a:r>
          </a:p>
        </p:txBody>
      </p:sp>
    </p:spTree>
    <p:extLst>
      <p:ext uri="{BB962C8B-B14F-4D97-AF65-F5344CB8AC3E}">
        <p14:creationId xmlns:p14="http://schemas.microsoft.com/office/powerpoint/2010/main" val="7968845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278861" y="326912"/>
            <a:ext cx="7343775" cy="548810"/>
          </a:xfrm>
        </p:spPr>
        <p:txBody>
          <a:bodyPr/>
          <a:lstStyle/>
          <a:p>
            <a:pPr eaLnBrk="1" hangingPunct="1"/>
            <a:fld id="{443E0077-E362-204E-957F-977B421BFC0B}" type="slidenum">
              <a:rPr lang="en-US" sz="2800" b="1" smtClean="0"/>
              <a:pPr eaLnBrk="1" hangingPunct="1"/>
              <a:t>18</a:t>
            </a:fld>
            <a:r>
              <a:rPr lang="en-US" sz="2800" b="1" dirty="0"/>
              <a:t>. Fiscal impact in the long run</a:t>
            </a:r>
            <a:endParaRPr lang="en-US" sz="2800" b="1" dirty="0">
              <a:ea typeface="ＭＳ Ｐゴシック" pitchFamily="-109" charset="-128"/>
              <a:cs typeface="ＭＳ Ｐゴシック" pitchFamily="-109" charset="-128"/>
            </a:endParaRPr>
          </a:p>
        </p:txBody>
      </p:sp>
      <p:pic>
        <p:nvPicPr>
          <p:cNvPr id="2" name="Picture 1" descr="Screen Shot 2016-08-21 at 9.10.00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797" y="1012656"/>
            <a:ext cx="6901970" cy="572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507993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3285" y="306502"/>
            <a:ext cx="7343775" cy="586856"/>
          </a:xfrm>
        </p:spPr>
        <p:txBody>
          <a:bodyPr/>
          <a:lstStyle/>
          <a:p>
            <a:pPr eaLnBrk="1" hangingPunct="1"/>
            <a:fld id="{443E0077-E362-204E-957F-977B421BFC0B}" type="slidenum">
              <a:rPr lang="en-US" sz="2800" b="1" smtClean="0"/>
              <a:pPr eaLnBrk="1" hangingPunct="1"/>
              <a:t>19</a:t>
            </a:fld>
            <a:r>
              <a:rPr lang="en-US" sz="2800" b="1" dirty="0"/>
              <a:t>. And in the end...</a:t>
            </a:r>
            <a:endParaRPr lang="en-US" sz="2800" b="1" dirty="0"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240" y="1147519"/>
            <a:ext cx="7772400" cy="4963669"/>
          </a:xfrm>
        </p:spPr>
        <p:txBody>
          <a:bodyPr/>
          <a:lstStyle/>
          <a:p>
            <a:pPr eaLnBrk="1" hangingPunct="1"/>
            <a:r>
              <a:rPr lang="en-US" sz="2800" dirty="0"/>
              <a:t>The most credible estimate of the immigration surplus is about $50 billion annually. Most credible estimates of the fiscal burden are at least $50 billion. Put bluntly, immigration is </a:t>
            </a:r>
            <a:r>
              <a:rPr lang="en-US" sz="2800" b="1" dirty="0"/>
              <a:t>at best </a:t>
            </a:r>
            <a:r>
              <a:rPr lang="en-US" sz="2800" dirty="0"/>
              <a:t>a net wash.</a:t>
            </a:r>
          </a:p>
          <a:p>
            <a:pPr eaLnBrk="1" hangingPunct="1"/>
            <a:r>
              <a:rPr lang="en-US" sz="2800" dirty="0">
                <a:solidFill>
                  <a:schemeClr val="tx1">
                    <a:alpha val="30000"/>
                  </a:schemeClr>
                </a:solidFill>
              </a:rPr>
              <a:t>But there are winners and losers; and the losers compensate the winners to the tune of half-a-trillion dollars annually.</a:t>
            </a:r>
          </a:p>
          <a:p>
            <a:pPr eaLnBrk="1" hangingPunct="1"/>
            <a:r>
              <a:rPr lang="en-US" sz="2800" dirty="0">
                <a:solidFill>
                  <a:schemeClr val="tx1">
                    <a:alpha val="30000"/>
                  </a:schemeClr>
                </a:solidFill>
              </a:rPr>
              <a:t>This helps to explain who is on which side of the immigration wars.</a:t>
            </a:r>
          </a:p>
        </p:txBody>
      </p:sp>
    </p:spTree>
    <p:extLst>
      <p:ext uri="{BB962C8B-B14F-4D97-AF65-F5344CB8AC3E}">
        <p14:creationId xmlns:p14="http://schemas.microsoft.com/office/powerpoint/2010/main" val="38653112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3285" y="306502"/>
            <a:ext cx="7343775" cy="586856"/>
          </a:xfrm>
        </p:spPr>
        <p:txBody>
          <a:bodyPr/>
          <a:lstStyle/>
          <a:p>
            <a:pPr eaLnBrk="1" hangingPunct="1"/>
            <a:fld id="{443E0077-E362-204E-957F-977B421BFC0B}" type="slidenum">
              <a:rPr lang="en-US" sz="2800" b="1" smtClean="0"/>
              <a:pPr eaLnBrk="1" hangingPunct="1"/>
              <a:t>2</a:t>
            </a:fld>
            <a:r>
              <a:rPr lang="en-US" sz="2800" b="1" dirty="0"/>
              <a:t>. The “economistic” perspective</a:t>
            </a:r>
            <a:endParaRPr lang="en-US" sz="2800" b="1" dirty="0"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240" y="1147519"/>
            <a:ext cx="7772400" cy="4963669"/>
          </a:xfrm>
        </p:spPr>
        <p:txBody>
          <a:bodyPr/>
          <a:lstStyle/>
          <a:p>
            <a:pPr eaLnBrk="1" hangingPunct="1"/>
            <a:r>
              <a:rPr lang="en-US" sz="2400" dirty="0"/>
              <a:t>Immigration is like trade.</a:t>
            </a:r>
          </a:p>
          <a:p>
            <a:pPr eaLnBrk="1" hangingPunct="1"/>
            <a:r>
              <a:rPr lang="en-US" sz="2400" dirty="0">
                <a:solidFill>
                  <a:schemeClr val="tx1">
                    <a:alpha val="30000"/>
                  </a:schemeClr>
                </a:solidFill>
              </a:rPr>
              <a:t>Importing a widget is equivalent to importing a few skilled workers to do the design, and a few more low-skill workers to do the manufacturing. Immigration simply allows the production to be done domestically.</a:t>
            </a:r>
          </a:p>
          <a:p>
            <a:pPr eaLnBrk="1" hangingPunct="1"/>
            <a:r>
              <a:rPr lang="en-US" sz="2400" dirty="0">
                <a:solidFill>
                  <a:schemeClr val="tx1">
                    <a:alpha val="30000"/>
                  </a:schemeClr>
                </a:solidFill>
              </a:rPr>
              <a:t>All the costs and benefits come from the immigrants’ time on the assemb</a:t>
            </a:r>
            <a:r>
              <a:rPr lang="en-US" sz="2400" dirty="0">
                <a:solidFill>
                  <a:schemeClr val="tx1">
                    <a:alpha val="25000"/>
                  </a:schemeClr>
                </a:solidFill>
              </a:rPr>
              <a:t>ly line.</a:t>
            </a:r>
          </a:p>
          <a:p>
            <a:pPr eaLnBrk="1" hangingPunct="1"/>
            <a:r>
              <a:rPr lang="en-US" sz="2400" dirty="0">
                <a:solidFill>
                  <a:schemeClr val="tx1">
                    <a:alpha val="25000"/>
                  </a:schemeClr>
                </a:solidFill>
              </a:rPr>
              <a:t>Immigrants have no other effects on the receiving country’s political, social, cultural, and economic infrastructure.</a:t>
            </a:r>
          </a:p>
          <a:p>
            <a:pPr eaLnBrk="1" hangingPunct="1"/>
            <a:r>
              <a:rPr lang="en-US" sz="2400" dirty="0">
                <a:solidFill>
                  <a:schemeClr val="tx1">
                    <a:alpha val="25000"/>
                  </a:schemeClr>
                </a:solidFill>
              </a:rPr>
              <a:t>We’ve all been taught: “Trade is good.” Therefore, immigration is good.</a:t>
            </a:r>
          </a:p>
          <a:p>
            <a:pPr eaLnBrk="1" hangingPunct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923455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" dur="5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278861" y="326912"/>
            <a:ext cx="7343775" cy="592596"/>
          </a:xfrm>
        </p:spPr>
        <p:txBody>
          <a:bodyPr/>
          <a:lstStyle/>
          <a:p>
            <a:pPr eaLnBrk="1" hangingPunct="1"/>
            <a:fld id="{443E0077-E362-204E-957F-977B421BFC0B}" type="slidenum">
              <a:rPr lang="en-US" sz="2800" b="1" smtClean="0"/>
              <a:pPr eaLnBrk="1" hangingPunct="1"/>
              <a:t>20</a:t>
            </a:fld>
            <a:r>
              <a:rPr lang="en-US" sz="2800" b="1" dirty="0"/>
              <a:t>. Who are </a:t>
            </a:r>
            <a:r>
              <a:rPr lang="en-US" sz="2800" b="1" i="1" dirty="0"/>
              <a:t>you</a:t>
            </a:r>
            <a:r>
              <a:rPr lang="en-US" sz="2800" b="1" dirty="0"/>
              <a:t> rooting for?</a:t>
            </a:r>
            <a:endParaRPr lang="en-US" sz="2800" b="1" dirty="0"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2668" y="1204117"/>
            <a:ext cx="8248521" cy="5025615"/>
          </a:xfrm>
        </p:spPr>
        <p:txBody>
          <a:bodyPr/>
          <a:lstStyle/>
          <a:p>
            <a:r>
              <a:rPr lang="en-US" sz="3600" dirty="0"/>
              <a:t>The adoption of </a:t>
            </a:r>
            <a:r>
              <a:rPr lang="en-US" sz="3600" i="1" dirty="0"/>
              <a:t>any </a:t>
            </a:r>
            <a:r>
              <a:rPr lang="en-US" sz="3600" dirty="0"/>
              <a:t>immigration policy implicitly makes a statement not only about how much we care about immigrants as compared to natives, but also about how much we care about </a:t>
            </a:r>
            <a:r>
              <a:rPr lang="en-US" sz="3600" i="1" dirty="0"/>
              <a:t>this </a:t>
            </a:r>
            <a:r>
              <a:rPr lang="en-US" sz="3600" dirty="0"/>
              <a:t>particular group of natives versus </a:t>
            </a:r>
            <a:r>
              <a:rPr lang="en-US" sz="3600" i="1" dirty="0"/>
              <a:t>that </a:t>
            </a:r>
            <a:r>
              <a:rPr lang="en-US" sz="3600" dirty="0"/>
              <a:t>particular group of natives.</a:t>
            </a:r>
          </a:p>
          <a:p>
            <a:pPr marL="0" indent="0">
              <a:buNone/>
            </a:pP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784196713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3284" y="204634"/>
            <a:ext cx="7343775" cy="762000"/>
          </a:xfrm>
        </p:spPr>
        <p:txBody>
          <a:bodyPr/>
          <a:lstStyle/>
          <a:p>
            <a:pPr eaLnBrk="1" hangingPunct="1"/>
            <a:fld id="{443E0077-E362-204E-957F-977B421BFC0B}" type="slidenum">
              <a:rPr lang="en-US" sz="2800" b="1" smtClean="0"/>
              <a:pPr eaLnBrk="1" hangingPunct="1"/>
              <a:t>3</a:t>
            </a:fld>
            <a:r>
              <a:rPr lang="en-US" sz="2800" b="1" dirty="0"/>
              <a:t>. A more realistic perspective</a:t>
            </a:r>
            <a:endParaRPr lang="en-US" sz="2800" b="1" dirty="0"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0450" y="1256985"/>
            <a:ext cx="7772400" cy="4963669"/>
          </a:xfrm>
        </p:spPr>
        <p:txBody>
          <a:bodyPr/>
          <a:lstStyle/>
          <a:p>
            <a:pPr eaLnBrk="1" hangingPunct="1"/>
            <a:r>
              <a:rPr lang="en-US" sz="2400" dirty="0"/>
              <a:t>Max Frisch on guest workers entering Europe in the 1950s and 1960s:</a:t>
            </a:r>
          </a:p>
          <a:p>
            <a:pPr eaLnBrk="1" hangingPunct="1"/>
            <a:r>
              <a:rPr lang="en-US" sz="2400" b="1" dirty="0"/>
              <a:t>“We wanted workers, but we got people instead.”</a:t>
            </a:r>
          </a:p>
          <a:p>
            <a:pPr eaLnBrk="1" hangingPunct="1"/>
            <a:r>
              <a:rPr lang="en-US" sz="2400" dirty="0">
                <a:solidFill>
                  <a:schemeClr val="tx1">
                    <a:alpha val="30000"/>
                  </a:schemeClr>
                </a:solidFill>
              </a:rPr>
              <a:t>Calculating the impact of immigration requires taking into account that immigrants act in particular ways because some actions are more beneficial than others. </a:t>
            </a:r>
          </a:p>
          <a:p>
            <a:pPr eaLnBrk="1" hangingPunct="1"/>
            <a:r>
              <a:rPr lang="en-US" sz="2400" dirty="0">
                <a:solidFill>
                  <a:schemeClr val="tx1">
                    <a:alpha val="30000"/>
                  </a:schemeClr>
                </a:solidFill>
              </a:rPr>
              <a:t>Those decisions have repercussions and unintended consequences that can magnify or shrink the beneficial impact of immigration that comes from their contribution to widget production.</a:t>
            </a:r>
          </a:p>
          <a:p>
            <a:pPr eaLnBrk="1" hangingPunct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932428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041389" y="350289"/>
            <a:ext cx="7343775" cy="528772"/>
          </a:xfrm>
        </p:spPr>
        <p:txBody>
          <a:bodyPr/>
          <a:lstStyle/>
          <a:p>
            <a:pPr eaLnBrk="1" hangingPunct="1"/>
            <a:fld id="{443E0077-E362-204E-957F-977B421BFC0B}" type="slidenum">
              <a:rPr lang="en-US" sz="2800" b="1" smtClean="0"/>
              <a:pPr eaLnBrk="1" hangingPunct="1"/>
              <a:t>4</a:t>
            </a:fld>
            <a:r>
              <a:rPr lang="en-US" sz="2800" b="1" dirty="0"/>
              <a:t>. Those choices include</a:t>
            </a:r>
            <a:r>
              <a:rPr lang="is-IS" sz="2800" b="1" dirty="0"/>
              <a:t>…</a:t>
            </a:r>
            <a:endParaRPr lang="en-US" sz="2800" b="1" dirty="0"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240" y="1235091"/>
            <a:ext cx="7772400" cy="4963669"/>
          </a:xfrm>
        </p:spPr>
        <p:txBody>
          <a:bodyPr/>
          <a:lstStyle/>
          <a:p>
            <a:pPr eaLnBrk="1" hangingPunct="1"/>
            <a:r>
              <a:rPr lang="en-US" sz="2600" dirty="0"/>
              <a:t>People choose to migrate. As Obi-Wan Kenobi might say: “Those weren’t the people we were looking for.”</a:t>
            </a:r>
          </a:p>
          <a:p>
            <a:pPr eaLnBrk="1" hangingPunct="1"/>
            <a:r>
              <a:rPr lang="en-US" sz="2600" dirty="0">
                <a:solidFill>
                  <a:schemeClr val="tx1">
                    <a:alpha val="30000"/>
                  </a:schemeClr>
                </a:solidFill>
              </a:rPr>
              <a:t>Immigrants choose whether or not to assimilate.</a:t>
            </a:r>
          </a:p>
          <a:p>
            <a:pPr eaLnBrk="1" hangingPunct="1"/>
            <a:r>
              <a:rPr lang="en-US" sz="2600" dirty="0">
                <a:solidFill>
                  <a:schemeClr val="tx1">
                    <a:alpha val="30000"/>
                  </a:schemeClr>
                </a:solidFill>
              </a:rPr>
              <a:t>Immigrants wear ethnic labels, and ethnicity can have a long-term social and cultural impact.</a:t>
            </a:r>
          </a:p>
          <a:p>
            <a:pPr eaLnBrk="1" hangingPunct="1"/>
            <a:r>
              <a:rPr lang="en-US" sz="2600" dirty="0">
                <a:solidFill>
                  <a:schemeClr val="tx1">
                    <a:alpha val="30000"/>
                  </a:schemeClr>
                </a:solidFill>
              </a:rPr>
              <a:t>Immigrants have lives outside the factory gates, and there’s an important interaction between immigration and the welfare state.</a:t>
            </a:r>
          </a:p>
        </p:txBody>
      </p:sp>
    </p:spTree>
    <p:extLst>
      <p:ext uri="{BB962C8B-B14F-4D97-AF65-F5344CB8AC3E}">
        <p14:creationId xmlns:p14="http://schemas.microsoft.com/office/powerpoint/2010/main" val="33664540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041389" y="350289"/>
            <a:ext cx="7343775" cy="528772"/>
          </a:xfrm>
        </p:spPr>
        <p:txBody>
          <a:bodyPr/>
          <a:lstStyle/>
          <a:p>
            <a:pPr eaLnBrk="1" hangingPunct="1"/>
            <a:fld id="{443E0077-E362-204E-957F-977B421BFC0B}" type="slidenum">
              <a:rPr lang="en-US" sz="2800" b="1" smtClean="0"/>
              <a:pPr eaLnBrk="1" hangingPunct="1"/>
              <a:t>5</a:t>
            </a:fld>
            <a:r>
              <a:rPr lang="en-US" sz="2800" b="1" dirty="0"/>
              <a:t>. The narrative</a:t>
            </a:r>
            <a:endParaRPr lang="en-US" sz="2800" b="1" dirty="0"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7118" y="1222263"/>
            <a:ext cx="8019522" cy="5358338"/>
          </a:xfrm>
        </p:spPr>
        <p:txBody>
          <a:bodyPr/>
          <a:lstStyle/>
          <a:p>
            <a:pPr eaLnBrk="1" hangingPunct="1"/>
            <a:r>
              <a:rPr lang="en-US" sz="2400" dirty="0"/>
              <a:t>Paul Collier in </a:t>
            </a:r>
            <a:r>
              <a:rPr lang="en-US" sz="2400" i="1" dirty="0"/>
              <a:t>Exodus: How Migration is Changing our World:</a:t>
            </a:r>
          </a:p>
          <a:p>
            <a:pPr lvl="1" eaLnBrk="1" hangingPunct="1"/>
            <a:r>
              <a:rPr lang="en-US" sz="2400" dirty="0"/>
              <a:t>“A rabid collection of xenophobes and racists</a:t>
            </a:r>
            <a:r>
              <a:rPr lang="mr-IN" sz="2400" dirty="0"/>
              <a:t>…</a:t>
            </a:r>
            <a:r>
              <a:rPr lang="en-US" sz="2400" dirty="0"/>
              <a:t>lose no opportunity to argue that migration is bad for indigenous populations. Understandably, this has triggered a reaction: desperate not to give succor to these groups, </a:t>
            </a:r>
            <a:r>
              <a:rPr lang="en-US" sz="2400" b="1" dirty="0">
                <a:solidFill>
                  <a:srgbClr val="FF0000"/>
                </a:solidFill>
              </a:rPr>
              <a:t>social scientists have strained every muscle to show that migration is good for everyone.</a:t>
            </a:r>
            <a:r>
              <a:rPr lang="en-US" sz="2400" dirty="0"/>
              <a:t>”</a:t>
            </a:r>
          </a:p>
          <a:p>
            <a:pPr eaLnBrk="1" hangingPunct="1"/>
            <a:r>
              <a:rPr lang="en-US" sz="2400" dirty="0">
                <a:solidFill>
                  <a:schemeClr val="tx1">
                    <a:alpha val="30000"/>
                  </a:schemeClr>
                </a:solidFill>
              </a:rPr>
              <a:t>And how do social “scientists” do this? By:</a:t>
            </a:r>
          </a:p>
          <a:p>
            <a:pPr marL="857250" lvl="1" indent="-457200" eaLnBrk="1" hangingPunct="1">
              <a:buFont typeface="+mj-lt"/>
              <a:buAutoNum type="arabicPeriod"/>
            </a:pPr>
            <a:r>
              <a:rPr lang="en-US" sz="2400" dirty="0">
                <a:solidFill>
                  <a:schemeClr val="tx1">
                    <a:alpha val="30000"/>
                  </a:schemeClr>
                </a:solidFill>
              </a:rPr>
              <a:t>Ignoring distinction between workers and people.</a:t>
            </a:r>
          </a:p>
          <a:p>
            <a:pPr marL="857250" lvl="1" indent="-457200" eaLnBrk="1" hangingPunct="1">
              <a:buFont typeface="+mj-lt"/>
              <a:buAutoNum type="arabicPeriod"/>
            </a:pPr>
            <a:r>
              <a:rPr lang="en-US" sz="2400" dirty="0">
                <a:solidFill>
                  <a:schemeClr val="tx1">
                    <a:alpha val="30000"/>
                  </a:schemeClr>
                </a:solidFill>
              </a:rPr>
              <a:t>Making assumptions.</a:t>
            </a:r>
          </a:p>
          <a:p>
            <a:pPr marL="857250" lvl="1" indent="-457200" eaLnBrk="1" hangingPunct="1">
              <a:buFont typeface="+mj-lt"/>
              <a:buAutoNum type="arabicPeriod"/>
            </a:pPr>
            <a:r>
              <a:rPr lang="en-US" sz="2400" dirty="0">
                <a:solidFill>
                  <a:schemeClr val="tx1">
                    <a:alpha val="30000"/>
                  </a:schemeClr>
                </a:solidFill>
              </a:rPr>
              <a:t>Overlooking inconvenient facts.</a:t>
            </a:r>
          </a:p>
        </p:txBody>
      </p:sp>
    </p:spTree>
    <p:extLst>
      <p:ext uri="{BB962C8B-B14F-4D97-AF65-F5344CB8AC3E}">
        <p14:creationId xmlns:p14="http://schemas.microsoft.com/office/powerpoint/2010/main" val="22757806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041389" y="350289"/>
            <a:ext cx="7343775" cy="528772"/>
          </a:xfrm>
        </p:spPr>
        <p:txBody>
          <a:bodyPr/>
          <a:lstStyle/>
          <a:p>
            <a:pPr eaLnBrk="1" hangingPunct="1"/>
            <a:fld id="{443E0077-E362-204E-957F-977B421BFC0B}" type="slidenum">
              <a:rPr lang="en-US" sz="2800" b="1" smtClean="0"/>
              <a:pPr eaLnBrk="1" hangingPunct="1"/>
              <a:t>6</a:t>
            </a:fld>
            <a:r>
              <a:rPr lang="en-US" sz="2800" b="1" dirty="0"/>
              <a:t>. Examples of narrative building</a:t>
            </a:r>
            <a:endParaRPr lang="en-US" sz="2800" b="1" dirty="0"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7118" y="1222263"/>
            <a:ext cx="8019522" cy="5358338"/>
          </a:xfrm>
        </p:spPr>
        <p:txBody>
          <a:bodyPr/>
          <a:lstStyle/>
          <a:p>
            <a:pPr eaLnBrk="1" hangingPunct="1"/>
            <a:r>
              <a:rPr lang="en-US" sz="2800" dirty="0"/>
              <a:t>“Open borders will solve the world’s poverty problem once and for all.”</a:t>
            </a:r>
          </a:p>
          <a:p>
            <a:pPr eaLnBrk="1" hangingPunct="1"/>
            <a:r>
              <a:rPr lang="en-US" sz="2800" dirty="0"/>
              <a:t>”Immigrants have a small impact on the labor market opportunities of native workers.”</a:t>
            </a:r>
          </a:p>
          <a:p>
            <a:pPr eaLnBrk="1" hangingPunct="1"/>
            <a:r>
              <a:rPr lang="en-US" sz="2800" dirty="0"/>
              <a:t>“Immigrants create huge benefits for the nation’s economy.”</a:t>
            </a:r>
          </a:p>
          <a:p>
            <a:pPr eaLnBrk="1" hangingPunct="1"/>
            <a:r>
              <a:rPr lang="en-US" sz="2800" dirty="0"/>
              <a:t>“The fiscal impact of immigration, obtained by comparing the taxes they pay with the services they receive, is trivial. And may even be beneficial.”</a:t>
            </a:r>
            <a:endParaRPr lang="en-US" sz="2800" dirty="0">
              <a:solidFill>
                <a:schemeClr val="tx1">
                  <a:alpha val="3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114618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041389" y="350289"/>
            <a:ext cx="7343775" cy="528772"/>
          </a:xfrm>
        </p:spPr>
        <p:txBody>
          <a:bodyPr/>
          <a:lstStyle/>
          <a:p>
            <a:pPr eaLnBrk="1" hangingPunct="1"/>
            <a:fld id="{443E0077-E362-204E-957F-977B421BFC0B}" type="slidenum">
              <a:rPr lang="en-US" sz="2800" b="1" smtClean="0"/>
              <a:pPr eaLnBrk="1" hangingPunct="1"/>
              <a:t>7</a:t>
            </a:fld>
            <a:r>
              <a:rPr lang="en-US" sz="2800" b="1" dirty="0"/>
              <a:t>. Imagine there’s no countries…</a:t>
            </a:r>
            <a:endParaRPr lang="en-US" sz="2800" b="1" dirty="0">
              <a:ea typeface="ＭＳ Ｐゴシック" pitchFamily="-109" charset="-128"/>
              <a:cs typeface="ＭＳ Ｐゴシック" pitchFamily="-109" charset="-128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F0233D8-BB41-B545-BCF2-3DDBA855AA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3609223"/>
              </p:ext>
            </p:extLst>
          </p:nvPr>
        </p:nvGraphicFramePr>
        <p:xfrm>
          <a:off x="548640" y="1244600"/>
          <a:ext cx="8122920" cy="52324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71160">
                  <a:extLst>
                    <a:ext uri="{9D8B030D-6E8A-4147-A177-3AD203B41FA5}">
                      <a16:colId xmlns:a16="http://schemas.microsoft.com/office/drawing/2014/main" val="364135025"/>
                    </a:ext>
                  </a:extLst>
                </a:gridCol>
                <a:gridCol w="2651760">
                  <a:extLst>
                    <a:ext uri="{9D8B030D-6E8A-4147-A177-3AD203B41FA5}">
                      <a16:colId xmlns:a16="http://schemas.microsoft.com/office/drawing/2014/main" val="107196402"/>
                    </a:ext>
                  </a:extLst>
                </a:gridCol>
              </a:tblGrid>
              <a:tr h="745067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aseline="0" dirty="0">
                          <a:solidFill>
                            <a:schemeClr val="tx1"/>
                          </a:solidFill>
                        </a:rPr>
                        <a:t>The impact of open borders, 2013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7468858"/>
                  </a:ext>
                </a:extLst>
              </a:tr>
              <a:tr h="745067">
                <a:tc>
                  <a:txBody>
                    <a:bodyPr/>
                    <a:lstStyle/>
                    <a:p>
                      <a:r>
                        <a:rPr lang="en-US" sz="2200" dirty="0"/>
                        <a:t>Increase in world GDP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$40.1 trillion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9126380"/>
                  </a:ext>
                </a:extLst>
              </a:tr>
              <a:tr h="745067">
                <a:tc>
                  <a:txBody>
                    <a:bodyPr/>
                    <a:lstStyle/>
                    <a:p>
                      <a:r>
                        <a:rPr lang="en-US" sz="2200" dirty="0"/>
                        <a:t>Number of movers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5.6 billion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596002"/>
                  </a:ext>
                </a:extLst>
              </a:tr>
              <a:tr h="745067">
                <a:tc>
                  <a:txBody>
                    <a:bodyPr/>
                    <a:lstStyle/>
                    <a:p>
                      <a:r>
                        <a:rPr lang="en-US" sz="2200" dirty="0"/>
                        <a:t>Wage change in the North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−39.3 percent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3232675"/>
                  </a:ext>
                </a:extLst>
              </a:tr>
              <a:tr h="745067">
                <a:tc>
                  <a:txBody>
                    <a:bodyPr/>
                    <a:lstStyle/>
                    <a:p>
                      <a:r>
                        <a:rPr lang="en-US" sz="2200" dirty="0"/>
                        <a:t>Wage change in the South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+143.0 percent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9186123"/>
                  </a:ext>
                </a:extLst>
              </a:tr>
              <a:tr h="745067">
                <a:tc>
                  <a:txBody>
                    <a:bodyPr/>
                    <a:lstStyle/>
                    <a:p>
                      <a:r>
                        <a:rPr lang="en-US" sz="2200" dirty="0"/>
                        <a:t>Increase in world GDP after accounting for migration costs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$28.1 trillion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4030214"/>
                  </a:ext>
                </a:extLst>
              </a:tr>
              <a:tr h="745067">
                <a:tc gridSpan="2">
                  <a:txBody>
                    <a:bodyPr/>
                    <a:lstStyle/>
                    <a:p>
                      <a:r>
                        <a:rPr lang="en-US" sz="1600" dirty="0"/>
                        <a:t>Source: George J. Borjas, ”Globalization and Immigration: A Review Essay,” Journal of Economic Literature 53 (2016), 965.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20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2088495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77DFA990-9FE0-864F-92CB-419F53DFD61B}"/>
              </a:ext>
            </a:extLst>
          </p:cNvPr>
          <p:cNvSpPr/>
          <p:nvPr/>
        </p:nvSpPr>
        <p:spPr bwMode="auto">
          <a:xfrm>
            <a:off x="309966" y="2650210"/>
            <a:ext cx="8524068" cy="3983065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46000">
                <a:schemeClr val="accent3">
                  <a:lumMod val="95000"/>
                  <a:lumOff val="5000"/>
                </a:schemeClr>
              </a:gs>
              <a:gs pos="100000">
                <a:schemeClr val="accent3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-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1195491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041389" y="350289"/>
            <a:ext cx="7343775" cy="528772"/>
          </a:xfrm>
        </p:spPr>
        <p:txBody>
          <a:bodyPr/>
          <a:lstStyle/>
          <a:p>
            <a:pPr eaLnBrk="1" hangingPunct="1"/>
            <a:fld id="{443E0077-E362-204E-957F-977B421BFC0B}" type="slidenum">
              <a:rPr lang="en-US" sz="2800" b="1" smtClean="0"/>
              <a:pPr eaLnBrk="1" hangingPunct="1"/>
              <a:t>8</a:t>
            </a:fld>
            <a:r>
              <a:rPr lang="en-US" sz="2800" b="1" dirty="0"/>
              <a:t>. Imagine there’s no countries…</a:t>
            </a:r>
            <a:endParaRPr lang="en-US" sz="2800" b="1" dirty="0">
              <a:ea typeface="ＭＳ Ｐゴシック" pitchFamily="-109" charset="-128"/>
              <a:cs typeface="ＭＳ Ｐゴシック" pitchFamily="-109" charset="-128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F0233D8-BB41-B545-BCF2-3DDBA855AA0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48640" y="1244600"/>
          <a:ext cx="8122920" cy="52324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71160">
                  <a:extLst>
                    <a:ext uri="{9D8B030D-6E8A-4147-A177-3AD203B41FA5}">
                      <a16:colId xmlns:a16="http://schemas.microsoft.com/office/drawing/2014/main" val="364135025"/>
                    </a:ext>
                  </a:extLst>
                </a:gridCol>
                <a:gridCol w="2651760">
                  <a:extLst>
                    <a:ext uri="{9D8B030D-6E8A-4147-A177-3AD203B41FA5}">
                      <a16:colId xmlns:a16="http://schemas.microsoft.com/office/drawing/2014/main" val="107196402"/>
                    </a:ext>
                  </a:extLst>
                </a:gridCol>
              </a:tblGrid>
              <a:tr h="745067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aseline="0" dirty="0">
                          <a:solidFill>
                            <a:schemeClr val="tx1"/>
                          </a:solidFill>
                        </a:rPr>
                        <a:t>The impact of open borders, 2013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7468858"/>
                  </a:ext>
                </a:extLst>
              </a:tr>
              <a:tr h="745067">
                <a:tc>
                  <a:txBody>
                    <a:bodyPr/>
                    <a:lstStyle/>
                    <a:p>
                      <a:r>
                        <a:rPr lang="en-US" sz="2200" dirty="0"/>
                        <a:t>Increase in world GDP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$40.1 trillion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9126380"/>
                  </a:ext>
                </a:extLst>
              </a:tr>
              <a:tr h="745067">
                <a:tc>
                  <a:txBody>
                    <a:bodyPr/>
                    <a:lstStyle/>
                    <a:p>
                      <a:r>
                        <a:rPr lang="en-US" sz="2200" dirty="0"/>
                        <a:t>Number of movers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5.6 billion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596002"/>
                  </a:ext>
                </a:extLst>
              </a:tr>
              <a:tr h="745067">
                <a:tc>
                  <a:txBody>
                    <a:bodyPr/>
                    <a:lstStyle/>
                    <a:p>
                      <a:r>
                        <a:rPr lang="en-US" sz="2200" dirty="0"/>
                        <a:t>Wage change in the North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−39.3 percent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3232675"/>
                  </a:ext>
                </a:extLst>
              </a:tr>
              <a:tr h="745067">
                <a:tc>
                  <a:txBody>
                    <a:bodyPr/>
                    <a:lstStyle/>
                    <a:p>
                      <a:r>
                        <a:rPr lang="en-US" sz="2200" dirty="0"/>
                        <a:t>Wage change in the South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+143.0 percent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9186123"/>
                  </a:ext>
                </a:extLst>
              </a:tr>
              <a:tr h="745067">
                <a:tc>
                  <a:txBody>
                    <a:bodyPr/>
                    <a:lstStyle/>
                    <a:p>
                      <a:r>
                        <a:rPr lang="en-US" sz="2200" dirty="0"/>
                        <a:t>Increase in world GDP after accounting for migration costs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$28.1 trillion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4030214"/>
                  </a:ext>
                </a:extLst>
              </a:tr>
              <a:tr h="745067">
                <a:tc gridSpan="2">
                  <a:txBody>
                    <a:bodyPr/>
                    <a:lstStyle/>
                    <a:p>
                      <a:r>
                        <a:rPr lang="en-US" sz="1600" dirty="0"/>
                        <a:t>Source: George J. Borjas, ”Globalization and Immigration: A Review Essay,” Journal of Economic Literature 53 (2016), 965.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20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20884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1093919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278861" y="326912"/>
            <a:ext cx="7343775" cy="548810"/>
          </a:xfrm>
        </p:spPr>
        <p:txBody>
          <a:bodyPr/>
          <a:lstStyle/>
          <a:p>
            <a:pPr eaLnBrk="1" hangingPunct="1"/>
            <a:fld id="{443E0077-E362-204E-957F-977B421BFC0B}" type="slidenum">
              <a:rPr lang="en-US" sz="2400" b="1" smtClean="0"/>
              <a:pPr eaLnBrk="1" hangingPunct="1"/>
              <a:t>9</a:t>
            </a:fld>
            <a:r>
              <a:rPr lang="en-US" sz="2400" b="1" dirty="0"/>
              <a:t>. Externalities in Lennon’s Utopia</a:t>
            </a:r>
            <a:endParaRPr lang="en-US" sz="2400" b="1" dirty="0">
              <a:ea typeface="ＭＳ Ｐゴシック" pitchFamily="-109" charset="-128"/>
              <a:cs typeface="ＭＳ Ｐゴシック" pitchFamily="-109" charset="-128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71437" y="1113174"/>
            <a:ext cx="8839286" cy="4813216"/>
            <a:chOff x="171437" y="1113174"/>
            <a:chExt cx="8839286" cy="4813216"/>
          </a:xfrm>
        </p:grpSpPr>
        <p:pic>
          <p:nvPicPr>
            <p:cNvPr id="7" name="Picture 6" descr="Crop1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437" y="1113174"/>
              <a:ext cx="8837835" cy="3400185"/>
            </a:xfrm>
            <a:prstGeom prst="rect">
              <a:avLst/>
            </a:prstGeom>
          </p:spPr>
        </p:pic>
        <p:pic>
          <p:nvPicPr>
            <p:cNvPr id="8" name="Picture 7" descr="crop2a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889" y="4471058"/>
              <a:ext cx="8837834" cy="14553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54329929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pitchFamily="-65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Blends</Template>
  <TotalTime>4903</TotalTime>
  <Words>1043</Words>
  <Application>Microsoft Macintosh PowerPoint</Application>
  <PresentationFormat>On-screen Show (4:3)</PresentationFormat>
  <Paragraphs>106</Paragraphs>
  <Slides>20</Slides>
  <Notes>20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  <vt:variant>
        <vt:lpstr>Custom Shows</vt:lpstr>
      </vt:variant>
      <vt:variant>
        <vt:i4>1</vt:i4>
      </vt:variant>
    </vt:vector>
  </HeadingPairs>
  <TitlesOfParts>
    <vt:vector size="25" baseType="lpstr">
      <vt:lpstr>Tahoma</vt:lpstr>
      <vt:lpstr>Times New Roman</vt:lpstr>
      <vt:lpstr>Wingdings</vt:lpstr>
      <vt:lpstr>Blends</vt:lpstr>
      <vt:lpstr>Immigration Economics and Immigration Policy</vt:lpstr>
      <vt:lpstr>2. The “economistic” perspective</vt:lpstr>
      <vt:lpstr>3. A more realistic perspective</vt:lpstr>
      <vt:lpstr>4. Those choices include…</vt:lpstr>
      <vt:lpstr>5. The narrative</vt:lpstr>
      <vt:lpstr>6. Examples of narrative building</vt:lpstr>
      <vt:lpstr>7. Imagine there’s no countries…</vt:lpstr>
      <vt:lpstr>8. Imagine there’s no countries…</vt:lpstr>
      <vt:lpstr>9. Externalities in Lennon’s Utopia</vt:lpstr>
      <vt:lpstr>10. The laws of supply and demand</vt:lpstr>
      <vt:lpstr>11. Supply and demand in real life</vt:lpstr>
      <vt:lpstr>12. Supply and demand after Mariel (male, non-Hispanic, HS dropouts, 25-59)</vt:lpstr>
      <vt:lpstr>13. Fake news, part 1</vt:lpstr>
      <vt:lpstr>14. Estimate of the immigration surplus</vt:lpstr>
      <vt:lpstr>15. Fake news, part 2.</vt:lpstr>
      <vt:lpstr>16. Fake news, part 3</vt:lpstr>
      <vt:lpstr>17. Fiscal impact in the short run</vt:lpstr>
      <vt:lpstr>18. Fiscal impact in the long run</vt:lpstr>
      <vt:lpstr>19. And in the end...</vt:lpstr>
      <vt:lpstr>20. Who are you rooting for?</vt:lpstr>
      <vt:lpstr>OECD</vt:lpstr>
    </vt:vector>
  </TitlesOfParts>
  <Company>Harvard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Slides for Immigration presentation</dc:title>
  <dc:creator>George Borjas</dc:creator>
  <cp:lastModifiedBy>George Borjas</cp:lastModifiedBy>
  <cp:revision>867</cp:revision>
  <cp:lastPrinted>2016-09-29T12:48:27Z</cp:lastPrinted>
  <dcterms:created xsi:type="dcterms:W3CDTF">2011-03-18T05:39:02Z</dcterms:created>
  <dcterms:modified xsi:type="dcterms:W3CDTF">2019-02-08T12:07:22Z</dcterms:modified>
</cp:coreProperties>
</file>